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60350" y="276225"/>
            <a:ext cx="86233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863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254000" y="266700"/>
            <a:ext cx="8636000" cy="508000"/>
          </a:xfrm>
          <a:prstGeom prst="rect">
            <a:avLst/>
          </a:prstGeom>
          <a:solidFill>
            <a:srgbClr val="317582"/>
          </a:solidFill>
          <a:ln cap="flat" cmpd="sng" w="25400">
            <a:solidFill>
              <a:srgbClr val="347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254000" y="787400"/>
            <a:ext cx="8636000" cy="5346700"/>
          </a:xfrm>
          <a:prstGeom prst="rect">
            <a:avLst/>
          </a:prstGeom>
          <a:solidFill>
            <a:srgbClr val="E6F3FE"/>
          </a:solidFill>
          <a:ln cap="flat" cmpd="sng" w="25400">
            <a:solidFill>
              <a:srgbClr val="3175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60350" y="276225"/>
            <a:ext cx="86233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863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AGILE MENTALITY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27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Backlog / Feature List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list of all the features that the team/client wants in the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start vague but increase in specificity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Eventually broken down into tasks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individual task should be estimated to take longer than 8h (hours)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Releases and Sprints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cycle is broken into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Release is a known time when the game will be shown to people outside the team (e.g., client, investors, playtesters)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Sprint is a version of the game along the way to a release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a Sprint lasts 1-4 weeks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 must be playable and bug-free at the end of each sprint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best case, the game should be playable at the end of each day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Sprint has its own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Backlog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features that will be complete by the end of the Sprint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Meeting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Scrum Meeting occurs every morning during a Sprint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15-minute stand-up meeting to keep everyone on track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Literally everyone stands through the entire meeting to keep it short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meeting is run by the Scrum Master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 asks each person on the team 3 questions: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you accomplish since yesterday?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 you plan to accomplish today?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obstacles might get in your way?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ensures that everyone on the team is aware of overall progress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enforces personal responsibility for tasks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questions that come up are recorded and tabled for discussion after the meeting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progress is tracked on a shared Burndown Chart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Tracks team progress towards a Sprint deadline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Compares total estimated time for tasks against daily progress (the Burndown Rate)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this information to predict whether or not the team will complete the project on time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300" y="1993900"/>
            <a:ext cx="7567612" cy="1819275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74901"/>
              </a:srgbClr>
            </a:outerShdw>
          </a:effectLst>
        </p:spPr>
      </p:pic>
      <p:sp>
        <p:nvSpPr>
          <p:cNvPr id="159" name="Google Shape;159;p18"/>
          <p:cNvSpPr txBox="1"/>
          <p:nvPr/>
        </p:nvSpPr>
        <p:spPr>
          <a:xfrm>
            <a:off x="1282700" y="812800"/>
            <a:ext cx="2933700" cy="7747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5067300" y="2436812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61" name="Google Shape;161;p18"/>
          <p:cNvCxnSpPr/>
          <p:nvPr/>
        </p:nvCxnSpPr>
        <p:spPr>
          <a:xfrm>
            <a:off x="5194300" y="2717800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62" name="Google Shape;162;p18"/>
          <p:cNvCxnSpPr/>
          <p:nvPr/>
        </p:nvCxnSpPr>
        <p:spPr>
          <a:xfrm rot="10800000">
            <a:off x="4800600" y="3263900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63" name="Google Shape;163;p18"/>
          <p:cNvCxnSpPr/>
          <p:nvPr/>
        </p:nvCxnSpPr>
        <p:spPr>
          <a:xfrm rot="10800000">
            <a:off x="5537200" y="3556000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333500" y="4483100"/>
            <a:ext cx="3009900" cy="17653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0200" y="1701800"/>
            <a:ext cx="6032500" cy="3454400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83921"/>
              </a:srgbClr>
            </a:outerShdw>
          </a:effectLst>
        </p:spPr>
      </p:pic>
      <p:cxnSp>
        <p:nvCxnSpPr>
          <p:cNvPr id="175" name="Google Shape;175;p19"/>
          <p:cNvCxnSpPr/>
          <p:nvPr/>
        </p:nvCxnSpPr>
        <p:spPr>
          <a:xfrm rot="10800000">
            <a:off x="3924300" y="13716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76" name="Google Shape;176;p19"/>
          <p:cNvCxnSpPr/>
          <p:nvPr/>
        </p:nvCxnSpPr>
        <p:spPr>
          <a:xfrm rot="10800000">
            <a:off x="6832600" y="13716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77" name="Google Shape;177;p19"/>
          <p:cNvCxnSpPr/>
          <p:nvPr/>
        </p:nvCxnSpPr>
        <p:spPr>
          <a:xfrm rot="10800000">
            <a:off x="6235700" y="13716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78" name="Google Shape;178;p19"/>
          <p:cNvCxnSpPr/>
          <p:nvPr/>
        </p:nvCxnSpPr>
        <p:spPr>
          <a:xfrm rot="10800000">
            <a:off x="8534400" y="13716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333500" y="4368800"/>
            <a:ext cx="5334000" cy="18796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" y="1060450"/>
            <a:ext cx="8905875" cy="3048000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83921"/>
              </a:srgbClr>
            </a:outerShdw>
          </a:effectLst>
        </p:spPr>
      </p:pic>
      <p:sp>
        <p:nvSpPr>
          <p:cNvPr id="190" name="Google Shape;190;p20"/>
          <p:cNvSpPr txBox="1"/>
          <p:nvPr/>
        </p:nvSpPr>
        <p:spPr>
          <a:xfrm>
            <a:off x="4914900" y="1409700"/>
            <a:ext cx="4051300" cy="4445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>
            <a:off x="5232400" y="19177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92" name="Google Shape;192;p20"/>
          <p:cNvCxnSpPr/>
          <p:nvPr/>
        </p:nvCxnSpPr>
        <p:spPr>
          <a:xfrm>
            <a:off x="5727700" y="19177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93" name="Google Shape;193;p20"/>
          <p:cNvCxnSpPr/>
          <p:nvPr/>
        </p:nvCxnSpPr>
        <p:spPr>
          <a:xfrm>
            <a:off x="6705600" y="19177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194" name="Google Shape;194;p20"/>
          <p:cNvCxnSpPr/>
          <p:nvPr/>
        </p:nvCxnSpPr>
        <p:spPr>
          <a:xfrm>
            <a:off x="7696200" y="19177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1358900" y="1143000"/>
            <a:ext cx="5588000" cy="10287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358900" y="3898900"/>
            <a:ext cx="5588000" cy="5080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87" y="1862137"/>
            <a:ext cx="8991600" cy="1874837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83921"/>
              </a:srgbClr>
            </a:outerShdw>
          </a:effectLst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" y="4533900"/>
            <a:ext cx="8990012" cy="715962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83921"/>
              </a:srgbClr>
            </a:outerShdw>
          </a:effectLst>
        </p:spPr>
      </p:pic>
      <p:cxnSp>
        <p:nvCxnSpPr>
          <p:cNvPr id="208" name="Google Shape;208;p21"/>
          <p:cNvCxnSpPr/>
          <p:nvPr/>
        </p:nvCxnSpPr>
        <p:spPr>
          <a:xfrm rot="10800000">
            <a:off x="4102100" y="16637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209" name="Google Shape;209;p21"/>
          <p:cNvCxnSpPr/>
          <p:nvPr/>
        </p:nvCxnSpPr>
        <p:spPr>
          <a:xfrm>
            <a:off x="4279900" y="3109912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210" name="Google Shape;210;p21"/>
          <p:cNvCxnSpPr/>
          <p:nvPr/>
        </p:nvCxnSpPr>
        <p:spPr>
          <a:xfrm>
            <a:off x="4279900" y="4800600"/>
            <a:ext cx="531812" cy="0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Burndown Chart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2" y="889000"/>
            <a:ext cx="6313487" cy="5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600200" y="2070100"/>
            <a:ext cx="5930900" cy="1816100"/>
          </a:xfrm>
          <a:prstGeom prst="rect">
            <a:avLst/>
          </a:prstGeom>
          <a:noFill/>
          <a:ln cap="flat" cmpd="sng" w="38100">
            <a:solidFill>
              <a:srgbClr val="789AB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7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62" y="1066800"/>
            <a:ext cx="8942387" cy="2627312"/>
          </a:xfrm>
          <a:prstGeom prst="rect">
            <a:avLst/>
          </a:prstGeom>
          <a:noFill/>
          <a:ln>
            <a:noFill/>
          </a:ln>
          <a:effectLst>
            <a:outerShdw blurRad="63500" dir="2700000" dist="76200">
              <a:srgbClr val="000000">
                <a:alpha val="83921"/>
              </a:srgbClr>
            </a:outerShdw>
          </a:effectLst>
        </p:spPr>
      </p:pic>
      <p:cxnSp>
        <p:nvCxnSpPr>
          <p:cNvPr id="222" name="Google Shape;222;p22"/>
          <p:cNvCxnSpPr/>
          <p:nvPr/>
        </p:nvCxnSpPr>
        <p:spPr>
          <a:xfrm rot="10800000">
            <a:off x="2692400" y="15240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223" name="Google Shape;223;p22"/>
          <p:cNvCxnSpPr/>
          <p:nvPr/>
        </p:nvCxnSpPr>
        <p:spPr>
          <a:xfrm rot="10800000">
            <a:off x="990600" y="13081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224" name="Google Shape;224;p22"/>
          <p:cNvCxnSpPr/>
          <p:nvPr/>
        </p:nvCxnSpPr>
        <p:spPr>
          <a:xfrm rot="10800000">
            <a:off x="8509000" y="2451100"/>
            <a:ext cx="0" cy="531812"/>
          </a:xfrm>
          <a:prstGeom prst="straightConnector1">
            <a:avLst/>
          </a:prstGeom>
          <a:noFill/>
          <a:ln cap="flat" cmpd="sng" w="76200">
            <a:solidFill>
              <a:srgbClr val="789ABA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  <p:cxnSp>
        <p:nvCxnSpPr>
          <p:cNvPr id="225" name="Google Shape;225;p22"/>
          <p:cNvCxnSpPr/>
          <p:nvPr/>
        </p:nvCxnSpPr>
        <p:spPr>
          <a:xfrm rot="10800000">
            <a:off x="8509000" y="1839912"/>
            <a:ext cx="0" cy="1143000"/>
          </a:xfrm>
          <a:prstGeom prst="straightConnector1">
            <a:avLst/>
          </a:prstGeom>
          <a:noFill/>
          <a:ln cap="flat" cmpd="sng" w="165100">
            <a:solidFill>
              <a:srgbClr val="FF2600"/>
            </a:solidFill>
            <a:prstDash val="solid"/>
            <a:round/>
            <a:headEnd len="med" w="med" type="stealth"/>
            <a:tailEnd len="sm" w="sm" type="none"/>
          </a:ln>
          <a:effectLst>
            <a:outerShdw blurRad="63500" dir="2700000" dist="63499">
              <a:srgbClr val="000000">
                <a:alpha val="83921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>
            <a:off x="254000" y="266700"/>
            <a:ext cx="8636000" cy="508000"/>
          </a:xfrm>
          <a:prstGeom prst="rect">
            <a:avLst/>
          </a:prstGeom>
          <a:solidFill>
            <a:srgbClr val="317582"/>
          </a:solidFill>
          <a:ln cap="flat" cmpd="sng" w="25400">
            <a:solidFill>
              <a:srgbClr val="347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254000" y="787400"/>
            <a:ext cx="8636000" cy="5346700"/>
          </a:xfrm>
          <a:prstGeom prst="rect">
            <a:avLst/>
          </a:prstGeom>
          <a:solidFill>
            <a:srgbClr val="E6F3FE"/>
          </a:solidFill>
          <a:ln cap="flat" cmpd="sng" w="25400">
            <a:solidFill>
              <a:srgbClr val="3175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260350" y="276225"/>
            <a:ext cx="86233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HOURS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estimates hours to complete each task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their best guess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burning down a task, mark down hours based on percent of task that remains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actual hours worked!!!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You estimate a task will take 4h to complete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work 6h on the task, but it's 50% complete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 2h remaining on the Burndown Chart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Alternatively, you work 1h on the task, but it's 75% complete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 1h remaining on the Burndown Chart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think in terms of original estimated hours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Agile and Scrum?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Development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Manifesto for Agile Software Development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 Methodology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useful on 1-4 week Sprints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most useful for teams that do about the same amount of work each day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team changes their rate of work drastically, the Burndown Chart will not adjust to reflect this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250" y="849312"/>
            <a:ext cx="81788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useful on 1-4 week Sprints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most useful for teams that do about the same amount of work each day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team changes their rate of work drastically, the Burndown Chart will not adjust to reflect this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only an issue for teams that make drastic changes to their work per day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27 – Summary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457200" y="1054100"/>
            <a:ext cx="85217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Agile mentality and Scrum are fantastic tools for developers of games and game prototypes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large companies, they are generally used in the Preproduction phase of game development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 to a more "waterfall" approach for Production phase once the core gameplay and design have been discovered through Agile and Scrum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 is the best tool the author has found for tracking small, agile projects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Next: Part III – Game Prototype Examples and Tutorials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Eight different game tutorials for everything from a Space Shooter to Card Games to a Word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an Appendix of Useful Concepts for game dev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Agile and Scrum?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be difficult to keep the game development process on track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especially true of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term projects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Prototypes with lots of iteration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Projects that evolve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and Scrum provide a method of project management that promotes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 responsibility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Adaptation to meet evolving needs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iteration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Deadline awareness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prioritization and focus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Agile and Scrum?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professor, the author found that Agile and Scrum improved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quality of games created by the students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level of completeness of the student projects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sensible scoping of student projects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confidence in their development skills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the most shocking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author believes this was tied to the personal responsibility promoted by the Scrum process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chapter covers two project management strategies that work well together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</a:t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Development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many years, software projects were first specified and then implemented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called the "waterfall method"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Designers would create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Document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was handed to engineers to implement exactly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doesn't work very well for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Doesn't allow for design iteration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Prevents prototypes from being tested fast enough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didn't work very well for many kinds of creative software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Developers weren't able to creatively contribute to projects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lack of iteration led to sub-par software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2001, several developers formed the Agile Alliance to address this issue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collectively created the Manifesto for Agile Software Development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Agile Manifesto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uncovering better ways of developing software by doing it and helping others do it.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 this work we have come to value: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Individuals and interactions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processes and tools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software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comprehensive documentation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collaboration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contract negotiation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Responding to change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following a plan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while there is value in the items on the right, we value the items on the left more.</a:t>
            </a:r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1304925" y="6096000"/>
            <a:ext cx="6523037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Kent Beck, et al. "Manifesto for Agile Software Development," Agile Alliance (2001)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Agile Manifesto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game development terms, these four core values become: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Following your individual design sense &amp; continually asking questions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following predefined rules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a simple prototype and iterating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waiting until you have the perfect game idea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Bouncing your ideas off of other creative people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worrying about who owns specific intellectual property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Listening to and reacting to playtesters' feedback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following your original design vision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Agile mentality keeps your game evolving as you develop it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it's also important to keep the project on schedule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Methodology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Methodology works very well to keep Agile projects on time and on budget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of Scrum is to get to a playable game as quickly as possible while allowing design flexibility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Team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List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Releases and Sprints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Meeting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Burndown Chart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Scrum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054100"/>
            <a:ext cx="8356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Scrum Team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Owner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voice of the client / players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Wants all the coolest features to make it into the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Responsible for understanding the gestalt vision of the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Scrum Master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voice of reason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Wants to make sure everyone is on-task without being overworked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Responsible for keeping the project on schedule and cutting if necessary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the daily Scrum Meeting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 Team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who is actively working on the project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Assigned daily tasks at the Scrum Meeting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also includes the Product Owner and Scrum Master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Product Owner and Scrum Master are natural foils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- Sidebar">
  <a:themeElements>
    <a:clrScheme name="White - Sidebar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