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3968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76200" y="2282825"/>
            <a:ext cx="89916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</a:t>
            </a:r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0" y="12700"/>
            <a:ext cx="9144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06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 txBox="1"/>
          <p:nvPr>
            <p:ph type="title"/>
          </p:nvPr>
        </p:nvSpPr>
        <p:spPr>
          <a:xfrm>
            <a:off x="-19050" y="1587"/>
            <a:ext cx="9182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Authorized Transmedia ≠ Cultural Narrative</a:t>
            </a:r>
            <a:endParaRPr/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Authorized transmedia are NOT in the cultural layer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are the Inscribed Layer of a new product made by the owners of the original game IP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437" y="2092325"/>
            <a:ext cx="61864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Layer: Technology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technology used outside of games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Increases in visual fidelity of game technology have led to better graphics and framerates across many other fields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graphics are now used in everything from medical visualizations to previsualization of films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Player-made Game Tools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can make tools to help them play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applications for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Minecraft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DPS (Damage Per Second) calculators for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 of Warcraft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Aim Bots for FPS games like Unreal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Counter-Strike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Fan-made game guides like those at http://gamefaqs.com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Impact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Acknowledging the positive and negative effects of gaming and gameplay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multi-tasking skills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situational awareness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several others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Negative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addiction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Desensitization to violence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several others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Impact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Brown et al. v. Entertainment Merchants Association et al.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games are now protected by the First Amendment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we do with that protection?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 to this ruling, the ESA (Entertainment Software Association) promoted studies that showed positive effects of gaming while downplaying studies that showed negative effects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protected medium will we now take more responsibility for those potential negative effects?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will we prey on people's weaknesses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result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Meguerian v. Apple Inc.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Apple had to pay millions of dollars to families whose children had been tricked into paying excessive amounts of real money for in-game content 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type="title"/>
          </p:nvPr>
        </p:nvSpPr>
        <p:spPr>
          <a:xfrm>
            <a:off x="76200" y="0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Impact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200" y="1193800"/>
            <a:ext cx="8229600" cy="4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04798" lvl="0" marL="3444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do you think?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6 – Summary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Cultural Layer, players and society have more agency than the original game developers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 is defined by this shift in agency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take control by creating things like: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 art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mods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Machinema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Society has control of this layer by telling stories about games, possibly without having played them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layer is the only one ever experienced by non-players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aware of the stories that may be told about your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plan for them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6 – Summary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Chapter: Acting Like a Designer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designers approach a problem?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iterative process of design?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designers come up with new ideas?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Going Beyond Play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Mechanics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Aesthetics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Narrative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Authorized Transmedia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Technology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Impact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Going Beyond Play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054100"/>
            <a:ext cx="84074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after the game?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it affect the players?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it affect society?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have games affected your life?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have you affected or changed games?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 explores all of the aspects of a game that exist beyond play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 exists at the intersection of the community of players of a game &amp; society in general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Covers both the affect of the game on society and the affect of society on a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have more agency than the game's developers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5473700"/>
            <a:ext cx="82296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Divisions between the four elements (MANT) are less distinct in the cultural layer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1101725" y="1065213"/>
            <a:ext cx="6938962" cy="4294186"/>
            <a:chOff x="0" y="0"/>
            <a:chExt cx="6938727" cy="4292603"/>
          </a:xfrm>
        </p:grpSpPr>
        <p:grpSp>
          <p:nvGrpSpPr>
            <p:cNvPr id="54" name="Google Shape;54;p6"/>
            <p:cNvGrpSpPr/>
            <p:nvPr/>
          </p:nvGrpSpPr>
          <p:grpSpPr>
            <a:xfrm>
              <a:off x="1019247" y="921243"/>
              <a:ext cx="5919480" cy="3371360"/>
              <a:chOff x="0" y="0"/>
              <a:chExt cx="5919480" cy="3371360"/>
            </a:xfrm>
          </p:grpSpPr>
          <p:pic>
            <p:nvPicPr>
              <p:cNvPr id="55" name="Google Shape;55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019247" y="918972"/>
                <a:ext cx="4900233" cy="24523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0"/>
                <a:ext cx="4900233" cy="245238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7" name="Google Shape;57;p6"/>
              <p:cNvGrpSpPr/>
              <p:nvPr/>
            </p:nvGrpSpPr>
            <p:grpSpPr>
              <a:xfrm>
                <a:off x="4900228" y="1215256"/>
                <a:ext cx="1012979" cy="909181"/>
                <a:chOff x="0" y="0"/>
                <a:chExt cx="1012979" cy="909180"/>
              </a:xfrm>
            </p:grpSpPr>
            <p:cxnSp>
              <p:nvCxnSpPr>
                <p:cNvPr id="58" name="Google Shape;58;p6"/>
                <p:cNvCxnSpPr/>
                <p:nvPr/>
              </p:nvCxnSpPr>
              <p:spPr>
                <a:xfrm>
                  <a:off x="0" y="0"/>
                  <a:ext cx="1012979" cy="9091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sm" w="sm" type="none"/>
                </a:ln>
              </p:spPr>
            </p:cxnSp>
            <p:sp>
              <p:nvSpPr>
                <p:cNvPr id="59" name="Google Shape;59;p6"/>
                <p:cNvSpPr txBox="1"/>
                <p:nvPr/>
              </p:nvSpPr>
              <p:spPr>
                <a:xfrm rot="2520000">
                  <a:off x="200980" y="221918"/>
                  <a:ext cx="747332" cy="2744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39687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Players</a:t>
                  </a:r>
                  <a:endParaRPr/>
                </a:p>
              </p:txBody>
            </p:sp>
          </p:grpSp>
        </p:grpSp>
        <p:pic>
          <p:nvPicPr>
            <p:cNvPr id="60" name="Google Shape;60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4900233" cy="24523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6"/>
            <p:cNvGrpSpPr/>
            <p:nvPr/>
          </p:nvGrpSpPr>
          <p:grpSpPr>
            <a:xfrm>
              <a:off x="4900226" y="1061878"/>
              <a:ext cx="1142489" cy="1062558"/>
              <a:chOff x="0" y="1624"/>
              <a:chExt cx="1142488" cy="106256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0" y="155003"/>
                <a:ext cx="1012979" cy="909181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</p:cxnSp>
          <p:sp>
            <p:nvSpPr>
              <p:cNvPr id="63" name="Google Shape;63;p6"/>
              <p:cNvSpPr txBox="1"/>
              <p:nvPr/>
            </p:nvSpPr>
            <p:spPr>
              <a:xfrm rot="2520000">
                <a:off x="-27398" y="380217"/>
                <a:ext cx="1236933" cy="274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39687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Communities</a:t>
                </a:r>
                <a:endParaRPr/>
              </a:p>
            </p:txBody>
          </p:sp>
        </p:grpSp>
        <p:grpSp>
          <p:nvGrpSpPr>
            <p:cNvPr id="64" name="Google Shape;64;p6"/>
            <p:cNvGrpSpPr/>
            <p:nvPr/>
          </p:nvGrpSpPr>
          <p:grpSpPr>
            <a:xfrm>
              <a:off x="3880979" y="294013"/>
              <a:ext cx="1012980" cy="909181"/>
              <a:chOff x="0" y="0"/>
              <a:chExt cx="1012979" cy="909180"/>
            </a:xfrm>
          </p:grpSpPr>
          <p:cxnSp>
            <p:nvCxnSpPr>
              <p:cNvPr id="65" name="Google Shape;65;p6"/>
              <p:cNvCxnSpPr/>
              <p:nvPr/>
            </p:nvCxnSpPr>
            <p:spPr>
              <a:xfrm>
                <a:off x="0" y="0"/>
                <a:ext cx="1012979" cy="9091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66" name="Google Shape;66;p6"/>
              <p:cNvSpPr txBox="1"/>
              <p:nvPr/>
            </p:nvSpPr>
            <p:spPr>
              <a:xfrm rot="2520000">
                <a:off x="226959" y="236333"/>
                <a:ext cx="747073" cy="274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39687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Society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Layer: Mechanics</a:t>
            </a:r>
            <a:endParaRPr/>
          </a:p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Mechanics occur when players take ownership over game mechanics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Mods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repurpose a game with their own mechanics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DotA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Warcraft III</a:t>
            </a:r>
            <a:endParaRPr b="0" i="1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Creation Kit in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Skyrim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create new characters and quests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 Game Levels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most common cultural mechanics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create their own levels on which to play a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common for FPS games: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Quake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Unreal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like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Big Planet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Sound Shapes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rely on players to expand their level offerings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Layer: Mechanics</a:t>
            </a:r>
            <a:endParaRPr/>
          </a:p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Differs from "house rules" </a:t>
            </a:r>
            <a:r>
              <a:rPr b="1" i="0" lang="en-US" sz="19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(which are Dynamic Mechanics)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Cultural Mechanics, players significantly alter the original Inscribed Mechanics of a game 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Mechanics also cover instances where game mechanics affect normal life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the actions you've taken while playing a game ever bled into normal life?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Losing friends over games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Diplomacy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Risk</a:t>
            </a:r>
            <a:endParaRPr b="0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Being more aware of your environment and surroundings after playing an intense FPS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Being aware of how conspicuous you are after playing a stealth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Looking for fun ways to climb buildings (especially Catholic churches) after playing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Assassin's Creed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Layer: Aesthetics</a:t>
            </a:r>
            <a:endParaRPr/>
          </a:p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Aesthetics occur when the community of players of a game makes their own art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Art – Players create new art to replace the existing art in a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 Art – Fans of the game create art outside of the game that was inspired by it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Cosplay - A specific kind of fan art where the fan dresses as a character from the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Aesthetics also covers gameplay itself as an art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elegant play of a highly-skilled player can be seen as art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game designers similar to crafters of instruments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Layer: Narrative</a:t>
            </a:r>
            <a:endParaRPr/>
          </a:p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take control and make their own game stories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 Fiction – Fans of the game create narrative outside of the game that was inspired by it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 Game Mods – Fans create their own stories within the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Mike Hoye changed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Legend of Zelda: The Windwaker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refer to Link as "she" for his daughter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adding their own quests and stories to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Fallout 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Skyrim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Machinima – Fans use a game engine to tell their own story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vs. Blue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comedy series shot inside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Halo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Layer: Narrative</a:t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457200" y="1054100"/>
            <a:ext cx="83185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 Narrative also covers the stories told by people and news media about games and gameplay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York Daily News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"What role might video game addiction have played in the Columbine shootings?"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woman's story about how playing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her dying father helped him come to terms with his impending death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1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Stop Teaching Our Kids to Kill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Lt. Col. Dave Grossman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as a designer affect the stories told about games?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