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1pPr>
            <a:lvl2pPr lvl="1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2pPr>
            <a:lvl3pPr lvl="2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3pPr>
            <a:lvl4pPr lvl="3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4pPr>
            <a:lvl5pPr lvl="4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5pPr>
            <a:lvl6pPr lvl="5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6pPr>
            <a:lvl7pPr lvl="6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7pPr>
            <a:lvl8pPr lvl="7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8pPr>
            <a:lvl9pPr lvl="8" algn="ctr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4756944" y="2064544"/>
            <a:ext cx="63738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184944" y="-107156"/>
            <a:ext cx="6373812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1911350" y="-400050"/>
            <a:ext cx="5321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3200"/>
              <a:buChar char="▪"/>
              <a:defRPr sz="3200"/>
            </a:lvl1pPr>
            <a:lvl2pPr indent="-4064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800"/>
              <a:buChar char="▪"/>
              <a:defRPr sz="2800"/>
            </a:lvl2pPr>
            <a:lvl3pPr indent="-3810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Char char="▪"/>
              <a:defRPr sz="2400"/>
            </a:lvl3pPr>
            <a:lvl4pPr indent="-355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4pPr>
            <a:lvl5pPr indent="-355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5pPr>
            <a:lvl6pPr indent="-355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6pPr>
            <a:lvl7pPr indent="-355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7pPr>
            <a:lvl8pPr indent="-355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8pPr>
            <a:lvl9pPr indent="-355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2pPr>
            <a:lvl3pPr indent="-3429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6pPr>
            <a:lvl7pPr indent="-3302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7pPr>
            <a:lvl8pPr indent="-3302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8pPr>
            <a:lvl9pPr indent="-3302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2pPr>
            <a:lvl3pPr indent="-3429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6pPr>
            <a:lvl7pPr indent="-3302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7pPr>
            <a:lvl8pPr indent="-3302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8pPr>
            <a:lvl9pPr indent="-3302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054100"/>
            <a:ext cx="4038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Char char="▪"/>
              <a:defRPr sz="2400"/>
            </a:lvl2pPr>
            <a:lvl3pPr indent="-355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648200" y="1054100"/>
            <a:ext cx="4038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Char char="▪"/>
              <a:defRPr sz="2400"/>
            </a:lvl2pPr>
            <a:lvl3pPr indent="-355600" lvl="2" marL="1371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05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House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make small modifications to the inscribed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often happen in board and paper games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intentional or unintentional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your inscribed rules are unclear, players may unintentionally create house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player's first foray into game design!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Intent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game experience is shaped by the intents of the players in the game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 Bartle's four types of players who suit MUDs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Achiever (Diamond):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Seeks to get the highest score in the game. Wants to dominate the game.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Explorer (Spade):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Seeks to find all the hidden places in the game. Wants to understand the game.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Socializer (Heart):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Wants to play the game with friends. Wants to understand the other players.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Killer (Club):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Wants to provoke other players of the game. Wants to dominate the other players.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76200" y="0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57200" y="2082800"/>
            <a:ext cx="8229600" cy="42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Bartle's types in a 2x2 continuum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descr="f05.02-Bartle's Four Types.png" id="172" name="Google Shape;17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0763" y="1155700"/>
            <a:ext cx="4408487" cy="444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Intent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game experience is shaped by the intents of the players in the game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 Bartle's four types of players who suit MUDs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Achiever (Diamond):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Seeks to get the highest score in the game. Wants to dominate the game.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Explorer (Spade):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Seeks to find all the hidden places in the game. Wants to understand the game.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Socializer (Heart):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Wants to play the game with friends. Wants to understand the other players.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Killer (Club):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Wants to provoke other players of the game. Wants to dominate the other players.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types of players you </a:t>
            </a:r>
            <a:r>
              <a:rPr b="1" i="1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don't</a:t>
            </a: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want in your games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Cheater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Wants to win. Doesn't care about integrity of the game.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Spoilsport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Doesn't care about winning. Wants to ruin game.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87" name="Google Shape;1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layers of outcome: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immediate result of each action in the game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result of having completed or failed a quest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often resolves a tiny narrative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Cumulative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result of working toward a goal over time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Gathering experience points until eventually leveling up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outcome that ends the game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Death is often not a final outcome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games (like pen and paper RPGs) often lack a final outcome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96" name="Google Shape;1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Aesthetics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Aesthetics emerge when playing the game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categories: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Aesthetics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 that are generated on the fly via programming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Environmental Aesthetics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aesthetics of the environment in which the game is played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05" name="Google Shape;2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Aesthetics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Combinations of technology and inscribed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 Example: Procedural Music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types: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Horizontal Re-Sequencing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Rearranges several precomposed sections of music</a:t>
            </a:r>
            <a:endParaRPr/>
          </a:p>
          <a:p>
            <a:pPr indent="-152398" lvl="4" marL="2020886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LucasArts' iMUSE system in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X-Wing</a:t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 Re-Orchestration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Various tracks of music are enabled or disabled to lend various voices to the music and change feel</a:t>
            </a:r>
            <a:endParaRPr/>
          </a:p>
          <a:p>
            <a:pPr indent="-152398" lvl="4" marL="2020886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PaRappa the Rapper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Composition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Music is actually composed on the fly by the programming code based on the situation in the game</a:t>
            </a:r>
            <a:endParaRPr/>
          </a:p>
          <a:p>
            <a:pPr indent="-152398" lvl="4" marL="2020886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Bach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procedural music in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14" name="Google Shape;2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Aesthetics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Combinations of technology and inscribed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 Example: Procedural Music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Examples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Particle Systems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Seen in almost every game</a:t>
            </a:r>
            <a:endParaRPr/>
          </a:p>
        </p:txBody>
      </p:sp>
      <p:pic>
        <p:nvPicPr>
          <p:cNvPr descr="f05.03-Various Particle Effects.tiff" id="218" name="Google Shape;2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5100" y="3197225"/>
            <a:ext cx="6248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24" name="Google Shape;2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Aesthetics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Combinations of technology and inscribed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 Example: Procedural Music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Examples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Particle Systems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Seen in almost every game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Animation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Code moves or animates game elements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Boids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creatures in </a:t>
            </a:r>
            <a:r>
              <a:rPr b="0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Spore</a:t>
            </a:r>
            <a:endParaRPr/>
          </a:p>
        </p:txBody>
      </p:sp>
      <p:pic>
        <p:nvPicPr>
          <p:cNvPr descr="f05.04-Boids.png" id="228" name="Google Shape;22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6850" y="3814763"/>
            <a:ext cx="3670300" cy="251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Aesthetics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Environmental Aesthetics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 environment will always dynamically affect the gameplay experience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Play Environment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Brightness of the environment vs. screen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Resolution of the player's screen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Auditory Play Environment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Noisy environments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can lower or mute volume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Considerations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Colorblindness - 7-10% of men have a form of colorblindness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Epilepsy and Migraines - Both can be caused by flashing or flickering images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Role of the Player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Emergence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Mechanics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Aesthetics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Narrative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Technology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Narrative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Narrative occurs as the game is played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major types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Fiction</a:t>
            </a:r>
            <a:r>
              <a:rPr b="0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An inscribed story that adapts to choices made by the player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Emergent Narrative</a:t>
            </a:r>
            <a:r>
              <a:rPr b="0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player's story of her experience playing the game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Narrative</a:t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Fiction</a:t>
            </a:r>
            <a:r>
              <a:rPr b="0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An inscribed story that adapts to choices made by the player</a:t>
            </a:r>
            <a:endParaRPr b="1" i="0" sz="2400" u="non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Janet Murray wrote about the nascent forms of interactive fiction in her book </a:t>
            </a:r>
            <a:r>
              <a:rPr b="1" i="1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Hamlet on the Holodeck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is unique because it happens to the player</a:t>
            </a:r>
            <a:endParaRPr/>
          </a:p>
          <a:p>
            <a:pPr indent="-11112" lvl="2" marL="8397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Zork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(1979)</a:t>
            </a:r>
            <a:endParaRPr/>
          </a:p>
          <a:p>
            <a:pPr indent="11112" lvl="2" marL="828675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You [descend through the trap door into] a dark and damp cellar with a narrow passageway leading east and a crawlway to the south. To the west is the bottom of a steep metal ramp which is unclimbable.</a:t>
            </a:r>
            <a:b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The door crashes shut, and </a:t>
            </a:r>
            <a:r>
              <a:rPr b="1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you hear someone barring it</a:t>
            </a: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 i="0" sz="20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IF relationships are developed through shared experience</a:t>
            </a:r>
            <a:endParaRPr/>
          </a:p>
          <a:p>
            <a:pPr indent="-11112" lvl="2" marL="8397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also how relationships are developed in actual life</a:t>
            </a:r>
            <a:endParaRPr/>
          </a:p>
          <a:p>
            <a:pPr indent="-11112" lvl="2" marL="8397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Planetfall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61" name="Google Shape;2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Narrative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Emergent Narrative</a:t>
            </a:r>
            <a:r>
              <a:rPr b="0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The player's story of her experience playing the game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playing games, players develop their own narratives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very common in pen &amp; paper Roleplaying Games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one of the major reasons that people play paper RPGs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paper RPG, a major job of the Game Master is to craft a compelling story for the players and to adapt the story to their needs, wants, and fears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The story of the Balrog and the Rod of Splendor from the chapter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70" name="Google Shape;2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Technology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runtime, in-game behavior of both paper and digital technologies</a:t>
            </a:r>
            <a:endParaRPr b="0" i="0" sz="2400" u="non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Technologies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true behavior of paper technologies vs. their theoretical behavior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In a certain game session, a six is rarely rolled on 2d6, even though probability states that 6 should be rolled in 5/36 rolls of 2d6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11, "Math and Game Balance" covers probability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Technologies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execution of all computer code occurs in the dynamic layer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Includes: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Strategies developed by technology: Artificial Intelligence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any game code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Underlying execution of non-game code: Operating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279" name="Google Shape;2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5 – Summary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four elements of the Dynamic Layer encompass everything that happens as the game is played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Ownership over the the Dynamic Layer is shared between the developers and the players</a:t>
            </a:r>
            <a:endParaRPr/>
          </a:p>
          <a:p>
            <a:pPr indent="-30479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players have played a game, the aftermath of that play becomes the Cultural Layer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topic of the next chapter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76200" y="0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193800"/>
            <a:ext cx="8229600" cy="4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players start actually playing a game, </a:t>
            </a:r>
            <a:b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moves from the Inscribed Layer into the Dynamic Layer of the Layered Tetrad.</a:t>
            </a:r>
            <a:endParaRPr/>
          </a:p>
          <a:p>
            <a:pPr indent="0" lvl="1" marL="0" rtl="0" algn="ctr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Play, strategy, and meaningful player </a:t>
            </a:r>
            <a:b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choices all emerge in this layer.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Role of the Player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game isn't a game unless someone is playing it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forms of media still exist without an audience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a game is fundamentally altered by the participation of the player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move the game into the Dynamic Layer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1655763" y="3054351"/>
            <a:ext cx="5830886" cy="3321049"/>
            <a:chOff x="0" y="0"/>
            <a:chExt cx="5829305" cy="3320002"/>
          </a:xfrm>
        </p:grpSpPr>
        <p:pic>
          <p:nvPicPr>
            <p:cNvPr descr="Tetrad-Inscribed.png" id="95" name="Google Shape;9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3720" y="904972"/>
              <a:ext cx="4825585" cy="2415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etrad-Dynamic.png" id="96" name="Google Shape;9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825585" cy="24150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6"/>
            <p:cNvGrpSpPr/>
            <p:nvPr/>
          </p:nvGrpSpPr>
          <p:grpSpPr>
            <a:xfrm>
              <a:off x="4825579" y="1196743"/>
              <a:ext cx="997548" cy="895330"/>
              <a:chOff x="0" y="0"/>
              <a:chExt cx="997548" cy="895330"/>
            </a:xfrm>
          </p:grpSpPr>
          <p:cxnSp>
            <p:nvCxnSpPr>
              <p:cNvPr id="98" name="Google Shape;98;p16"/>
              <p:cNvCxnSpPr/>
              <p:nvPr/>
            </p:nvCxnSpPr>
            <p:spPr>
              <a:xfrm>
                <a:off x="0" y="0"/>
                <a:ext cx="997548" cy="89533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800000"/>
                <a:headEnd len="med" w="med" type="stealth"/>
                <a:tailEnd len="med" w="med" type="none"/>
              </a:ln>
            </p:spPr>
          </p:cxnSp>
          <p:sp>
            <p:nvSpPr>
              <p:cNvPr id="99" name="Google Shape;99;p16"/>
              <p:cNvSpPr txBox="1"/>
              <p:nvPr/>
            </p:nvSpPr>
            <p:spPr>
              <a:xfrm rot="2520000">
                <a:off x="197918" y="218537"/>
                <a:ext cx="735947" cy="270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39687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Players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rules beget complex behavior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simple rules can have complex implications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tiny change to a rule can cause massive changes in these implications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"Change a number, and you change the game"</a:t>
            </a:r>
            <a:r>
              <a:rPr b="0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Chris Swain</a:t>
            </a:r>
            <a:endParaRPr b="1" i="0" sz="20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Unexpected mechanical emergence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unexpected dynamic mechanics will emerge from inscribed mechanical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designer is responsible for knowing the range of emergent possibilities created by her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Playtesting is a critical tool for helping the designer discover this range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 aspects of Dynamic Mechanics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actions taken by the players during the game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Meaningful Play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game actions discernible and integrated?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calculated set of actions to help a player achieve her goal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House Rules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Occur when players make small alterations to the inscribed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Intent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each individual player's goal? How does it affect the game?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result of playing the game?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Inscribed rules are instructions from the developers to players about how to play the game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Procedures are the actual actions taken by the players, which are prescribed by the rules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Passing GO and collecting $200 in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Monopoly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Bluffing in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Poker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Though this is not specifically described in the rules of the game, it is a common procedure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Meaningful Play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 of Play</a:t>
            </a: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Katie Salen and Eric Zimmerman define "meaningful play" as actions that are both discernible and integrated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Discernible - The player can tell that the game has reacted to her action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 push the call button for an elevator, it lights up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- The player knows that her action is affecting the overall outcome of the game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I pushed the call button, the elevator will come to this floor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actions do not appear to the players to be meaningful, players can often lose interest in the game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75257899.png"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mentor_bar.png"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Layer: Mechanics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Plans made by the player to achieve her goal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 goal does not have to be winning the game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playing with a small child, many player's goal would be for the child to have fun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Optimal Strategy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games are so simple that a single strategy has the highest likelihood of winning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Tic-Tac-Toe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so simple that chickens have been taught to play it and either win or draw every time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games are complex enough to not have a true optimal strategy</a:t>
            </a:r>
            <a:endParaRPr/>
          </a:p>
          <a:p>
            <a:pPr indent="-253999" lvl="1" marL="7508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Designing for Strategy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the player with multiple ways to win</a:t>
            </a:r>
            <a:endParaRPr/>
          </a:p>
          <a:p>
            <a:pPr indent="-152399" lvl="2" marL="11064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relationships between these possible ways of winning</a:t>
            </a:r>
            <a:endParaRPr/>
          </a:p>
          <a:p>
            <a:pPr indent="-203199" lvl="3" marL="16144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some complementary and others mutually exclusive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