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schemas.openxmlformats.org/officeDocument/2006/relationships/font" Target="fonts/ArialBlack-regular.fnt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3968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39687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  <a:defRPr b="1" i="0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  <a:defRPr b="1" i="0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title"/>
          </p:nvPr>
        </p:nvSpPr>
        <p:spPr>
          <a:xfrm>
            <a:off x="76200" y="2282825"/>
            <a:ext cx="89916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LAYERED TETRAD</a:t>
            </a:r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0" y="12700"/>
            <a:ext cx="91440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03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mods created by players that alter the Inscribed 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Impact of emergent play on society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 art, remixes, cosplay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include authorized transmedia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tech used for non-game purposes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Effect of external cheating technology on game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Fan-made narratives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divisions between the four elements are less crisp in the Cultural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four elements intermingle in several of the examples from the last slide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 is also the only layer of a game that non-players will ever see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People who don't play a game experience it through the stories told by those who have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collision of the community of players and larger society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messages are our games sending into society?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Responsibility of the Designer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designers understand their responsibility for the Inscribed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understand their responsibility for the Dynamic 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Team Fortress 2 hat behavior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Responsibility at the Cultural Layer?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common perception of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Puerile, Vulgar, Violent, Misogynistic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it have to be this way?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Games can be…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Prosocial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Educational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Meaningful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else?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Responsibility of the Designer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can interactive media become?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as designers push the term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beyond what it means now?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make your families and friends proud that you're entering this industry?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 you respect your players and treat them well?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believe that it is our responsibility as designers to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Promote pro-social, thoughtful behavior through our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Respect our players and the time that they dedicate to experiencing what we create.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3 – Summary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three layers represent a transition of agency from the developers to the players of a game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Inscribed Layer is entirely controlled by developers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 is controlled by both developers and players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 is influenced by developers but ultimately controlled by players and society at large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Chapter: The next three chapters will each tackle one of the three layers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4: The Inscribed 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5: The Dynamic Layer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6: The Cultural Layer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Topics</a:t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Layered Tetrad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Inscribed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Responsibility of the Designer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Layered Tetrad</a:t>
            </a:r>
            <a:endParaRPr/>
          </a:p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last chapter presented several frameworks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Layered Tetrad is the framework of this class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Expands upon those that came before it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Considers the cultural significance and impact of games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define what a game is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Instead helps you understand and analyze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elements that are needed to make a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behavior of those elements during play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199" lvl="2" marL="115728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the impact of the game on culture and the affect of culture on the game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the term </a:t>
            </a:r>
            <a:r>
              <a:rPr b="1" i="1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</a:t>
            </a: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but this is applicable to any form of interactive media or experience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Layered Tetrad</a:t>
            </a:r>
            <a:endParaRPr/>
          </a:p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in a tetrad (based on Schell's)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Mechanics: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systems that define how the game will react to play. The elements that separate games from other media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looks, sounds, smells, tastes, and tactile sensations of the game. Game art, sound, and more.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underlying tech that makes the game work.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story, premise, characters, etc. of the game. Renamed from Schell's to show its breadth.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in three layers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Inscribed: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game as created and encoded by the developers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game's behavior during 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Cultural: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game's relationship to society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Inscribed Layer</a:t>
            </a:r>
            <a:endParaRPr/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Game as created and encoded by developers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Similar to Schell's Elemental Tetrad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to elements that exist when the game is not being played</a:t>
            </a: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0650" y="2955925"/>
            <a:ext cx="6348412" cy="3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Inscribed Layer</a:t>
            </a:r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Systems that define how the player and game will interact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 interaction pattern, Objective, Rules, Resources, Boundaries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the game looks, sounds, smells, tastes, and feels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Paper and digital technology that enable gameplay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Authored premise, characters, and plot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/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 as it is being played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 move the game into the dynamic layer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197225"/>
            <a:ext cx="6348412" cy="31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600" y="2006600"/>
            <a:ext cx="6348412" cy="3176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9"/>
          <p:cNvGrpSpPr/>
          <p:nvPr/>
        </p:nvGrpSpPr>
        <p:grpSpPr>
          <a:xfrm>
            <a:off x="7086600" y="3581400"/>
            <a:ext cx="1311275" cy="1177925"/>
            <a:chOff x="0" y="0"/>
            <a:chExt cx="1312677" cy="1178168"/>
          </a:xfrm>
        </p:grpSpPr>
        <p:cxnSp>
          <p:nvCxnSpPr>
            <p:cNvPr id="84" name="Google Shape;84;p9"/>
            <p:cNvCxnSpPr/>
            <p:nvPr/>
          </p:nvCxnSpPr>
          <p:spPr>
            <a:xfrm>
              <a:off x="0" y="0"/>
              <a:ext cx="1312677" cy="117816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85" name="Google Shape;85;p9"/>
            <p:cNvSpPr txBox="1"/>
            <p:nvPr/>
          </p:nvSpPr>
          <p:spPr>
            <a:xfrm rot="2520000">
              <a:off x="258686" y="286896"/>
              <a:ext cx="968435" cy="360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968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Players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0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Dynamic Layer</a:t>
            </a:r>
            <a:endParaRPr/>
          </a:p>
        </p:txBody>
      </p:sp>
      <p:sp>
        <p:nvSpPr>
          <p:cNvPr id="93" name="Google Shape;93;p10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Mechanics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Players' interactions with inscribed mechanics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Includes: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Procedures, Strategies, Emergent game behavior, Outcome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Aesthetics that are generated during play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Play environment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inscribed technology and code</a:t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9" lvl="1" marL="80168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Narrative created as a part or result of gameplay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388100"/>
            <a:ext cx="8991600" cy="46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type="title"/>
          </p:nvPr>
        </p:nvSpPr>
        <p:spPr>
          <a:xfrm>
            <a:off x="76200" y="1587"/>
            <a:ext cx="8991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39687" rtl="0" algn="ctr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</a:pPr>
            <a:r>
              <a:rPr b="1" i="0" lang="en-US" sz="340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Cultural Layer</a:t>
            </a:r>
            <a:endParaRPr/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798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game beyond play</a:t>
            </a:r>
            <a:endParaRPr b="1" i="0" sz="2400" u="none" cap="none" strike="noStrike">
              <a:solidFill>
                <a:srgbClr val="9635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798" lvl="0" marL="344487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9635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9635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Intersection of game community and society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8361362" y="6461125"/>
            <a:ext cx="319087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 Black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‹#›</a:t>
            </a:fld>
            <a:endParaRPr/>
          </a:p>
        </p:txBody>
      </p:sp>
      <p:grpSp>
        <p:nvGrpSpPr>
          <p:cNvPr id="104" name="Google Shape;104;p11"/>
          <p:cNvGrpSpPr/>
          <p:nvPr/>
        </p:nvGrpSpPr>
        <p:grpSpPr>
          <a:xfrm>
            <a:off x="2120900" y="3003551"/>
            <a:ext cx="5919787" cy="3371849"/>
            <a:chOff x="0" y="0"/>
            <a:chExt cx="5919480" cy="3371360"/>
          </a:xfrm>
        </p:grpSpPr>
        <p:pic>
          <p:nvPicPr>
            <p:cNvPr id="105" name="Google Shape;10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9247" y="918972"/>
              <a:ext cx="4900233" cy="2452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4900233" cy="24523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" name="Google Shape;107;p11"/>
            <p:cNvGrpSpPr/>
            <p:nvPr/>
          </p:nvGrpSpPr>
          <p:grpSpPr>
            <a:xfrm>
              <a:off x="4900228" y="1215256"/>
              <a:ext cx="1012979" cy="909181"/>
              <a:chOff x="0" y="0"/>
              <a:chExt cx="1012979" cy="909180"/>
            </a:xfrm>
          </p:grpSpPr>
          <p:cxnSp>
            <p:nvCxnSpPr>
              <p:cNvPr id="108" name="Google Shape;108;p11"/>
              <p:cNvCxnSpPr/>
              <p:nvPr/>
            </p:nvCxnSpPr>
            <p:spPr>
              <a:xfrm>
                <a:off x="0" y="0"/>
                <a:ext cx="1012979" cy="90918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000000"/>
                </a:solidFill>
                <a:prstDash val="solid"/>
                <a:round/>
                <a:headEnd len="med" w="med" type="stealth"/>
                <a:tailEnd len="sm" w="sm" type="none"/>
              </a:ln>
            </p:spPr>
          </p:cxnSp>
          <p:sp>
            <p:nvSpPr>
              <p:cNvPr id="109" name="Google Shape;109;p11"/>
              <p:cNvSpPr txBox="1"/>
              <p:nvPr/>
            </p:nvSpPr>
            <p:spPr>
              <a:xfrm rot="2520000">
                <a:off x="200980" y="221918"/>
                <a:ext cx="747332" cy="2744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39687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Players</a:t>
                </a:r>
                <a:endParaRPr/>
              </a:p>
            </p:txBody>
          </p:sp>
        </p:grpSp>
      </p:grpSp>
      <p:pic>
        <p:nvPicPr>
          <p:cNvPr id="110" name="Google Shape;11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725" y="2082800"/>
            <a:ext cx="4900612" cy="245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1"/>
          <p:cNvGrpSpPr/>
          <p:nvPr/>
        </p:nvGrpSpPr>
        <p:grpSpPr>
          <a:xfrm>
            <a:off x="6002337" y="3143289"/>
            <a:ext cx="1142801" cy="1063585"/>
            <a:chOff x="0" y="1624"/>
            <a:chExt cx="1142488" cy="1062560"/>
          </a:xfrm>
        </p:grpSpPr>
        <p:cxnSp>
          <p:nvCxnSpPr>
            <p:cNvPr id="112" name="Google Shape;112;p11"/>
            <p:cNvCxnSpPr/>
            <p:nvPr/>
          </p:nvCxnSpPr>
          <p:spPr>
            <a:xfrm>
              <a:off x="0" y="155003"/>
              <a:ext cx="1012979" cy="90918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113" name="Google Shape;113;p11"/>
            <p:cNvSpPr txBox="1"/>
            <p:nvPr/>
          </p:nvSpPr>
          <p:spPr>
            <a:xfrm rot="2520000">
              <a:off x="-27398" y="380217"/>
              <a:ext cx="1236933" cy="274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3968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Communities</a:t>
              </a:r>
              <a:endParaRPr/>
            </a:p>
          </p:txBody>
        </p:sp>
      </p:grpSp>
      <p:grpSp>
        <p:nvGrpSpPr>
          <p:cNvPr id="114" name="Google Shape;114;p11"/>
          <p:cNvGrpSpPr/>
          <p:nvPr/>
        </p:nvGrpSpPr>
        <p:grpSpPr>
          <a:xfrm>
            <a:off x="4983162" y="2376487"/>
            <a:ext cx="1012825" cy="908050"/>
            <a:chOff x="0" y="0"/>
            <a:chExt cx="1012979" cy="909180"/>
          </a:xfrm>
        </p:grpSpPr>
        <p:cxnSp>
          <p:nvCxnSpPr>
            <p:cNvPr id="115" name="Google Shape;115;p11"/>
            <p:cNvCxnSpPr/>
            <p:nvPr/>
          </p:nvCxnSpPr>
          <p:spPr>
            <a:xfrm>
              <a:off x="0" y="0"/>
              <a:ext cx="1012979" cy="90918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" name="Google Shape;116;p11"/>
            <p:cNvSpPr txBox="1"/>
            <p:nvPr/>
          </p:nvSpPr>
          <p:spPr>
            <a:xfrm rot="2520000">
              <a:off x="226959" y="236333"/>
              <a:ext cx="747073" cy="274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39687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Society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365C0"/>
      </a:accent4>
      <a:accent5>
        <a:srgbClr val="00882B"/>
      </a:accent5>
      <a:accent6>
        <a:srgbClr val="FF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