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embeddedFontLst>
    <p:embeddedFont>
      <p:font typeface="Helvetica Neue"/>
      <p:regular r:id="rId37"/>
      <p:bold r:id="rId38"/>
      <p:italic r:id="rId39"/>
      <p:boldItalic r:id="rId40"/>
    </p:embeddedFont>
    <p:embeddedFont>
      <p:font typeface="Arial Black"/>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2" roundtripDataSignature="AMtx7mik5gJAXBnRz231rQ9K+XSj/iEE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ArialBlack-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HelveticaNeue-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HelveticaNeue-italic.fntdata"/><Relationship Id="rId16" Type="http://schemas.openxmlformats.org/officeDocument/2006/relationships/slide" Target="slides/slide10.xml"/><Relationship Id="rId38" Type="http://schemas.openxmlformats.org/officeDocument/2006/relationships/font" Target="fonts/HelveticaNeue-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 name="Google Shape;3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1" name="Shape 11"/>
        <p:cNvGrpSpPr/>
        <p:nvPr/>
      </p:nvGrpSpPr>
      <p:grpSpPr>
        <a:xfrm>
          <a:off x="0" y="0"/>
          <a:ext cx="0" cy="0"/>
          <a:chOff x="0" y="0"/>
          <a:chExt cx="0" cy="0"/>
        </a:xfrm>
      </p:grpSpPr>
      <p:sp>
        <p:nvSpPr>
          <p:cNvPr id="12" name="Google Shape;12;p3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13" name="Google Shape;13;p33"/>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400"/>
              </a:spcBef>
              <a:spcAft>
                <a:spcPts val="0"/>
              </a:spcAft>
              <a:buClr>
                <a:srgbClr val="963566"/>
              </a:buClr>
              <a:buSzPts val="1800"/>
              <a:buChar char="▪"/>
              <a:defRPr/>
            </a:lvl1pPr>
            <a:lvl2pPr indent="-342900" lvl="1" marL="914400" algn="l">
              <a:lnSpc>
                <a:spcPct val="100000"/>
              </a:lnSpc>
              <a:spcBef>
                <a:spcPts val="1400"/>
              </a:spcBef>
              <a:spcAft>
                <a:spcPts val="0"/>
              </a:spcAft>
              <a:buClr>
                <a:srgbClr val="963566"/>
              </a:buClr>
              <a:buSzPts val="1800"/>
              <a:buChar char="▪"/>
              <a:defRPr/>
            </a:lvl2pPr>
            <a:lvl3pPr indent="-342900" lvl="2" marL="1371600" algn="l">
              <a:lnSpc>
                <a:spcPct val="100000"/>
              </a:lnSpc>
              <a:spcBef>
                <a:spcPts val="1400"/>
              </a:spcBef>
              <a:spcAft>
                <a:spcPts val="0"/>
              </a:spcAft>
              <a:buClr>
                <a:srgbClr val="963566"/>
              </a:buClr>
              <a:buSzPts val="1800"/>
              <a:buChar char="▪"/>
              <a:defRPr/>
            </a:lvl3pPr>
            <a:lvl4pPr indent="-342900" lvl="3" marL="1828800" algn="l">
              <a:lnSpc>
                <a:spcPct val="100000"/>
              </a:lnSpc>
              <a:spcBef>
                <a:spcPts val="1400"/>
              </a:spcBef>
              <a:spcAft>
                <a:spcPts val="0"/>
              </a:spcAft>
              <a:buClr>
                <a:srgbClr val="963566"/>
              </a:buClr>
              <a:buSzPts val="1800"/>
              <a:buChar char="▪"/>
              <a:defRPr/>
            </a:lvl4pPr>
            <a:lvl5pPr indent="-342900" lvl="4" marL="2286000" algn="l">
              <a:lnSpc>
                <a:spcPct val="100000"/>
              </a:lnSpc>
              <a:spcBef>
                <a:spcPts val="1400"/>
              </a:spcBef>
              <a:spcAft>
                <a:spcPts val="0"/>
              </a:spcAft>
              <a:buClr>
                <a:srgbClr val="963566"/>
              </a:buClr>
              <a:buSzPts val="1800"/>
              <a:buChar char="▪"/>
              <a:defRPr/>
            </a:lvl5pPr>
            <a:lvl6pPr indent="-342900" lvl="5" marL="2743200" algn="l">
              <a:lnSpc>
                <a:spcPct val="100000"/>
              </a:lnSpc>
              <a:spcBef>
                <a:spcPts val="1400"/>
              </a:spcBef>
              <a:spcAft>
                <a:spcPts val="0"/>
              </a:spcAft>
              <a:buClr>
                <a:srgbClr val="963566"/>
              </a:buClr>
              <a:buSzPts val="1800"/>
              <a:buChar char="▪"/>
              <a:defRPr/>
            </a:lvl6pPr>
            <a:lvl7pPr indent="-342900" lvl="6" marL="3200400" algn="l">
              <a:lnSpc>
                <a:spcPct val="100000"/>
              </a:lnSpc>
              <a:spcBef>
                <a:spcPts val="1400"/>
              </a:spcBef>
              <a:spcAft>
                <a:spcPts val="0"/>
              </a:spcAft>
              <a:buClr>
                <a:srgbClr val="963566"/>
              </a:buClr>
              <a:buSzPts val="1800"/>
              <a:buChar char="▪"/>
              <a:defRPr/>
            </a:lvl7pPr>
            <a:lvl8pPr indent="-342900" lvl="7" marL="3657600" algn="l">
              <a:lnSpc>
                <a:spcPct val="100000"/>
              </a:lnSpc>
              <a:spcBef>
                <a:spcPts val="1400"/>
              </a:spcBef>
              <a:spcAft>
                <a:spcPts val="0"/>
              </a:spcAft>
              <a:buClr>
                <a:srgbClr val="963566"/>
              </a:buClr>
              <a:buSzPts val="1800"/>
              <a:buChar char="▪"/>
              <a:defRPr/>
            </a:lvl8pPr>
            <a:lvl9pPr indent="-342900" lvl="8" marL="4114800" algn="l">
              <a:lnSpc>
                <a:spcPct val="100000"/>
              </a:lnSpc>
              <a:spcBef>
                <a:spcPts val="1400"/>
              </a:spcBef>
              <a:spcAft>
                <a:spcPts val="0"/>
              </a:spcAft>
              <a:buClr>
                <a:srgbClr val="963566"/>
              </a:buClr>
              <a:buSzPts val="1800"/>
              <a:buChar char="▪"/>
              <a:defRPr/>
            </a:lvl9pPr>
          </a:lstStyle>
          <a:p/>
        </p:txBody>
      </p:sp>
      <p:sp>
        <p:nvSpPr>
          <p:cNvPr id="14" name="Google Shape;14;p3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5" name="Google Shape;15;p3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 name="Google Shape;16;p33"/>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1pPr>
            <a:lvl2pPr indent="0" lvl="1"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2pPr>
            <a:lvl3pPr indent="0" lvl="2"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3pPr>
            <a:lvl4pPr indent="0" lvl="3"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4pPr>
            <a:lvl5pPr indent="0" lvl="4"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5pPr>
            <a:lvl6pPr indent="0" lvl="5"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6pPr>
            <a:lvl7pPr indent="0" lvl="6"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7pPr>
            <a:lvl8pPr indent="0" lvl="7"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8pPr>
            <a:lvl9pPr indent="0" lvl="8"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9pPr>
          </a:lstStyle>
          <a:p>
            <a:pPr indent="0" lvl="0" marL="39687"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5" name="Shape 25"/>
        <p:cNvGrpSpPr/>
        <p:nvPr/>
      </p:nvGrpSpPr>
      <p:grpSpPr>
        <a:xfrm>
          <a:off x="0" y="0"/>
          <a:ext cx="0" cy="0"/>
          <a:chOff x="0" y="0"/>
          <a:chExt cx="0" cy="0"/>
        </a:xfrm>
      </p:grpSpPr>
      <p:sp>
        <p:nvSpPr>
          <p:cNvPr id="26" name="Google Shape;26;p35"/>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lvl1pPr lvl="0" algn="ctr">
              <a:lnSpc>
                <a:spcPct val="200000"/>
              </a:lnSpc>
              <a:spcBef>
                <a:spcPts val="0"/>
              </a:spcBef>
              <a:spcAft>
                <a:spcPts val="0"/>
              </a:spcAft>
              <a:buSzPts val="1400"/>
              <a:buNone/>
              <a:defRPr/>
            </a:lvl1pPr>
            <a:lvl2pPr lvl="1" algn="ctr">
              <a:lnSpc>
                <a:spcPct val="200000"/>
              </a:lnSpc>
              <a:spcBef>
                <a:spcPts val="0"/>
              </a:spcBef>
              <a:spcAft>
                <a:spcPts val="0"/>
              </a:spcAft>
              <a:buSzPts val="1400"/>
              <a:buNone/>
              <a:defRPr/>
            </a:lvl2pPr>
            <a:lvl3pPr lvl="2" algn="ctr">
              <a:lnSpc>
                <a:spcPct val="200000"/>
              </a:lnSpc>
              <a:spcBef>
                <a:spcPts val="0"/>
              </a:spcBef>
              <a:spcAft>
                <a:spcPts val="0"/>
              </a:spcAft>
              <a:buSzPts val="1400"/>
              <a:buNone/>
              <a:defRPr/>
            </a:lvl3pPr>
            <a:lvl4pPr lvl="3" algn="ctr">
              <a:lnSpc>
                <a:spcPct val="200000"/>
              </a:lnSpc>
              <a:spcBef>
                <a:spcPts val="0"/>
              </a:spcBef>
              <a:spcAft>
                <a:spcPts val="0"/>
              </a:spcAft>
              <a:buSzPts val="1400"/>
              <a:buNone/>
              <a:defRPr/>
            </a:lvl4pPr>
            <a:lvl5pPr lvl="4" algn="ctr">
              <a:lnSpc>
                <a:spcPct val="200000"/>
              </a:lnSpc>
              <a:spcBef>
                <a:spcPts val="0"/>
              </a:spcBef>
              <a:spcAft>
                <a:spcPts val="0"/>
              </a:spcAft>
              <a:buSzPts val="1400"/>
              <a:buNone/>
              <a:defRPr/>
            </a:lvl5pPr>
            <a:lvl6pPr lvl="5" algn="ctr">
              <a:lnSpc>
                <a:spcPct val="200000"/>
              </a:lnSpc>
              <a:spcBef>
                <a:spcPts val="0"/>
              </a:spcBef>
              <a:spcAft>
                <a:spcPts val="0"/>
              </a:spcAft>
              <a:buSzPts val="1400"/>
              <a:buNone/>
              <a:defRPr/>
            </a:lvl6pPr>
            <a:lvl7pPr lvl="6" algn="ctr">
              <a:lnSpc>
                <a:spcPct val="200000"/>
              </a:lnSpc>
              <a:spcBef>
                <a:spcPts val="0"/>
              </a:spcBef>
              <a:spcAft>
                <a:spcPts val="0"/>
              </a:spcAft>
              <a:buSzPts val="1400"/>
              <a:buNone/>
              <a:defRPr/>
            </a:lvl7pPr>
            <a:lvl8pPr lvl="7" algn="ctr">
              <a:lnSpc>
                <a:spcPct val="200000"/>
              </a:lnSpc>
              <a:spcBef>
                <a:spcPts val="0"/>
              </a:spcBef>
              <a:spcAft>
                <a:spcPts val="0"/>
              </a:spcAft>
              <a:buSzPts val="1400"/>
              <a:buNone/>
              <a:defRPr/>
            </a:lvl8pPr>
            <a:lvl9pPr lvl="8" algn="ctr">
              <a:lnSpc>
                <a:spcPct val="200000"/>
              </a:lnSpc>
              <a:spcBef>
                <a:spcPts val="0"/>
              </a:spcBef>
              <a:spcAft>
                <a:spcPts val="0"/>
              </a:spcAft>
              <a:buSzPts val="1400"/>
              <a:buNone/>
              <a:defRPr/>
            </a:lvl9pPr>
          </a:lstStyle>
          <a:p/>
        </p:txBody>
      </p:sp>
      <p:sp>
        <p:nvSpPr>
          <p:cNvPr id="27" name="Google Shape;27;p35"/>
          <p:cNvSpPr txBox="1"/>
          <p:nvPr>
            <p:ph idx="1" type="body"/>
          </p:nvPr>
        </p:nvSpPr>
        <p:spPr>
          <a:xfrm>
            <a:off x="457200" y="863600"/>
            <a:ext cx="8229600" cy="51816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400"/>
              </a:spcBef>
              <a:spcAft>
                <a:spcPts val="0"/>
              </a:spcAft>
              <a:buClr>
                <a:srgbClr val="963566"/>
              </a:buClr>
              <a:buSzPts val="1800"/>
              <a:buChar char="▪"/>
              <a:defRPr/>
            </a:lvl1pPr>
            <a:lvl2pPr indent="-342900" lvl="1" marL="914400" algn="l">
              <a:lnSpc>
                <a:spcPct val="100000"/>
              </a:lnSpc>
              <a:spcBef>
                <a:spcPts val="1400"/>
              </a:spcBef>
              <a:spcAft>
                <a:spcPts val="0"/>
              </a:spcAft>
              <a:buClr>
                <a:srgbClr val="963566"/>
              </a:buClr>
              <a:buSzPts val="1800"/>
              <a:buChar char="▪"/>
              <a:defRPr/>
            </a:lvl2pPr>
            <a:lvl3pPr indent="-342900" lvl="2" marL="1371600" algn="l">
              <a:lnSpc>
                <a:spcPct val="100000"/>
              </a:lnSpc>
              <a:spcBef>
                <a:spcPts val="1400"/>
              </a:spcBef>
              <a:spcAft>
                <a:spcPts val="0"/>
              </a:spcAft>
              <a:buClr>
                <a:srgbClr val="963566"/>
              </a:buClr>
              <a:buSzPts val="1800"/>
              <a:buChar char="▪"/>
              <a:defRPr/>
            </a:lvl3pPr>
            <a:lvl4pPr indent="-342900" lvl="3" marL="1828800" algn="l">
              <a:lnSpc>
                <a:spcPct val="100000"/>
              </a:lnSpc>
              <a:spcBef>
                <a:spcPts val="1400"/>
              </a:spcBef>
              <a:spcAft>
                <a:spcPts val="0"/>
              </a:spcAft>
              <a:buClr>
                <a:srgbClr val="963566"/>
              </a:buClr>
              <a:buSzPts val="1800"/>
              <a:buChar char="▪"/>
              <a:defRPr/>
            </a:lvl4pPr>
            <a:lvl5pPr indent="-342900" lvl="4" marL="2286000" algn="l">
              <a:lnSpc>
                <a:spcPct val="100000"/>
              </a:lnSpc>
              <a:spcBef>
                <a:spcPts val="1400"/>
              </a:spcBef>
              <a:spcAft>
                <a:spcPts val="0"/>
              </a:spcAft>
              <a:buClr>
                <a:srgbClr val="963566"/>
              </a:buClr>
              <a:buSzPts val="1800"/>
              <a:buChar char="▪"/>
              <a:defRPr/>
            </a:lvl5pPr>
            <a:lvl6pPr indent="-342900" lvl="5" marL="2743200" algn="l">
              <a:lnSpc>
                <a:spcPct val="100000"/>
              </a:lnSpc>
              <a:spcBef>
                <a:spcPts val="1400"/>
              </a:spcBef>
              <a:spcAft>
                <a:spcPts val="0"/>
              </a:spcAft>
              <a:buClr>
                <a:srgbClr val="963566"/>
              </a:buClr>
              <a:buSzPts val="1800"/>
              <a:buChar char="▪"/>
              <a:defRPr/>
            </a:lvl6pPr>
            <a:lvl7pPr indent="-342900" lvl="6" marL="3200400" algn="l">
              <a:lnSpc>
                <a:spcPct val="100000"/>
              </a:lnSpc>
              <a:spcBef>
                <a:spcPts val="1400"/>
              </a:spcBef>
              <a:spcAft>
                <a:spcPts val="0"/>
              </a:spcAft>
              <a:buClr>
                <a:srgbClr val="963566"/>
              </a:buClr>
              <a:buSzPts val="1800"/>
              <a:buChar char="▪"/>
              <a:defRPr/>
            </a:lvl7pPr>
            <a:lvl8pPr indent="-342900" lvl="7" marL="3657600" algn="l">
              <a:lnSpc>
                <a:spcPct val="100000"/>
              </a:lnSpc>
              <a:spcBef>
                <a:spcPts val="1400"/>
              </a:spcBef>
              <a:spcAft>
                <a:spcPts val="0"/>
              </a:spcAft>
              <a:buClr>
                <a:srgbClr val="963566"/>
              </a:buClr>
              <a:buSzPts val="1800"/>
              <a:buChar char="▪"/>
              <a:defRPr/>
            </a:lvl8pPr>
            <a:lvl9pPr indent="-342900" lvl="8" marL="4114800" algn="l">
              <a:lnSpc>
                <a:spcPct val="100000"/>
              </a:lnSpc>
              <a:spcBef>
                <a:spcPts val="1400"/>
              </a:spcBef>
              <a:spcAft>
                <a:spcPts val="0"/>
              </a:spcAft>
              <a:buClr>
                <a:srgbClr val="963566"/>
              </a:buClr>
              <a:buSzPts val="1800"/>
              <a:buChar char="▪"/>
              <a:defRPr/>
            </a:lvl9pPr>
          </a:lstStyle>
          <a:p/>
        </p:txBody>
      </p:sp>
      <p:sp>
        <p:nvSpPr>
          <p:cNvPr id="28" name="Google Shape;28;p3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9" name="Google Shape;29;p3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0" name="Google Shape;30;p35"/>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1pPr>
            <a:lvl2pPr indent="0" lvl="1"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2pPr>
            <a:lvl3pPr indent="0" lvl="2"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3pPr>
            <a:lvl4pPr indent="0" lvl="3"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4pPr>
            <a:lvl5pPr indent="0" lvl="4"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5pPr>
            <a:lvl6pPr indent="0" lvl="5"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6pPr>
            <a:lvl7pPr indent="0" lvl="6"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7pPr>
            <a:lvl8pPr indent="0" lvl="7"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8pPr>
            <a:lvl9pPr indent="0" lvl="8" marL="39687" algn="r">
              <a:lnSpc>
                <a:spcPct val="100000"/>
              </a:lnSpc>
              <a:spcBef>
                <a:spcPts val="0"/>
              </a:spcBef>
              <a:spcAft>
                <a:spcPts val="0"/>
              </a:spcAft>
              <a:buNone/>
              <a:defRPr b="1" sz="1200">
                <a:solidFill>
                  <a:srgbClr val="FFFFFF"/>
                </a:solidFill>
                <a:latin typeface="Arial Black"/>
                <a:ea typeface="Arial Black"/>
                <a:cs typeface="Arial Black"/>
                <a:sym typeface="Arial Black"/>
              </a:defRPr>
            </a:lvl9pPr>
          </a:lstStyle>
          <a:p>
            <a:pPr indent="0" lvl="0" marL="39687"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32"/>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id="7" name="Google Shape;7;p32"/>
          <p:cNvPicPr preferRelativeResize="0"/>
          <p:nvPr/>
        </p:nvPicPr>
        <p:blipFill rotWithShape="1">
          <a:blip r:embed="rId2">
            <a:alphaModFix/>
          </a:blip>
          <a:srcRect b="0" l="0" r="0" t="0"/>
          <a:stretch/>
        </p:blipFill>
        <p:spPr>
          <a:xfrm>
            <a:off x="0" y="6388100"/>
            <a:ext cx="8991600" cy="468312"/>
          </a:xfrm>
          <a:prstGeom prst="rect">
            <a:avLst/>
          </a:prstGeom>
          <a:noFill/>
          <a:ln>
            <a:noFill/>
          </a:ln>
        </p:spPr>
      </p:pic>
      <p:sp>
        <p:nvSpPr>
          <p:cNvPr id="8" name="Google Shape;8;p3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lvl1pPr lvl="0"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1pPr>
            <a:lvl2pPr lvl="1"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2pPr>
            <a:lvl3pPr lvl="2"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3pPr>
            <a:lvl4pPr lvl="3"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4pPr>
            <a:lvl5pPr lvl="4"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5pPr>
            <a:lvl6pPr lvl="5"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6pPr>
            <a:lvl7pPr lvl="6"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7pPr>
            <a:lvl8pPr lvl="7"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8pPr>
            <a:lvl9pPr lvl="8"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9pPr>
          </a:lstStyle>
          <a:p/>
        </p:txBody>
      </p:sp>
      <p:sp>
        <p:nvSpPr>
          <p:cNvPr id="9" name="Google Shape;9;p32"/>
          <p:cNvSpPr txBox="1"/>
          <p:nvPr>
            <p:ph idx="1" type="body"/>
          </p:nvPr>
        </p:nvSpPr>
        <p:spPr>
          <a:xfrm>
            <a:off x="457200" y="1054100"/>
            <a:ext cx="8229600" cy="53213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1pPr>
            <a:lvl2pPr indent="-381000" lvl="1" marL="9144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2pPr>
            <a:lvl3pPr indent="-381000" lvl="2" marL="13716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3pPr>
            <a:lvl4pPr indent="-381000" lvl="3" marL="18288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4pPr>
            <a:lvl5pPr indent="-381000" lvl="4" marL="22860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5pPr>
            <a:lvl6pPr indent="-381000" lvl="5" marL="27432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6pPr>
            <a:lvl7pPr indent="-381000" lvl="6" marL="32004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7pPr>
            <a:lvl8pPr indent="-381000" lvl="7" marL="36576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8pPr>
            <a:lvl9pPr indent="-381000" lvl="8" marL="41148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9pPr>
          </a:lstStyle>
          <a:p/>
        </p:txBody>
      </p:sp>
      <p:sp>
        <p:nvSpPr>
          <p:cNvPr id="10" name="Google Shape;10;p32"/>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FFFFFF"/>
              </a:buClr>
              <a:buSzPts val="1200"/>
              <a:buFont typeface="Arial Black"/>
              <a:buNone/>
              <a:defRPr b="1" i="0" sz="1200" u="none" cap="none" strike="noStrik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 name="Shape 17"/>
        <p:cNvGrpSpPr/>
        <p:nvPr/>
      </p:nvGrpSpPr>
      <p:grpSpPr>
        <a:xfrm>
          <a:off x="0" y="0"/>
          <a:ext cx="0" cy="0"/>
          <a:chOff x="0" y="0"/>
          <a:chExt cx="0" cy="0"/>
        </a:xfrm>
      </p:grpSpPr>
      <p:pic>
        <p:nvPicPr>
          <p:cNvPr id="18" name="Google Shape;18;p34"/>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id="19" name="Google Shape;19;p34"/>
          <p:cNvPicPr preferRelativeResize="0"/>
          <p:nvPr/>
        </p:nvPicPr>
        <p:blipFill rotWithShape="1">
          <a:blip r:embed="rId2">
            <a:alphaModFix/>
          </a:blip>
          <a:srcRect b="0" l="0" r="0" t="0"/>
          <a:stretch/>
        </p:blipFill>
        <p:spPr>
          <a:xfrm>
            <a:off x="0" y="6388100"/>
            <a:ext cx="8991600" cy="468312"/>
          </a:xfrm>
          <a:prstGeom prst="rect">
            <a:avLst/>
          </a:prstGeom>
          <a:noFill/>
          <a:ln>
            <a:noFill/>
          </a:ln>
        </p:spPr>
      </p:pic>
      <p:sp>
        <p:nvSpPr>
          <p:cNvPr id="20" name="Google Shape;20;p34"/>
          <p:cNvSpPr txBox="1"/>
          <p:nvPr/>
        </p:nvSpPr>
        <p:spPr>
          <a:xfrm>
            <a:off x="254000" y="266700"/>
            <a:ext cx="8636000" cy="508000"/>
          </a:xfrm>
          <a:prstGeom prst="rect">
            <a:avLst/>
          </a:prstGeom>
          <a:solidFill>
            <a:srgbClr val="317582"/>
          </a:solidFill>
          <a:ln cap="flat" cmpd="sng" w="25400">
            <a:solidFill>
              <a:srgbClr val="347581"/>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 name="Google Shape;21;p34"/>
          <p:cNvSpPr txBox="1"/>
          <p:nvPr/>
        </p:nvSpPr>
        <p:spPr>
          <a:xfrm>
            <a:off x="254000" y="787400"/>
            <a:ext cx="8636000" cy="5346700"/>
          </a:xfrm>
          <a:prstGeom prst="rect">
            <a:avLst/>
          </a:prstGeom>
          <a:solidFill>
            <a:srgbClr val="E6F3FE"/>
          </a:solidFill>
          <a:ln cap="flat" cmpd="sng" w="25400">
            <a:solidFill>
              <a:srgbClr val="317582"/>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 name="Google Shape;22;p34"/>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lvl1pPr lvl="0"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1pPr>
            <a:lvl2pPr lvl="1"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2pPr>
            <a:lvl3pPr lvl="2"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3pPr>
            <a:lvl4pPr lvl="3"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4pPr>
            <a:lvl5pPr lvl="4"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5pPr>
            <a:lvl6pPr lvl="5"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6pPr>
            <a:lvl7pPr lvl="6"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7pPr>
            <a:lvl8pPr lvl="7"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8pPr>
            <a:lvl9pPr lvl="8" marR="0" rtl="0" algn="ctr">
              <a:lnSpc>
                <a:spcPct val="105882"/>
              </a:lnSpc>
              <a:spcBef>
                <a:spcPts val="0"/>
              </a:spcBef>
              <a:spcAft>
                <a:spcPts val="0"/>
              </a:spcAft>
              <a:buSzPts val="1400"/>
              <a:buNone/>
              <a:defRPr b="1" i="0" sz="3400" u="none" cap="none" strike="noStrike">
                <a:solidFill>
                  <a:srgbClr val="000000"/>
                </a:solidFill>
                <a:latin typeface="Helvetica Neue"/>
                <a:ea typeface="Helvetica Neue"/>
                <a:cs typeface="Helvetica Neue"/>
                <a:sym typeface="Helvetica Neue"/>
              </a:defRPr>
            </a:lvl9pPr>
          </a:lstStyle>
          <a:p/>
        </p:txBody>
      </p:sp>
      <p:sp>
        <p:nvSpPr>
          <p:cNvPr id="23" name="Google Shape;23;p34"/>
          <p:cNvSpPr txBox="1"/>
          <p:nvPr>
            <p:ph idx="1" type="body"/>
          </p:nvPr>
        </p:nvSpPr>
        <p:spPr>
          <a:xfrm>
            <a:off x="457200" y="863600"/>
            <a:ext cx="8229600" cy="51816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1pPr>
            <a:lvl2pPr indent="-381000" lvl="1" marL="9144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2pPr>
            <a:lvl3pPr indent="-381000" lvl="2" marL="13716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3pPr>
            <a:lvl4pPr indent="-381000" lvl="3" marL="18288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4pPr>
            <a:lvl5pPr indent="-381000" lvl="4" marL="22860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5pPr>
            <a:lvl6pPr indent="-381000" lvl="5" marL="27432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6pPr>
            <a:lvl7pPr indent="-381000" lvl="6" marL="32004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7pPr>
            <a:lvl8pPr indent="-381000" lvl="7" marL="36576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8pPr>
            <a:lvl9pPr indent="-381000" lvl="8" marL="4114800" marR="0" rtl="0" algn="l">
              <a:lnSpc>
                <a:spcPct val="100000"/>
              </a:lnSpc>
              <a:spcBef>
                <a:spcPts val="1400"/>
              </a:spcBef>
              <a:spcAft>
                <a:spcPts val="0"/>
              </a:spcAft>
              <a:buClr>
                <a:srgbClr val="963566"/>
              </a:buClr>
              <a:buSzPts val="2400"/>
              <a:buFont typeface="Noto Sans Symbols"/>
              <a:buChar char="▪"/>
              <a:defRPr b="1" i="0" sz="2400" u="none" cap="none" strike="noStrike">
                <a:solidFill>
                  <a:srgbClr val="963566"/>
                </a:solidFill>
                <a:latin typeface="Helvetica Neue"/>
                <a:ea typeface="Helvetica Neue"/>
                <a:cs typeface="Helvetica Neue"/>
                <a:sym typeface="Helvetica Neue"/>
              </a:defRPr>
            </a:lvl9pPr>
          </a:lstStyle>
          <a:p/>
        </p:txBody>
      </p:sp>
      <p:sp>
        <p:nvSpPr>
          <p:cNvPr id="24" name="Google Shape;24;p34"/>
          <p:cNvSpPr txBox="1"/>
          <p:nvPr>
            <p:ph idx="12" type="sldNum"/>
          </p:nvPr>
        </p:nvSpPr>
        <p:spPr>
          <a:xfrm>
            <a:off x="8361362" y="6461125"/>
            <a:ext cx="319087" cy="3175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FFFFFF"/>
              </a:buClr>
              <a:buSzPts val="1200"/>
              <a:buFont typeface="Arial Black"/>
              <a:buNone/>
              <a:defRPr b="1" i="0" sz="1200" u="none">
                <a:solidFill>
                  <a:srgbClr val="FFFFFF"/>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 name="Shape 34"/>
        <p:cNvGrpSpPr/>
        <p:nvPr/>
      </p:nvGrpSpPr>
      <p:grpSpPr>
        <a:xfrm>
          <a:off x="0" y="0"/>
          <a:ext cx="0" cy="0"/>
          <a:chOff x="0" y="0"/>
          <a:chExt cx="0" cy="0"/>
        </a:xfrm>
      </p:grpSpPr>
      <p:pic>
        <p:nvPicPr>
          <p:cNvPr id="35" name="Google Shape;35;p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6" name="Google Shape;36;p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7" name="Google Shape;37;p1"/>
          <p:cNvSpPr txBox="1"/>
          <p:nvPr>
            <p:ph type="title"/>
          </p:nvPr>
        </p:nvSpPr>
        <p:spPr>
          <a:xfrm>
            <a:off x="76200" y="2282825"/>
            <a:ext cx="8991600" cy="15113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THINKING LIKE A DESIGNER</a:t>
            </a:r>
            <a:endParaRPr/>
          </a:p>
        </p:txBody>
      </p:sp>
      <p:sp>
        <p:nvSpPr>
          <p:cNvPr id="38" name="Google Shape;38;p1"/>
          <p:cNvSpPr txBox="1"/>
          <p:nvPr>
            <p:ph idx="1" type="body"/>
          </p:nvPr>
        </p:nvSpPr>
        <p:spPr>
          <a:xfrm>
            <a:off x="0" y="12700"/>
            <a:ext cx="9144000" cy="1866900"/>
          </a:xfrm>
          <a:prstGeom prst="rect">
            <a:avLst/>
          </a:prstGeom>
          <a:noFill/>
          <a:ln>
            <a:noFill/>
          </a:ln>
        </p:spPr>
        <p:txBody>
          <a:bodyPr anchorCtr="0" anchor="t" bIns="45700" lIns="91425" spcFirstLastPara="1" rIns="91425" wrap="square" tIns="45700">
            <a:noAutofit/>
          </a:bodyPr>
          <a:lstStyle/>
          <a:p>
            <a:pPr indent="-304798" lvl="0" marL="344487" marR="0" rtl="0" algn="r">
              <a:lnSpc>
                <a:spcPct val="100000"/>
              </a:lnSpc>
              <a:spcBef>
                <a:spcPts val="0"/>
              </a:spcBef>
              <a:spcAft>
                <a:spcPts val="0"/>
              </a:spcAft>
              <a:buClr>
                <a:srgbClr val="000000"/>
              </a:buClr>
              <a:buSzPts val="1800"/>
              <a:buFont typeface="Noto Sans Symbols"/>
              <a:buNone/>
            </a:pPr>
            <a:r>
              <a:rPr b="1" i="0" lang="en-US" sz="1800" u="none" cap="none" strike="noStrike">
                <a:solidFill>
                  <a:srgbClr val="000000"/>
                </a:solidFill>
                <a:latin typeface="Helvetica Neue"/>
                <a:ea typeface="Helvetica Neue"/>
                <a:cs typeface="Helvetica Neue"/>
                <a:sym typeface="Helvetica Neue"/>
              </a:rPr>
              <a:t>CHAPTER 01</a:t>
            </a:r>
            <a:endParaRPr/>
          </a:p>
        </p:txBody>
      </p:sp>
      <p:sp>
        <p:nvSpPr>
          <p:cNvPr id="39" name="Google Shape;39;p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pic>
        <p:nvPicPr>
          <p:cNvPr id="118" name="Google Shape;118;p1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19" name="Google Shape;119;p1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20" name="Google Shape;120;p1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A Game Design Exercise</a:t>
            </a:r>
            <a:endParaRPr/>
          </a:p>
        </p:txBody>
      </p:sp>
      <p:sp>
        <p:nvSpPr>
          <p:cNvPr id="121" name="Google Shape;121;p11"/>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Objective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Be the first person to run out of cards</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Standard Rules: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Deal 5 cards to each player</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remaining cards become a draw pile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Flip over the top card of the draw pile to start a discard pile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person to the left of the dealer plays first, and play proceeds clockwise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Each player must play a card onto the discard pile that matches the suit or number of the top card of the discard pile.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If she can’t, she must draw a card.</a:t>
            </a:r>
            <a:endParaRPr/>
          </a:p>
        </p:txBody>
      </p:sp>
      <p:sp>
        <p:nvSpPr>
          <p:cNvPr id="122" name="Google Shape;122;p1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pic>
        <p:nvPicPr>
          <p:cNvPr id="127" name="Google Shape;127;p1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28" name="Google Shape;128;p1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29" name="Google Shape;129;p1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A Game Design Exercise</a:t>
            </a:r>
            <a:endParaRPr/>
          </a:p>
        </p:txBody>
      </p:sp>
      <p:sp>
        <p:nvSpPr>
          <p:cNvPr id="130" name="Google Shape;130;p12"/>
          <p:cNvSpPr txBox="1"/>
          <p:nvPr>
            <p:ph idx="1" type="body"/>
          </p:nvPr>
        </p:nvSpPr>
        <p:spPr>
          <a:xfrm>
            <a:off x="457200" y="1054100"/>
            <a:ext cx="8229600" cy="4445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Example</a:t>
            </a:r>
            <a:endParaRPr/>
          </a:p>
        </p:txBody>
      </p:sp>
      <p:sp>
        <p:nvSpPr>
          <p:cNvPr id="131" name="Google Shape;131;p1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pic>
        <p:nvPicPr>
          <p:cNvPr id="132" name="Google Shape;132;p12"/>
          <p:cNvPicPr preferRelativeResize="0"/>
          <p:nvPr/>
        </p:nvPicPr>
        <p:blipFill rotWithShape="1">
          <a:blip r:embed="rId5">
            <a:alphaModFix/>
          </a:blip>
          <a:srcRect b="0" l="0" r="0" t="0"/>
          <a:stretch/>
        </p:blipFill>
        <p:spPr>
          <a:xfrm>
            <a:off x="2035175" y="1054100"/>
            <a:ext cx="5072062" cy="4521200"/>
          </a:xfrm>
          <a:prstGeom prst="rect">
            <a:avLst/>
          </a:prstGeom>
          <a:noFill/>
          <a:ln>
            <a:noFill/>
          </a:ln>
        </p:spPr>
      </p:pic>
      <p:sp>
        <p:nvSpPr>
          <p:cNvPr id="133" name="Google Shape;133;p12"/>
          <p:cNvSpPr txBox="1"/>
          <p:nvPr/>
        </p:nvSpPr>
        <p:spPr>
          <a:xfrm>
            <a:off x="457200" y="5575300"/>
            <a:ext cx="8229600" cy="8382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1900"/>
              <a:buFont typeface="Helvetica Neue"/>
              <a:buNone/>
            </a:pPr>
            <a:r>
              <a:rPr b="1" i="0" lang="en-US" sz="1900" u="none" cap="none" strike="noStrike">
                <a:solidFill>
                  <a:srgbClr val="000000"/>
                </a:solidFill>
                <a:latin typeface="Helvetica Neue"/>
                <a:ea typeface="Helvetica Neue"/>
                <a:cs typeface="Helvetica Neue"/>
                <a:sym typeface="Helvetica Neue"/>
              </a:rPr>
              <a:t>The player can choose to play any one of the cards</a:t>
            </a:r>
            <a:br>
              <a:rPr b="1" i="0" lang="en-US" sz="1900" u="none" cap="none" strike="noStrike">
                <a:solidFill>
                  <a:srgbClr val="000000"/>
                </a:solidFill>
                <a:latin typeface="Helvetica Neue"/>
                <a:ea typeface="Helvetica Neue"/>
                <a:cs typeface="Helvetica Neue"/>
                <a:sym typeface="Helvetica Neue"/>
              </a:rPr>
            </a:br>
            <a:r>
              <a:rPr b="1" i="0" lang="en-US" sz="1900" u="none" cap="none" strike="noStrike">
                <a:solidFill>
                  <a:srgbClr val="000000"/>
                </a:solidFill>
                <a:latin typeface="Helvetica Neue"/>
                <a:ea typeface="Helvetica Neue"/>
                <a:cs typeface="Helvetica Neue"/>
                <a:sym typeface="Helvetica Neue"/>
              </a:rPr>
              <a:t>highlighted with blue borders (7C, JC, 2H, 2S).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 name="Shape 137"/>
        <p:cNvGrpSpPr/>
        <p:nvPr/>
      </p:nvGrpSpPr>
      <p:grpSpPr>
        <a:xfrm>
          <a:off x="0" y="0"/>
          <a:ext cx="0" cy="0"/>
          <a:chOff x="0" y="0"/>
          <a:chExt cx="0" cy="0"/>
        </a:xfrm>
      </p:grpSpPr>
      <p:pic>
        <p:nvPicPr>
          <p:cNvPr id="138" name="Google Shape;138;p1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39" name="Google Shape;139;p1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40" name="Google Shape;140;p1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Asking the Right Questions</a:t>
            </a:r>
            <a:endParaRPr/>
          </a:p>
        </p:txBody>
      </p:sp>
      <p:sp>
        <p:nvSpPr>
          <p:cNvPr id="141" name="Google Shape;141;p13"/>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Analysis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Is the game of the appropriate difficulty?</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Is the outcome of the game based more on strategy or chance?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Does the game have meaningful, interesting decisions?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Is the game interesting when it's not your turn?</a:t>
            </a:r>
            <a:endParaRPr/>
          </a:p>
        </p:txBody>
      </p:sp>
      <p:sp>
        <p:nvSpPr>
          <p:cNvPr id="142" name="Google Shape;142;p1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pic>
        <p:nvPicPr>
          <p:cNvPr id="147" name="Google Shape;147;p1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48" name="Google Shape;148;p1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49" name="Google Shape;149;p1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Modifying the Rules</a:t>
            </a:r>
            <a:endParaRPr/>
          </a:p>
        </p:txBody>
      </p:sp>
      <p:sp>
        <p:nvSpPr>
          <p:cNvPr id="150" name="Google Shape;150;p14"/>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Each group should pick a number (1 – 3)</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Based on the number, add the following rule to the game: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Rule 1: </a:t>
            </a:r>
            <a:r>
              <a:rPr b="0" i="0" lang="en-US" sz="2000" u="none" cap="none" strike="noStrike">
                <a:solidFill>
                  <a:srgbClr val="000000"/>
                </a:solidFill>
                <a:latin typeface="Helvetica Neue"/>
                <a:ea typeface="Helvetica Neue"/>
                <a:cs typeface="Helvetica Neue"/>
                <a:sym typeface="Helvetica Neue"/>
              </a:rPr>
              <a:t>If a player plays a 2, the person to her left must draw two cards instead of playing.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Rule 2:</a:t>
            </a:r>
            <a:r>
              <a:rPr b="0" i="0" lang="en-US" sz="2000" u="none" cap="none" strike="noStrike">
                <a:solidFill>
                  <a:srgbClr val="000000"/>
                </a:solidFill>
                <a:latin typeface="Helvetica Neue"/>
                <a:ea typeface="Helvetica Neue"/>
                <a:cs typeface="Helvetica Neue"/>
                <a:sym typeface="Helvetica Neue"/>
              </a:rPr>
              <a:t> If any player has a card that matches the number and color (red or black) of the top card, she may announce "Match card!" and play it out of turn. Play then continues with the player to the left of the one who just played the out-of-turn card. This can lead to players having their turns skipped.</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Rule 3:</a:t>
            </a:r>
            <a:r>
              <a:rPr b="0" i="0" lang="en-US" sz="2000" u="none" cap="none" strike="noStrike">
                <a:solidFill>
                  <a:srgbClr val="000000"/>
                </a:solidFill>
                <a:latin typeface="Helvetica Neue"/>
                <a:ea typeface="Helvetica Neue"/>
                <a:cs typeface="Helvetica Neue"/>
                <a:sym typeface="Helvetica Neue"/>
              </a:rPr>
              <a:t> A player must announce “Last card” when she has only one card left. If someone else calls it first, she must draw two cards (bringing her total number of cards to three).</a:t>
            </a:r>
            <a:endParaRPr/>
          </a:p>
        </p:txBody>
      </p:sp>
      <p:sp>
        <p:nvSpPr>
          <p:cNvPr id="151" name="Google Shape;151;p1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pic>
        <p:nvPicPr>
          <p:cNvPr id="156" name="Google Shape;156;p1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57" name="Google Shape;157;p1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58" name="Google Shape;158;p15"/>
          <p:cNvSpPr txBox="1"/>
          <p:nvPr/>
        </p:nvSpPr>
        <p:spPr>
          <a:xfrm>
            <a:off x="254000" y="266700"/>
            <a:ext cx="8636000" cy="508000"/>
          </a:xfrm>
          <a:prstGeom prst="rect">
            <a:avLst/>
          </a:prstGeom>
          <a:solidFill>
            <a:srgbClr val="317582"/>
          </a:solidFill>
          <a:ln cap="flat" cmpd="sng" w="25400">
            <a:solidFill>
              <a:srgbClr val="347581"/>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 name="Google Shape;159;p15"/>
          <p:cNvSpPr txBox="1"/>
          <p:nvPr/>
        </p:nvSpPr>
        <p:spPr>
          <a:xfrm>
            <a:off x="254000" y="787400"/>
            <a:ext cx="8636000" cy="5346700"/>
          </a:xfrm>
          <a:prstGeom prst="rect">
            <a:avLst/>
          </a:prstGeom>
          <a:solidFill>
            <a:srgbClr val="E6F3FE"/>
          </a:solidFill>
          <a:ln cap="flat" cmpd="sng" w="25400">
            <a:solidFill>
              <a:srgbClr val="317582"/>
            </a:solidFill>
            <a:prstDash val="solid"/>
            <a:round/>
            <a:headEnd len="sm" w="sm" type="none"/>
            <a:tailEnd len="sm" w="sm" type="none"/>
          </a:ln>
        </p:spPr>
        <p:txBody>
          <a:bodyPr anchorCtr="0" anchor="ctr" bIns="0" lIns="0" spcFirstLastPara="1" rIns="0" wrap="square" tIns="0">
            <a:noAutofit/>
          </a:bodyPr>
          <a:lstStyle/>
          <a:p>
            <a:pPr indent="0" lvl="0" marL="39687"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 name="Google Shape;160;p15"/>
          <p:cNvSpPr txBox="1"/>
          <p:nvPr>
            <p:ph type="title"/>
          </p:nvPr>
        </p:nvSpPr>
        <p:spPr>
          <a:xfrm>
            <a:off x="260350" y="276225"/>
            <a:ext cx="8623300" cy="469900"/>
          </a:xfrm>
          <a:prstGeom prst="rect">
            <a:avLst/>
          </a:prstGeom>
          <a:noFill/>
          <a:ln>
            <a:noFill/>
          </a:ln>
        </p:spPr>
        <p:txBody>
          <a:bodyPr anchorCtr="0" anchor="ctr" bIns="50800" lIns="50800" spcFirstLastPara="1" rIns="50800" wrap="square" tIns="50800">
            <a:noAutofit/>
          </a:bodyPr>
          <a:lstStyle/>
          <a:p>
            <a:pPr indent="0" lvl="0" marL="39687" rtl="0" algn="ctr">
              <a:lnSpc>
                <a:spcPct val="100000"/>
              </a:lnSpc>
              <a:spcBef>
                <a:spcPts val="0"/>
              </a:spcBef>
              <a:spcAft>
                <a:spcPts val="0"/>
              </a:spcAft>
              <a:buClr>
                <a:srgbClr val="FFFFFF"/>
              </a:buClr>
              <a:buSzPts val="2000"/>
              <a:buFont typeface="Helvetica Neue"/>
              <a:buNone/>
            </a:pPr>
            <a:r>
              <a:rPr b="1" i="0" lang="en-US" sz="2000" u="none">
                <a:solidFill>
                  <a:srgbClr val="FFFFFF"/>
                </a:solidFill>
                <a:latin typeface="Helvetica Neue"/>
                <a:ea typeface="Helvetica Neue"/>
                <a:cs typeface="Helvetica Neue"/>
                <a:sym typeface="Helvetica Neue"/>
              </a:rPr>
              <a:t>WATCH OUT FOR PLAYTESTING FLUKES</a:t>
            </a:r>
            <a:endParaRPr/>
          </a:p>
        </p:txBody>
      </p:sp>
      <p:sp>
        <p:nvSpPr>
          <p:cNvPr id="161" name="Google Shape;161;p15"/>
          <p:cNvSpPr txBox="1"/>
          <p:nvPr>
            <p:ph idx="1" type="body"/>
          </p:nvPr>
        </p:nvSpPr>
        <p:spPr>
          <a:xfrm>
            <a:off x="457200" y="863600"/>
            <a:ext cx="8229600" cy="51816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 strange shuffle or other external force can cause one playtest of the game to be very different from others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 must playtest several times to ensure that you experience an average playtest and not a fluke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However, you must also note any flukes that happen because they can also happen to players</a:t>
            </a:r>
            <a:endParaRPr/>
          </a:p>
        </p:txBody>
      </p:sp>
      <p:sp>
        <p:nvSpPr>
          <p:cNvPr id="162" name="Google Shape;162;p1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pic>
        <p:nvPicPr>
          <p:cNvPr id="167" name="Google Shape;167;p1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68" name="Google Shape;168;p1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69" name="Google Shape;169;p1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Asking the Right Questions</a:t>
            </a:r>
            <a:endParaRPr/>
          </a:p>
        </p:txBody>
      </p:sp>
      <p:sp>
        <p:nvSpPr>
          <p:cNvPr id="170" name="Google Shape;170;p16"/>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How did the single rule change the game?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Have the answers to your questions changed?</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Is the game of the appropriate difficulty?</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Is the outcome of the game based more on strategy or chance?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Does the game have meaningful, interesting decisions?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Is the game interesting when it's not your turn?</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Discuss the changes to these answers for each of the three rules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Changing a single rule can have a drastic affect on the feel of the game!</a:t>
            </a:r>
            <a:endParaRPr/>
          </a:p>
        </p:txBody>
      </p:sp>
      <p:sp>
        <p:nvSpPr>
          <p:cNvPr id="171" name="Google Shape;171;p1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5" name="Shape 175"/>
        <p:cNvGrpSpPr/>
        <p:nvPr/>
      </p:nvGrpSpPr>
      <p:grpSpPr>
        <a:xfrm>
          <a:off x="0" y="0"/>
          <a:ext cx="0" cy="0"/>
          <a:chOff x="0" y="0"/>
          <a:chExt cx="0" cy="0"/>
        </a:xfrm>
      </p:grpSpPr>
      <p:pic>
        <p:nvPicPr>
          <p:cNvPr id="176" name="Google Shape;176;p1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77" name="Google Shape;177;p1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78" name="Google Shape;178;p1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Making Your Own Rules</a:t>
            </a:r>
            <a:endParaRPr/>
          </a:p>
        </p:txBody>
      </p:sp>
      <p:sp>
        <p:nvSpPr>
          <p:cNvPr id="179" name="Google Shape;179;p17"/>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Now, how do you </a:t>
            </a:r>
            <a:r>
              <a:rPr b="1" i="1" lang="en-US" sz="2400" u="none" cap="none" strike="noStrike">
                <a:solidFill>
                  <a:srgbClr val="963566"/>
                </a:solidFill>
                <a:latin typeface="Helvetica Neue"/>
                <a:ea typeface="Helvetica Neue"/>
                <a:cs typeface="Helvetica Neue"/>
                <a:sym typeface="Helvetica Neue"/>
              </a:rPr>
              <a:t>want</a:t>
            </a:r>
            <a:r>
              <a:rPr b="1" i="0" lang="en-US" sz="2400" u="none" cap="none" strike="noStrike">
                <a:solidFill>
                  <a:srgbClr val="963566"/>
                </a:solidFill>
                <a:latin typeface="Helvetica Neue"/>
                <a:ea typeface="Helvetica Neue"/>
                <a:cs typeface="Helvetica Neue"/>
                <a:sym typeface="Helvetica Neue"/>
              </a:rPr>
              <a:t> the game to feel?</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Try designing a rule to make the game feel more like this specific emotion</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Change only one rule at a time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Test with the new rule and see how it feels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You don't need to complete an entire game if the rule really doesn't feel right</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Work with your group to make the game your own</a:t>
            </a:r>
            <a:endParaRPr/>
          </a:p>
        </p:txBody>
      </p:sp>
      <p:sp>
        <p:nvSpPr>
          <p:cNvPr id="180" name="Google Shape;180;p1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pic>
        <p:nvPicPr>
          <p:cNvPr id="185" name="Google Shape;185;p1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86" name="Google Shape;186;p1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87" name="Google Shape;187;p1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Discussion</a:t>
            </a:r>
            <a:endParaRPr/>
          </a:p>
        </p:txBody>
      </p:sp>
      <p:sp>
        <p:nvSpPr>
          <p:cNvPr id="188" name="Google Shape;188;p18"/>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What game feel was your team seeking?</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What rule(s) did your team create?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How well did they work?</a:t>
            </a:r>
            <a:endParaRPr/>
          </a:p>
        </p:txBody>
      </p:sp>
      <p:sp>
        <p:nvSpPr>
          <p:cNvPr id="189" name="Google Shape;189;p1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pic>
        <p:nvPicPr>
          <p:cNvPr id="194" name="Google Shape;194;p1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95" name="Google Shape;195;p1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96" name="Google Shape;196;p1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Definition of Game</a:t>
            </a:r>
            <a:endParaRPr/>
          </a:p>
        </p:txBody>
      </p:sp>
      <p:sp>
        <p:nvSpPr>
          <p:cNvPr id="197" name="Google Shape;197;p19"/>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Several very smart people have tried to define </a:t>
            </a:r>
            <a:r>
              <a:rPr b="1" i="1" lang="en-US" sz="2400" u="none" cap="none" strike="noStrike">
                <a:solidFill>
                  <a:srgbClr val="963566"/>
                </a:solidFill>
                <a:latin typeface="Helvetica Neue"/>
                <a:ea typeface="Helvetica Neue"/>
                <a:cs typeface="Helvetica Neue"/>
                <a:sym typeface="Helvetica Neue"/>
              </a:rPr>
              <a:t>game</a:t>
            </a:r>
            <a:endParaRPr b="1" i="1"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the voluntary attempt to overcome unnecessary obstacles"</a:t>
            </a:r>
            <a:r>
              <a:rPr b="0" i="0" lang="en-US" sz="2000" u="none" cap="none" strike="noStrike">
                <a:solidFill>
                  <a:srgbClr val="000000"/>
                </a:solidFill>
                <a:latin typeface="Helvetica Neue"/>
                <a:ea typeface="Helvetica Neue"/>
                <a:cs typeface="Helvetica Neue"/>
                <a:sym typeface="Helvetica Neue"/>
              </a:rPr>
              <a:t> – Bernard Suits, </a:t>
            </a:r>
            <a:r>
              <a:rPr b="1" i="1" lang="en-US" sz="2000" u="none" cap="none" strike="noStrike">
                <a:solidFill>
                  <a:srgbClr val="000000"/>
                </a:solidFill>
                <a:latin typeface="Helvetica Neue"/>
                <a:ea typeface="Helvetica Neue"/>
                <a:cs typeface="Helvetica Neue"/>
                <a:sym typeface="Helvetica Neue"/>
              </a:rPr>
              <a:t>The Grasshopper</a:t>
            </a:r>
            <a:r>
              <a:rPr b="0" i="1" lang="en-US" sz="2000" u="none" cap="none" strike="noStrike">
                <a:solidFill>
                  <a:srgbClr val="000000"/>
                </a:solidFill>
                <a:latin typeface="Helvetica Neue"/>
                <a:ea typeface="Helvetica Neue"/>
                <a:cs typeface="Helvetica Neue"/>
                <a:sym typeface="Helvetica Neue"/>
              </a:rPr>
              <a:t> (1978)</a:t>
            </a:r>
            <a:endParaRPr b="1" i="1"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series of interesting decisions"</a:t>
            </a:r>
            <a:r>
              <a:rPr b="0" i="0" lang="en-US" sz="2000" u="none" cap="none" strike="noStrike">
                <a:solidFill>
                  <a:srgbClr val="000000"/>
                </a:solidFill>
                <a:latin typeface="Helvetica Neue"/>
                <a:ea typeface="Helvetica Neue"/>
                <a:cs typeface="Helvetica Neue"/>
                <a:sym typeface="Helvetica Neue"/>
              </a:rPr>
              <a:t> – Sid Meier</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closed, formal system that engages players in a structured conflict and resolves its uncertainty in an unequal outcome"</a:t>
            </a:r>
            <a:r>
              <a:rPr b="0" i="0" lang="en-US" sz="2000" u="none" cap="none" strike="noStrike">
                <a:solidFill>
                  <a:srgbClr val="000000"/>
                </a:solidFill>
                <a:latin typeface="Helvetica Neue"/>
                <a:ea typeface="Helvetica Neue"/>
                <a:cs typeface="Helvetica Neue"/>
                <a:sym typeface="Helvetica Neue"/>
              </a:rPr>
              <a:t> – Tracy Fullerton, </a:t>
            </a:r>
            <a:r>
              <a:rPr b="1" i="1" lang="en-US" sz="2000" u="none" cap="none" strike="noStrike">
                <a:solidFill>
                  <a:srgbClr val="000000"/>
                </a:solidFill>
                <a:latin typeface="Helvetica Neue"/>
                <a:ea typeface="Helvetica Neue"/>
                <a:cs typeface="Helvetica Neue"/>
                <a:sym typeface="Helvetica Neue"/>
              </a:rPr>
              <a:t>Game Design Workshop</a:t>
            </a:r>
            <a:r>
              <a:rPr b="0" i="1" lang="en-US" sz="2000" u="none" cap="none" strike="noStrike">
                <a:solidFill>
                  <a:srgbClr val="000000"/>
                </a:solidFill>
                <a:latin typeface="Helvetica Neue"/>
                <a:ea typeface="Helvetica Neue"/>
                <a:cs typeface="Helvetica Neue"/>
                <a:sym typeface="Helvetica Neue"/>
              </a:rPr>
              <a:t> (2008)</a:t>
            </a:r>
            <a:endParaRPr b="1" i="1"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problem-solving activity, approached with a playful attitude"</a:t>
            </a:r>
            <a:r>
              <a:rPr b="0" i="0" lang="en-US" sz="2000" u="none" cap="none" strike="noStrike">
                <a:solidFill>
                  <a:srgbClr val="000000"/>
                </a:solidFill>
                <a:latin typeface="Helvetica Neue"/>
                <a:ea typeface="Helvetica Neue"/>
                <a:cs typeface="Helvetica Neue"/>
                <a:sym typeface="Helvetica Neue"/>
              </a:rPr>
              <a:t> – Jesse Schell, </a:t>
            </a:r>
            <a:r>
              <a:rPr b="1" i="1" lang="en-US" sz="2000" u="none" cap="none" strike="noStrike">
                <a:solidFill>
                  <a:srgbClr val="000000"/>
                </a:solidFill>
                <a:latin typeface="Helvetica Neue"/>
                <a:ea typeface="Helvetica Neue"/>
                <a:cs typeface="Helvetica Neue"/>
                <a:sym typeface="Helvetica Neue"/>
              </a:rPr>
              <a:t>The Art of Game Design</a:t>
            </a:r>
            <a:r>
              <a:rPr b="0" i="1" lang="en-US" sz="2000" u="none" cap="none" strike="noStrike">
                <a:solidFill>
                  <a:srgbClr val="000000"/>
                </a:solidFill>
                <a:latin typeface="Helvetica Neue"/>
                <a:ea typeface="Helvetica Neue"/>
                <a:cs typeface="Helvetica Neue"/>
                <a:sym typeface="Helvetica Neue"/>
              </a:rPr>
              <a:t> (2008)</a:t>
            </a:r>
            <a:endParaRPr b="1" i="1"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system of rules in which agents compete by making ambiguous, endogenously meaningful decisions"</a:t>
            </a:r>
            <a:br>
              <a:rPr b="1" i="0" lang="en-US" sz="2000" u="none" cap="none" strike="noStrike">
                <a:solidFill>
                  <a:srgbClr val="000000"/>
                </a:solidFill>
                <a:latin typeface="Helvetica Neue"/>
                <a:ea typeface="Helvetica Neue"/>
                <a:cs typeface="Helvetica Neue"/>
                <a:sym typeface="Helvetica Neue"/>
              </a:rPr>
            </a:br>
            <a:r>
              <a:rPr b="0" i="0" lang="en-US" sz="2000" u="none" cap="none" strike="noStrike">
                <a:solidFill>
                  <a:srgbClr val="000000"/>
                </a:solidFill>
                <a:latin typeface="Helvetica Neue"/>
                <a:ea typeface="Helvetica Neue"/>
                <a:cs typeface="Helvetica Neue"/>
                <a:sym typeface="Helvetica Neue"/>
              </a:rPr>
              <a:t> – Keith Burgun, </a:t>
            </a:r>
            <a:r>
              <a:rPr b="1" i="1" lang="en-US" sz="2000" u="none" cap="none" strike="noStrike">
                <a:solidFill>
                  <a:srgbClr val="000000"/>
                </a:solidFill>
                <a:latin typeface="Helvetica Neue"/>
                <a:ea typeface="Helvetica Neue"/>
                <a:cs typeface="Helvetica Neue"/>
                <a:sym typeface="Helvetica Neue"/>
              </a:rPr>
              <a:t>Game Design Theory</a:t>
            </a:r>
            <a:r>
              <a:rPr b="0" i="1" lang="en-US" sz="2000" u="none" cap="none" strike="noStrike">
                <a:solidFill>
                  <a:srgbClr val="000000"/>
                </a:solidFill>
                <a:latin typeface="Helvetica Neue"/>
                <a:ea typeface="Helvetica Neue"/>
                <a:cs typeface="Helvetica Neue"/>
                <a:sym typeface="Helvetica Neue"/>
              </a:rPr>
              <a:t> (2013)</a:t>
            </a:r>
            <a:endParaRPr b="1"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We'll explore each one in turn</a:t>
            </a:r>
            <a:endParaRPr/>
          </a:p>
        </p:txBody>
      </p:sp>
      <p:sp>
        <p:nvSpPr>
          <p:cNvPr id="198" name="Google Shape;198;p1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pic>
        <p:nvPicPr>
          <p:cNvPr id="203" name="Google Shape;203;p2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04" name="Google Shape;204;p2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05" name="Google Shape;205;p2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Bernard Suits's Definition</a:t>
            </a:r>
            <a:endParaRPr/>
          </a:p>
        </p:txBody>
      </p:sp>
      <p:sp>
        <p:nvSpPr>
          <p:cNvPr id="206" name="Google Shape;206;p20"/>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9" lvl="1" marL="801687" marR="0" rtl="0" algn="l">
              <a:lnSpc>
                <a:spcPct val="100000"/>
              </a:lnSpc>
              <a:spcBef>
                <a:spcPts val="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the voluntary attempt to overcome unnecessary obstacles"</a:t>
            </a:r>
            <a:r>
              <a:rPr b="0" i="0" lang="en-US" sz="2000" u="none" cap="none" strike="noStrike">
                <a:solidFill>
                  <a:srgbClr val="000000"/>
                </a:solidFill>
                <a:latin typeface="Helvetica Neue"/>
                <a:ea typeface="Helvetica Neue"/>
                <a:cs typeface="Helvetica Neue"/>
                <a:sym typeface="Helvetica Neue"/>
              </a:rPr>
              <a:t> – Bernard Suits, </a:t>
            </a:r>
            <a:r>
              <a:rPr b="1" i="1" lang="en-US" sz="2000" u="none" cap="none" strike="noStrike">
                <a:solidFill>
                  <a:srgbClr val="000000"/>
                </a:solidFill>
                <a:latin typeface="Helvetica Neue"/>
                <a:ea typeface="Helvetica Neue"/>
                <a:cs typeface="Helvetica Neue"/>
                <a:sym typeface="Helvetica Neue"/>
              </a:rPr>
              <a:t>The Grasshopper</a:t>
            </a:r>
            <a:r>
              <a:rPr b="0" i="1" lang="en-US" sz="2000" u="none" cap="none" strike="noStrike">
                <a:solidFill>
                  <a:srgbClr val="000000"/>
                </a:solidFill>
                <a:latin typeface="Helvetica Neue"/>
                <a:ea typeface="Helvetica Neue"/>
                <a:cs typeface="Helvetica Neue"/>
                <a:sym typeface="Helvetica Neue"/>
              </a:rPr>
              <a:t> (1978)</a:t>
            </a:r>
            <a:endParaRPr b="0"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Attempt to create a definition that encompassed all kinds of games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Sports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Board Games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Make Believe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Accurate definition of game, but doesn't teaching designers how to make good games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Referred to make believe as "open games"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 game with the sole goal of continuance of the 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However, some open games have other goals</a:t>
            </a:r>
            <a:endParaRPr/>
          </a:p>
        </p:txBody>
      </p:sp>
      <p:sp>
        <p:nvSpPr>
          <p:cNvPr id="207" name="Google Shape;207;p2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 name="Shape 43"/>
        <p:cNvGrpSpPr/>
        <p:nvPr/>
      </p:nvGrpSpPr>
      <p:grpSpPr>
        <a:xfrm>
          <a:off x="0" y="0"/>
          <a:ext cx="0" cy="0"/>
          <a:chOff x="0" y="0"/>
          <a:chExt cx="0" cy="0"/>
        </a:xfrm>
      </p:grpSpPr>
      <p:pic>
        <p:nvPicPr>
          <p:cNvPr id="44" name="Google Shape;44;p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45" name="Google Shape;45;p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46" name="Google Shape;46;p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Topics</a:t>
            </a:r>
            <a:endParaRPr/>
          </a:p>
        </p:txBody>
      </p:sp>
      <p:sp>
        <p:nvSpPr>
          <p:cNvPr id="47" name="Google Shape;47;p2"/>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Welcome to Game Design</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 Are a Game Designer!</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Bartok: A Game Design Exercise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Definition of </a:t>
            </a:r>
            <a:r>
              <a:rPr b="1" i="1" lang="en-US" sz="2400" u="none" cap="none" strike="noStrike">
                <a:solidFill>
                  <a:srgbClr val="963566"/>
                </a:solidFill>
                <a:latin typeface="Helvetica Neue"/>
                <a:ea typeface="Helvetica Neue"/>
                <a:cs typeface="Helvetica Neue"/>
                <a:sym typeface="Helvetica Neue"/>
              </a:rPr>
              <a:t>Game</a:t>
            </a:r>
            <a:endParaRPr/>
          </a:p>
        </p:txBody>
      </p:sp>
      <p:sp>
        <p:nvSpPr>
          <p:cNvPr id="48" name="Google Shape;48;p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pic>
        <p:nvPicPr>
          <p:cNvPr id="212" name="Google Shape;212;p2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13" name="Google Shape;213;p2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14" name="Google Shape;214;p2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Bernard Suits's Definition</a:t>
            </a:r>
            <a:endParaRPr/>
          </a:p>
        </p:txBody>
      </p:sp>
      <p:sp>
        <p:nvSpPr>
          <p:cNvPr id="215" name="Google Shape;215;p21"/>
          <p:cNvSpPr txBox="1"/>
          <p:nvPr>
            <p:ph idx="1" type="body"/>
          </p:nvPr>
        </p:nvSpPr>
        <p:spPr>
          <a:xfrm>
            <a:off x="457200" y="2184400"/>
            <a:ext cx="8229600" cy="41910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Passage by Jason Rohrer (2007)</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Several possible goals:</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Moving as far to the right as possible before dying (exploration)</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Earning as many points as possible by finding treasure chests (achievement)</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Finding a wife (socialization)</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These goals are mutually exclusive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game is about </a:t>
            </a:r>
            <a:r>
              <a:rPr b="1" i="1" lang="en-US" sz="2000" u="none" cap="none" strike="noStrike">
                <a:solidFill>
                  <a:srgbClr val="000000"/>
                </a:solidFill>
                <a:latin typeface="Helvetica Neue"/>
                <a:ea typeface="Helvetica Neue"/>
                <a:cs typeface="Helvetica Neue"/>
                <a:sym typeface="Helvetica Neue"/>
              </a:rPr>
              <a:t>experiential understanding</a:t>
            </a:r>
            <a:endParaRPr b="1" i="1"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Players are complicit in the decisions of the character and therefore better understand the feelings of the game character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first of our </a:t>
            </a:r>
            <a:r>
              <a:rPr b="0" i="1" lang="en-US" sz="1800" u="none" cap="none" strike="noStrike">
                <a:solidFill>
                  <a:srgbClr val="000000"/>
                </a:solidFill>
                <a:latin typeface="Helvetica Neue"/>
                <a:ea typeface="Helvetica Neue"/>
                <a:cs typeface="Helvetica Neue"/>
                <a:sym typeface="Helvetica Neue"/>
              </a:rPr>
              <a:t>designer's goals </a:t>
            </a:r>
            <a:r>
              <a:rPr b="0" i="0" lang="en-US" sz="1800" u="none" cap="none" strike="noStrike">
                <a:solidFill>
                  <a:srgbClr val="000000"/>
                </a:solidFill>
                <a:latin typeface="Helvetica Neue"/>
                <a:ea typeface="Helvetica Neue"/>
                <a:cs typeface="Helvetica Neue"/>
                <a:sym typeface="Helvetica Neue"/>
              </a:rPr>
              <a:t>(see Chapter 8)</a:t>
            </a:r>
            <a:endParaRPr/>
          </a:p>
        </p:txBody>
      </p:sp>
      <p:sp>
        <p:nvSpPr>
          <p:cNvPr id="216" name="Google Shape;216;p2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pic>
        <p:nvPicPr>
          <p:cNvPr id="217" name="Google Shape;217;p21"/>
          <p:cNvPicPr preferRelativeResize="0"/>
          <p:nvPr/>
        </p:nvPicPr>
        <p:blipFill rotWithShape="1">
          <a:blip r:embed="rId5">
            <a:alphaModFix/>
          </a:blip>
          <a:srcRect b="0" l="0" r="0" t="0"/>
          <a:stretch/>
        </p:blipFill>
        <p:spPr>
          <a:xfrm>
            <a:off x="673100" y="838200"/>
            <a:ext cx="7785100" cy="1346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pic>
        <p:nvPicPr>
          <p:cNvPr id="222" name="Google Shape;222;p2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23" name="Google Shape;223;p22"/>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24" name="Google Shape;224;p22"/>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Sid Meier's Definition</a:t>
            </a:r>
            <a:endParaRPr/>
          </a:p>
        </p:txBody>
      </p:sp>
      <p:sp>
        <p:nvSpPr>
          <p:cNvPr id="225" name="Google Shape;225;p22"/>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9" lvl="1" marL="801687" marR="0" rtl="0" algn="l">
              <a:lnSpc>
                <a:spcPct val="100000"/>
              </a:lnSpc>
              <a:spcBef>
                <a:spcPts val="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series of interesting decisions"</a:t>
            </a:r>
            <a:r>
              <a:rPr b="0" i="0" lang="en-US" sz="2000" u="none" cap="none" strike="noStrike">
                <a:solidFill>
                  <a:srgbClr val="000000"/>
                </a:solidFill>
                <a:latin typeface="Helvetica Neue"/>
                <a:ea typeface="Helvetica Neue"/>
                <a:cs typeface="Helvetica Neue"/>
                <a:sym typeface="Helvetica Neue"/>
              </a:rPr>
              <a:t> – Sid Meier</a:t>
            </a:r>
            <a:endParaRPr b="0"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States very little about what the word </a:t>
            </a:r>
            <a:r>
              <a:rPr b="1" i="1" lang="en-US" sz="2400" u="none" cap="none" strike="noStrike">
                <a:solidFill>
                  <a:srgbClr val="963566"/>
                </a:solidFill>
                <a:latin typeface="Helvetica Neue"/>
                <a:ea typeface="Helvetica Neue"/>
                <a:cs typeface="Helvetica Neue"/>
                <a:sym typeface="Helvetica Neue"/>
              </a:rPr>
              <a:t>game</a:t>
            </a:r>
            <a:r>
              <a:rPr b="1" i="0" lang="en-US" sz="2400" u="none" cap="none" strike="noStrike">
                <a:solidFill>
                  <a:srgbClr val="963566"/>
                </a:solidFill>
                <a:latin typeface="Helvetica Neue"/>
                <a:ea typeface="Helvetica Neue"/>
                <a:cs typeface="Helvetica Neue"/>
                <a:sym typeface="Helvetica Neue"/>
              </a:rPr>
              <a:t> means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But states a lot about his personal beliefs about what makes a good game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What makes a decision </a:t>
            </a:r>
            <a:r>
              <a:rPr b="1" i="1" lang="en-US" sz="2400" u="none" cap="none" strike="noStrike">
                <a:solidFill>
                  <a:srgbClr val="963566"/>
                </a:solidFill>
                <a:latin typeface="Helvetica Neue"/>
                <a:ea typeface="Helvetica Neue"/>
                <a:cs typeface="Helvetica Neue"/>
                <a:sym typeface="Helvetica Neue"/>
              </a:rPr>
              <a:t>interesting</a:t>
            </a:r>
            <a:r>
              <a:rPr b="1" i="0" lang="en-US" sz="2400" u="none" cap="none" strike="noStrike">
                <a:solidFill>
                  <a:srgbClr val="963566"/>
                </a:solidFill>
                <a:latin typeface="Helvetica Neue"/>
                <a:ea typeface="Helvetica Neue"/>
                <a:cs typeface="Helvetica Neue"/>
                <a:sym typeface="Helvetica Neue"/>
              </a:rPr>
              <a: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player has multiple valid options from which to choose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Each option has both positive and negative potential consequences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outcome of each option is predictable but not guaranteed</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Second designer's goal: </a:t>
            </a:r>
            <a:r>
              <a:rPr b="1" i="1" lang="en-US" sz="2400" u="none" cap="none" strike="noStrike">
                <a:solidFill>
                  <a:srgbClr val="963566"/>
                </a:solidFill>
                <a:latin typeface="Helvetica Neue"/>
                <a:ea typeface="Helvetica Neue"/>
                <a:cs typeface="Helvetica Neue"/>
                <a:sym typeface="Helvetica Neue"/>
              </a:rPr>
              <a:t>interesting decisions</a:t>
            </a:r>
            <a:endParaRPr/>
          </a:p>
        </p:txBody>
      </p:sp>
      <p:sp>
        <p:nvSpPr>
          <p:cNvPr id="226" name="Google Shape;226;p22"/>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0" name="Shape 230"/>
        <p:cNvGrpSpPr/>
        <p:nvPr/>
      </p:nvGrpSpPr>
      <p:grpSpPr>
        <a:xfrm>
          <a:off x="0" y="0"/>
          <a:ext cx="0" cy="0"/>
          <a:chOff x="0" y="0"/>
          <a:chExt cx="0" cy="0"/>
        </a:xfrm>
      </p:grpSpPr>
      <p:pic>
        <p:nvPicPr>
          <p:cNvPr id="231" name="Google Shape;231;p2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32" name="Google Shape;232;p2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33" name="Google Shape;233;p2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Tracy Fullerton's Definition</a:t>
            </a:r>
            <a:endParaRPr/>
          </a:p>
        </p:txBody>
      </p:sp>
      <p:sp>
        <p:nvSpPr>
          <p:cNvPr id="234" name="Google Shape;234;p23"/>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9" lvl="1" marL="801687" marR="0" rtl="0" algn="l">
              <a:lnSpc>
                <a:spcPct val="100000"/>
              </a:lnSpc>
              <a:spcBef>
                <a:spcPts val="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closed, formal system that engages players in a structured conflict and resolves its uncertainty in an unequal outcome"</a:t>
            </a:r>
            <a:r>
              <a:rPr b="0" i="0" lang="en-US" sz="2000" u="none" cap="none" strike="noStrike">
                <a:solidFill>
                  <a:srgbClr val="000000"/>
                </a:solidFill>
                <a:latin typeface="Helvetica Neue"/>
                <a:ea typeface="Helvetica Neue"/>
                <a:cs typeface="Helvetica Neue"/>
                <a:sym typeface="Helvetica Neue"/>
              </a:rPr>
              <a:t> – Tracy Fullerton, </a:t>
            </a:r>
            <a:r>
              <a:rPr b="1" i="1" lang="en-US" sz="2000" u="none" cap="none" strike="noStrike">
                <a:solidFill>
                  <a:srgbClr val="000000"/>
                </a:solidFill>
                <a:latin typeface="Helvetica Neue"/>
                <a:ea typeface="Helvetica Neue"/>
                <a:cs typeface="Helvetica Neue"/>
                <a:sym typeface="Helvetica Neue"/>
              </a:rPr>
              <a:t>Game Design Workshop</a:t>
            </a:r>
            <a:r>
              <a:rPr b="0" i="1" lang="en-US" sz="2000" u="none" cap="none" strike="noStrike">
                <a:solidFill>
                  <a:srgbClr val="000000"/>
                </a:solidFill>
                <a:latin typeface="Helvetica Neue"/>
                <a:ea typeface="Helvetica Neue"/>
                <a:cs typeface="Helvetica Neue"/>
                <a:sym typeface="Helvetica Neue"/>
              </a:rPr>
              <a:t> (2008)</a:t>
            </a:r>
            <a:endParaRPr b="0"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Not only a definition of </a:t>
            </a:r>
            <a:r>
              <a:rPr b="1" i="1" lang="en-US" sz="2400" u="none" cap="none" strike="noStrike">
                <a:solidFill>
                  <a:srgbClr val="963566"/>
                </a:solidFill>
                <a:latin typeface="Helvetica Neue"/>
                <a:ea typeface="Helvetica Neue"/>
                <a:cs typeface="Helvetica Neue"/>
                <a:sym typeface="Helvetica Neue"/>
              </a:rPr>
              <a:t>game</a:t>
            </a:r>
            <a:r>
              <a:rPr b="1" i="0" lang="en-US" sz="2400" u="none" cap="none" strike="noStrike">
                <a:solidFill>
                  <a:srgbClr val="963566"/>
                </a:solidFill>
                <a:latin typeface="Helvetica Neue"/>
                <a:ea typeface="Helvetica Neue"/>
                <a:cs typeface="Helvetica Neue"/>
                <a:sym typeface="Helvetica Neue"/>
              </a:rPr>
              <a:t>, but also a list of elements that designers can modify</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1900"/>
              <a:buFont typeface="Noto Sans Symbols"/>
              <a:buChar char="●"/>
            </a:pPr>
            <a:r>
              <a:rPr b="1" i="0" lang="en-US" sz="1900" u="none" cap="none" strike="noStrike">
                <a:solidFill>
                  <a:srgbClr val="000000"/>
                </a:solidFill>
                <a:latin typeface="Helvetica Neue"/>
                <a:ea typeface="Helvetica Neue"/>
                <a:cs typeface="Helvetica Neue"/>
                <a:sym typeface="Helvetica Neue"/>
              </a:rPr>
              <a:t>Formal elements: </a:t>
            </a:r>
            <a:r>
              <a:rPr b="0" i="0" lang="en-US" sz="1900" u="none" cap="none" strike="noStrike">
                <a:solidFill>
                  <a:srgbClr val="000000"/>
                </a:solidFill>
                <a:latin typeface="Helvetica Neue"/>
                <a:ea typeface="Helvetica Neue"/>
                <a:cs typeface="Helvetica Neue"/>
                <a:sym typeface="Helvetica Neue"/>
              </a:rPr>
              <a:t>The elements that differentiate a game from other types of media</a:t>
            </a:r>
            <a:endParaRPr b="1" i="0" sz="19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1900"/>
              <a:buFont typeface="Noto Sans Symbols"/>
              <a:buChar char="●"/>
            </a:pPr>
            <a:r>
              <a:rPr b="1" i="0" lang="en-US" sz="1900" u="none" cap="none" strike="noStrike">
                <a:solidFill>
                  <a:srgbClr val="000000"/>
                </a:solidFill>
                <a:latin typeface="Helvetica Neue"/>
                <a:ea typeface="Helvetica Neue"/>
                <a:cs typeface="Helvetica Neue"/>
                <a:sym typeface="Helvetica Neue"/>
              </a:rPr>
              <a:t>Dynamic systems: </a:t>
            </a:r>
            <a:r>
              <a:rPr b="0" i="0" lang="en-US" sz="1900" u="none" cap="none" strike="noStrike">
                <a:solidFill>
                  <a:srgbClr val="000000"/>
                </a:solidFill>
                <a:latin typeface="Helvetica Neue"/>
                <a:ea typeface="Helvetica Neue"/>
                <a:cs typeface="Helvetica Neue"/>
                <a:sym typeface="Helvetica Neue"/>
              </a:rPr>
              <a:t>Methods of interaction that evolve as the game is played</a:t>
            </a:r>
            <a:endParaRPr b="1" i="0" sz="19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1900"/>
              <a:buFont typeface="Noto Sans Symbols"/>
              <a:buChar char="●"/>
            </a:pPr>
            <a:r>
              <a:rPr b="1" i="0" lang="en-US" sz="1900" u="none" cap="none" strike="noStrike">
                <a:solidFill>
                  <a:srgbClr val="000000"/>
                </a:solidFill>
                <a:latin typeface="Helvetica Neue"/>
                <a:ea typeface="Helvetica Neue"/>
                <a:cs typeface="Helvetica Neue"/>
                <a:sym typeface="Helvetica Neue"/>
              </a:rPr>
              <a:t>Conflict structure: </a:t>
            </a:r>
            <a:r>
              <a:rPr b="0" i="0" lang="en-US" sz="1900" u="none" cap="none" strike="noStrike">
                <a:solidFill>
                  <a:srgbClr val="000000"/>
                </a:solidFill>
                <a:latin typeface="Helvetica Neue"/>
                <a:ea typeface="Helvetica Neue"/>
                <a:cs typeface="Helvetica Neue"/>
                <a:sym typeface="Helvetica Neue"/>
              </a:rPr>
              <a:t>The ways in which players interact</a:t>
            </a:r>
            <a:endParaRPr b="1" i="0" sz="19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1900"/>
              <a:buFont typeface="Noto Sans Symbols"/>
              <a:buChar char="●"/>
            </a:pPr>
            <a:r>
              <a:rPr b="1" i="0" lang="en-US" sz="1900" u="none" cap="none" strike="noStrike">
                <a:solidFill>
                  <a:srgbClr val="000000"/>
                </a:solidFill>
                <a:latin typeface="Helvetica Neue"/>
                <a:ea typeface="Helvetica Neue"/>
                <a:cs typeface="Helvetica Neue"/>
                <a:sym typeface="Helvetica Neue"/>
              </a:rPr>
              <a:t>Uncertainty: </a:t>
            </a:r>
            <a:r>
              <a:rPr b="0" i="0" lang="en-US" sz="1900" u="none" cap="none" strike="noStrike">
                <a:solidFill>
                  <a:srgbClr val="000000"/>
                </a:solidFill>
                <a:latin typeface="Helvetica Neue"/>
                <a:ea typeface="Helvetica Neue"/>
                <a:cs typeface="Helvetica Neue"/>
                <a:sym typeface="Helvetica Neue"/>
              </a:rPr>
              <a:t>The interaction between randomness, determinism, and player strategy.</a:t>
            </a:r>
            <a:endParaRPr b="1" i="0" sz="19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1900"/>
              <a:buFont typeface="Noto Sans Symbols"/>
              <a:buChar char="●"/>
            </a:pPr>
            <a:r>
              <a:rPr b="1" i="0" lang="en-US" sz="1900" u="none" cap="none" strike="noStrike">
                <a:solidFill>
                  <a:srgbClr val="000000"/>
                </a:solidFill>
                <a:latin typeface="Helvetica Neue"/>
                <a:ea typeface="Helvetica Neue"/>
                <a:cs typeface="Helvetica Neue"/>
                <a:sym typeface="Helvetica Neue"/>
              </a:rPr>
              <a:t>Unequal outcome: </a:t>
            </a:r>
            <a:r>
              <a:rPr b="0" i="0" lang="en-US" sz="1900" u="none" cap="none" strike="noStrike">
                <a:solidFill>
                  <a:srgbClr val="000000"/>
                </a:solidFill>
                <a:latin typeface="Helvetica Neue"/>
                <a:ea typeface="Helvetica Neue"/>
                <a:cs typeface="Helvetica Neue"/>
                <a:sym typeface="Helvetica Neue"/>
              </a:rPr>
              <a:t>How does the game end? Do players win, lose, or something else?</a:t>
            </a:r>
            <a:endParaRPr/>
          </a:p>
        </p:txBody>
      </p:sp>
      <p:sp>
        <p:nvSpPr>
          <p:cNvPr id="235" name="Google Shape;235;p2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9" name="Shape 239"/>
        <p:cNvGrpSpPr/>
        <p:nvPr/>
      </p:nvGrpSpPr>
      <p:grpSpPr>
        <a:xfrm>
          <a:off x="0" y="0"/>
          <a:ext cx="0" cy="0"/>
          <a:chOff x="0" y="0"/>
          <a:chExt cx="0" cy="0"/>
        </a:xfrm>
      </p:grpSpPr>
      <p:pic>
        <p:nvPicPr>
          <p:cNvPr id="240" name="Google Shape;240;p2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41" name="Google Shape;241;p2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42" name="Google Shape;242;p2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Jesse Schell's Definition</a:t>
            </a:r>
            <a:endParaRPr/>
          </a:p>
        </p:txBody>
      </p:sp>
      <p:sp>
        <p:nvSpPr>
          <p:cNvPr id="243" name="Google Shape;243;p24"/>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9" lvl="1" marL="801687" marR="0" rtl="0" algn="l">
              <a:lnSpc>
                <a:spcPct val="100000"/>
              </a:lnSpc>
              <a:spcBef>
                <a:spcPts val="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problem-solving activity, approached with a playful attitude"</a:t>
            </a:r>
            <a:r>
              <a:rPr b="0" i="0" lang="en-US" sz="2000" u="none" cap="none" strike="noStrike">
                <a:solidFill>
                  <a:srgbClr val="000000"/>
                </a:solidFill>
                <a:latin typeface="Helvetica Neue"/>
                <a:ea typeface="Helvetica Neue"/>
                <a:cs typeface="Helvetica Neue"/>
                <a:sym typeface="Helvetica Neue"/>
              </a:rPr>
              <a:t> – Jesse Schell, </a:t>
            </a:r>
            <a:r>
              <a:rPr b="1" i="1" lang="en-US" sz="2000" u="none" cap="none" strike="noStrike">
                <a:solidFill>
                  <a:srgbClr val="000000"/>
                </a:solidFill>
                <a:latin typeface="Helvetica Neue"/>
                <a:ea typeface="Helvetica Neue"/>
                <a:cs typeface="Helvetica Neue"/>
                <a:sym typeface="Helvetica Neue"/>
              </a:rPr>
              <a:t>The Art of Game Design</a:t>
            </a:r>
            <a:r>
              <a:rPr b="0" i="1" lang="en-US" sz="2000" u="none" cap="none" strike="noStrike">
                <a:solidFill>
                  <a:srgbClr val="000000"/>
                </a:solidFill>
                <a:latin typeface="Helvetica Neue"/>
                <a:ea typeface="Helvetica Neue"/>
                <a:cs typeface="Helvetica Neue"/>
                <a:sym typeface="Helvetica Neue"/>
              </a:rPr>
              <a:t> (2008)</a:t>
            </a:r>
            <a:endParaRPr b="0"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Like Suits, it is the playful attitude of the player that defines a game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Two runners are in a race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One is running a normal race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other is aware that there is a bomb at the finish line that she must defuse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Only one of the two is playing a game!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Third designer's goal: </a:t>
            </a:r>
            <a:r>
              <a:rPr b="1" i="1" lang="en-US" sz="2400" u="none" cap="none" strike="noStrike">
                <a:solidFill>
                  <a:srgbClr val="963566"/>
                </a:solidFill>
                <a:latin typeface="Helvetica Neue"/>
                <a:ea typeface="Helvetica Neue"/>
                <a:cs typeface="Helvetica Neue"/>
                <a:sym typeface="Helvetica Neue"/>
              </a:rPr>
              <a:t>lusory attitude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From the Latin word for play, training, &amp; sport: Ludus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Games should encourage the lusory attitude of players</a:t>
            </a:r>
            <a:endParaRPr/>
          </a:p>
        </p:txBody>
      </p:sp>
      <p:sp>
        <p:nvSpPr>
          <p:cNvPr id="244" name="Google Shape;244;p2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8" name="Shape 248"/>
        <p:cNvGrpSpPr/>
        <p:nvPr/>
      </p:nvGrpSpPr>
      <p:grpSpPr>
        <a:xfrm>
          <a:off x="0" y="0"/>
          <a:ext cx="0" cy="0"/>
          <a:chOff x="0" y="0"/>
          <a:chExt cx="0" cy="0"/>
        </a:xfrm>
      </p:grpSpPr>
      <p:pic>
        <p:nvPicPr>
          <p:cNvPr id="249" name="Google Shape;249;p2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50" name="Google Shape;250;p2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51" name="Google Shape;251;p2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Keith Burgun's Definition</a:t>
            </a:r>
            <a:endParaRPr/>
          </a:p>
        </p:txBody>
      </p:sp>
      <p:sp>
        <p:nvSpPr>
          <p:cNvPr id="252" name="Google Shape;252;p25"/>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9" lvl="1" marL="801687" marR="0" rtl="0" algn="l">
              <a:lnSpc>
                <a:spcPct val="100000"/>
              </a:lnSpc>
              <a:spcBef>
                <a:spcPts val="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 game is a system of rules in which agents compete by making ambiguous, endogenously meaningful decisions"</a:t>
            </a:r>
            <a:br>
              <a:rPr b="1" i="0" lang="en-US" sz="2000" u="none" cap="none" strike="noStrike">
                <a:solidFill>
                  <a:srgbClr val="000000"/>
                </a:solidFill>
                <a:latin typeface="Helvetica Neue"/>
                <a:ea typeface="Helvetica Neue"/>
                <a:cs typeface="Helvetica Neue"/>
                <a:sym typeface="Helvetica Neue"/>
              </a:rPr>
            </a:br>
            <a:r>
              <a:rPr b="0" i="0" lang="en-US" sz="2000" u="none" cap="none" strike="noStrike">
                <a:solidFill>
                  <a:srgbClr val="000000"/>
                </a:solidFill>
                <a:latin typeface="Helvetica Neue"/>
                <a:ea typeface="Helvetica Neue"/>
                <a:cs typeface="Helvetica Neue"/>
                <a:sym typeface="Helvetica Neue"/>
              </a:rPr>
              <a:t> – Keith Burgun, </a:t>
            </a:r>
            <a:r>
              <a:rPr b="1" i="1" lang="en-US" sz="2000" u="none" cap="none" strike="noStrike">
                <a:solidFill>
                  <a:srgbClr val="000000"/>
                </a:solidFill>
                <a:latin typeface="Helvetica Neue"/>
                <a:ea typeface="Helvetica Neue"/>
                <a:cs typeface="Helvetica Neue"/>
                <a:sym typeface="Helvetica Neue"/>
              </a:rPr>
              <a:t>Game Design Theory</a:t>
            </a:r>
            <a:r>
              <a:rPr b="0" i="1" lang="en-US" sz="2000" u="none" cap="none" strike="noStrike">
                <a:solidFill>
                  <a:srgbClr val="000000"/>
                </a:solidFill>
                <a:latin typeface="Helvetica Neue"/>
                <a:ea typeface="Helvetica Neue"/>
                <a:cs typeface="Helvetica Neue"/>
                <a:sym typeface="Helvetica Neue"/>
              </a:rPr>
              <a:t> (2013)</a:t>
            </a:r>
            <a:endParaRPr b="0"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Specific terms: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Ambiguous: </a:t>
            </a:r>
            <a:r>
              <a:rPr b="0" i="0" lang="en-US" sz="2000" u="none" cap="none" strike="noStrike">
                <a:solidFill>
                  <a:srgbClr val="000000"/>
                </a:solidFill>
                <a:latin typeface="Helvetica Neue"/>
                <a:ea typeface="Helvetica Neue"/>
                <a:cs typeface="Helvetica Neue"/>
                <a:sym typeface="Helvetica Neue"/>
              </a:rPr>
              <a:t>predictable but uncertain</a:t>
            </a:r>
            <a:endParaRPr b="0"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Endogenously Meaningful: </a:t>
            </a:r>
            <a:r>
              <a:rPr b="0" i="0" lang="en-US" sz="2000" u="none" cap="none" strike="noStrike">
                <a:solidFill>
                  <a:srgbClr val="000000"/>
                </a:solidFill>
                <a:latin typeface="Helvetica Neue"/>
                <a:ea typeface="Helvetica Neue"/>
                <a:cs typeface="Helvetica Neue"/>
                <a:sym typeface="Helvetica Neue"/>
              </a:rPr>
              <a:t>meaningful in the game system</a:t>
            </a:r>
            <a:endParaRPr b="0" i="1"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Intentionally limited</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Much more restricted definition than Suits or Schell</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Omits play activities like make believe and competitions of skill (including sports)</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Burgun attempts to restrict the definition to make it easier to understand the bounds of the field</a:t>
            </a:r>
            <a:endParaRPr/>
          </a:p>
        </p:txBody>
      </p:sp>
      <p:sp>
        <p:nvSpPr>
          <p:cNvPr id="253" name="Google Shape;253;p2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7" name="Shape 257"/>
        <p:cNvGrpSpPr/>
        <p:nvPr/>
      </p:nvGrpSpPr>
      <p:grpSpPr>
        <a:xfrm>
          <a:off x="0" y="0"/>
          <a:ext cx="0" cy="0"/>
          <a:chOff x="0" y="0"/>
          <a:chExt cx="0" cy="0"/>
        </a:xfrm>
      </p:grpSpPr>
      <p:pic>
        <p:nvPicPr>
          <p:cNvPr id="258" name="Google Shape;258;p2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59" name="Google Shape;259;p26"/>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60" name="Google Shape;260;p26"/>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Nebulous Nature of Definitions</a:t>
            </a:r>
            <a:endParaRPr/>
          </a:p>
        </p:txBody>
      </p:sp>
      <p:sp>
        <p:nvSpPr>
          <p:cNvPr id="261" name="Google Shape;261;p26"/>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Suits's book was a response to Philosophical Investigations by Ludvig Wittgenstein (1953)</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Proposed that there could be no true definition of </a:t>
            </a:r>
            <a:r>
              <a:rPr b="1" i="1" lang="en-US" sz="2000" u="none" cap="none" strike="noStrike">
                <a:solidFill>
                  <a:srgbClr val="000000"/>
                </a:solidFill>
                <a:latin typeface="Helvetica Neue"/>
                <a:ea typeface="Helvetica Neue"/>
                <a:cs typeface="Helvetica Neue"/>
                <a:sym typeface="Helvetica Neue"/>
              </a:rPr>
              <a:t>game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Rather than a definition, games shared a </a:t>
            </a:r>
            <a:r>
              <a:rPr b="1" i="1" lang="en-US" sz="2000" u="none" cap="none" strike="noStrike">
                <a:solidFill>
                  <a:srgbClr val="000000"/>
                </a:solidFill>
                <a:latin typeface="Helvetica Neue"/>
                <a:ea typeface="Helvetica Neue"/>
                <a:cs typeface="Helvetica Neue"/>
                <a:sym typeface="Helvetica Neue"/>
              </a:rPr>
              <a:t>family resemblance</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Mary Midgley also disputed this in her paper "The Game Game" (1974)</a:t>
            </a:r>
            <a:endParaRPr b="1" i="1"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"Something can be accepted as a chair provided it is properly made for sitting on, whether it consists of a plastic balloon, a large blob of foam, or a basket slung from the ceiling. Provided you understand the need you can see whether it has the right characteristics, and aptness for that need is what chairs have in common"</a:t>
            </a:r>
            <a:r>
              <a:rPr b="0" i="0" lang="en-US" sz="2000" u="none" cap="none" strike="noStrike">
                <a:solidFill>
                  <a:srgbClr val="000000"/>
                </a:solidFill>
                <a:latin typeface="Helvetica Neue"/>
                <a:ea typeface="Helvetica Neue"/>
                <a:cs typeface="Helvetica Neue"/>
                <a:sym typeface="Helvetica Neue"/>
              </a:rPr>
              <a:t> – Mary Midgley, "</a:t>
            </a:r>
            <a:r>
              <a:rPr b="1" i="0" lang="en-US" sz="2000" u="none" cap="none" strike="noStrike">
                <a:solidFill>
                  <a:srgbClr val="000000"/>
                </a:solidFill>
                <a:latin typeface="Helvetica Neue"/>
                <a:ea typeface="Helvetica Neue"/>
                <a:cs typeface="Helvetica Neue"/>
                <a:sym typeface="Helvetica Neue"/>
              </a:rPr>
              <a:t>The Game Game</a:t>
            </a:r>
            <a:r>
              <a:rPr b="0" i="0" lang="en-US" sz="2000" u="none" cap="none" strike="noStrike">
                <a:solidFill>
                  <a:srgbClr val="000000"/>
                </a:solidFill>
                <a:latin typeface="Helvetica Neue"/>
                <a:ea typeface="Helvetica Neue"/>
                <a:cs typeface="Helvetica Neue"/>
                <a:sym typeface="Helvetica Neue"/>
              </a:rPr>
              <a:t>"</a:t>
            </a:r>
            <a:r>
              <a:rPr b="0" i="1" lang="en-US" sz="2000" u="none" cap="none" strike="noStrike">
                <a:solidFill>
                  <a:srgbClr val="000000"/>
                </a:solidFill>
                <a:latin typeface="Helvetica Neue"/>
                <a:ea typeface="Helvetica Neue"/>
                <a:cs typeface="Helvetica Neue"/>
                <a:sym typeface="Helvetica Neue"/>
              </a:rPr>
              <a:t> (1978)</a:t>
            </a:r>
            <a:endParaRPr/>
          </a:p>
        </p:txBody>
      </p:sp>
      <p:sp>
        <p:nvSpPr>
          <p:cNvPr id="262" name="Google Shape;262;p26"/>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6" name="Shape 266"/>
        <p:cNvGrpSpPr/>
        <p:nvPr/>
      </p:nvGrpSpPr>
      <p:grpSpPr>
        <a:xfrm>
          <a:off x="0" y="0"/>
          <a:ext cx="0" cy="0"/>
          <a:chOff x="0" y="0"/>
          <a:chExt cx="0" cy="0"/>
        </a:xfrm>
      </p:grpSpPr>
      <p:pic>
        <p:nvPicPr>
          <p:cNvPr id="267" name="Google Shape;267;p2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68" name="Google Shape;268;p2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69" name="Google Shape;269;p2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Nebulous Nature of Definitions</a:t>
            </a:r>
            <a:endParaRPr/>
          </a:p>
        </p:txBody>
      </p:sp>
      <p:sp>
        <p:nvSpPr>
          <p:cNvPr id="270" name="Google Shape;270;p27"/>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Humans have several needs that are met by games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Structured conflict</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Chess players don't want to engage in any cerebral activity, they want to experience the specific challenge of chess</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experience of being someone else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Games, make believe, and even stage plays allow people the chance to experience being someone else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Excitement</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Most popular media is about excitement in one form or another</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Interactive media allow players to actually take part in the excitement</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Players have agency in the media that they experience</a:t>
            </a:r>
            <a:endParaRPr/>
          </a:p>
        </p:txBody>
      </p:sp>
      <p:sp>
        <p:nvSpPr>
          <p:cNvPr id="271" name="Google Shape;271;p2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5" name="Shape 275"/>
        <p:cNvGrpSpPr/>
        <p:nvPr/>
      </p:nvGrpSpPr>
      <p:grpSpPr>
        <a:xfrm>
          <a:off x="0" y="0"/>
          <a:ext cx="0" cy="0"/>
          <a:chOff x="0" y="0"/>
          <a:chExt cx="0" cy="0"/>
        </a:xfrm>
      </p:grpSpPr>
      <p:pic>
        <p:nvPicPr>
          <p:cNvPr id="276" name="Google Shape;276;p2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77" name="Google Shape;277;p2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78" name="Google Shape;278;p2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Nebulous Nature of Definitions</a:t>
            </a:r>
            <a:endParaRPr/>
          </a:p>
        </p:txBody>
      </p:sp>
      <p:sp>
        <p:nvSpPr>
          <p:cNvPr id="279" name="Google Shape;279;p28"/>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However, Wittgenstein did have a very important point: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Definitions change!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To each person, the word </a:t>
            </a:r>
            <a:r>
              <a:rPr b="1" i="1" lang="en-US" sz="2000" u="none" cap="none" strike="noStrike">
                <a:solidFill>
                  <a:srgbClr val="000000"/>
                </a:solidFill>
                <a:latin typeface="Helvetica Neue"/>
                <a:ea typeface="Helvetica Neue"/>
                <a:cs typeface="Helvetica Neue"/>
                <a:sym typeface="Helvetica Neue"/>
              </a:rPr>
              <a:t>game</a:t>
            </a:r>
            <a:r>
              <a:rPr b="1" i="0" lang="en-US" sz="2000" u="none" cap="none" strike="noStrike">
                <a:solidFill>
                  <a:srgbClr val="000000"/>
                </a:solidFill>
                <a:latin typeface="Helvetica Neue"/>
                <a:ea typeface="Helvetica Neue"/>
                <a:cs typeface="Helvetica Neue"/>
                <a:sym typeface="Helvetica Neue"/>
              </a:rPr>
              <a:t> can have different meaning</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When you say you "want to play a game," do you mean:</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 console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 board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 word game?</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A casual game?</a:t>
            </a:r>
            <a:endParaRPr b="0" i="0" sz="18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Words also constantly evolve</a:t>
            </a:r>
            <a:endParaRPr b="1" i="0" sz="20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meaning of game has changed drastically over the last 50 years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Designers are constantly expanding what game means</a:t>
            </a:r>
            <a:endParaRPr b="0" i="0" sz="1800" u="none" cap="none" strike="noStrike">
              <a:solidFill>
                <a:srgbClr val="000000"/>
              </a:solidFill>
              <a:latin typeface="Helvetica Neue"/>
              <a:ea typeface="Helvetica Neue"/>
              <a:cs typeface="Helvetica Neue"/>
              <a:sym typeface="Helvetica Neue"/>
            </a:endParaRPr>
          </a:p>
          <a:p>
            <a:pPr indent="-203199" lvl="2" marL="1157287" marR="0" rtl="0" algn="l">
              <a:lnSpc>
                <a:spcPct val="100000"/>
              </a:lnSpc>
              <a:spcBef>
                <a:spcPts val="500"/>
              </a:spcBef>
              <a:spcAft>
                <a:spcPts val="0"/>
              </a:spcAft>
              <a:buClr>
                <a:srgbClr val="000000"/>
              </a:buClr>
              <a:buSzPts val="1800"/>
              <a:buFont typeface="Noto Sans Symbols"/>
              <a:buChar char="●"/>
            </a:pPr>
            <a:r>
              <a:rPr b="0" i="0" lang="en-US" sz="1800" u="none" cap="none" strike="noStrike">
                <a:solidFill>
                  <a:srgbClr val="000000"/>
                </a:solidFill>
                <a:latin typeface="Helvetica Neue"/>
                <a:ea typeface="Helvetica Neue"/>
                <a:cs typeface="Helvetica Neue"/>
                <a:sym typeface="Helvetica Neue"/>
              </a:rPr>
              <a:t>The IndieCade independent game festival will accept and consider anything that the designers want to call a game</a:t>
            </a:r>
            <a:endParaRPr/>
          </a:p>
        </p:txBody>
      </p:sp>
      <p:sp>
        <p:nvSpPr>
          <p:cNvPr id="280" name="Google Shape;280;p2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4" name="Shape 284"/>
        <p:cNvGrpSpPr/>
        <p:nvPr/>
      </p:nvGrpSpPr>
      <p:grpSpPr>
        <a:xfrm>
          <a:off x="0" y="0"/>
          <a:ext cx="0" cy="0"/>
          <a:chOff x="0" y="0"/>
          <a:chExt cx="0" cy="0"/>
        </a:xfrm>
      </p:grpSpPr>
      <p:pic>
        <p:nvPicPr>
          <p:cNvPr id="285" name="Google Shape;285;p2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86" name="Google Shape;286;p2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87" name="Google Shape;287;p2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Why Are Definitions Important?</a:t>
            </a:r>
            <a:endParaRPr/>
          </a:p>
        </p:txBody>
      </p:sp>
      <p:sp>
        <p:nvSpPr>
          <p:cNvPr id="288" name="Google Shape;288;p29"/>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Definitions help you understand what people expect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Especially true if you're working in a specific genre or for a specific audience.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Understanding how your audience defines the term will help you to craft better games for them.</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Definitions can lead you to understand not only the core of the defined concept but also the periphery.</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Games that fit the definition perfectly, and those on the edge</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peripheries are where new genres can be created</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Definitions can help you speak eloquently with others in the field.</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You should also read the source material for all of these definitions to expand your understanding of game design</a:t>
            </a:r>
            <a:endParaRPr/>
          </a:p>
        </p:txBody>
      </p:sp>
      <p:sp>
        <p:nvSpPr>
          <p:cNvPr id="289" name="Google Shape;289;p2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3" name="Shape 293"/>
        <p:cNvGrpSpPr/>
        <p:nvPr/>
      </p:nvGrpSpPr>
      <p:grpSpPr>
        <a:xfrm>
          <a:off x="0" y="0"/>
          <a:ext cx="0" cy="0"/>
          <a:chOff x="0" y="0"/>
          <a:chExt cx="0" cy="0"/>
        </a:xfrm>
      </p:grpSpPr>
      <p:pic>
        <p:nvPicPr>
          <p:cNvPr id="294" name="Google Shape;294;p3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295" name="Google Shape;295;p3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296" name="Google Shape;296;p3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The Core Lesson of This Book</a:t>
            </a:r>
            <a:endParaRPr/>
          </a:p>
        </p:txBody>
      </p:sp>
      <p:sp>
        <p:nvSpPr>
          <p:cNvPr id="297" name="Google Shape;297;p30"/>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This book teaches not only how to design games but also any interactive experience</a:t>
            </a:r>
            <a:endParaRPr b="1" i="1"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"An interactive experience is any experience created by a designer, inscribed into rules, media, or technology and decoded by people through play"</a:t>
            </a:r>
            <a:r>
              <a:rPr b="0" i="0" lang="en-US" sz="2000" u="none" cap="none" strike="noStrike">
                <a:solidFill>
                  <a:srgbClr val="000000"/>
                </a:solidFill>
                <a:latin typeface="Helvetica Neue"/>
                <a:ea typeface="Helvetica Neue"/>
                <a:cs typeface="Helvetica Neue"/>
                <a:sym typeface="Helvetica Neue"/>
              </a:rPr>
              <a:t> – Jeremy Gibson</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Any time you create an experience for people, you should use game design methodologies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Game design takes a lot of work and experience</a:t>
            </a:r>
            <a:endParaRPr b="1" i="1"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None/>
            </a:pPr>
            <a:r>
              <a:rPr b="1" i="0" lang="en-US" sz="2000" u="none" cap="none" strike="noStrike">
                <a:solidFill>
                  <a:srgbClr val="000000"/>
                </a:solidFill>
                <a:latin typeface="Helvetica Neue"/>
                <a:ea typeface="Helvetica Neue"/>
                <a:cs typeface="Helvetica Neue"/>
                <a:sym typeface="Helvetica Neue"/>
              </a:rPr>
              <a:t>"Game design is 1% inspiration and 99% iteration"</a:t>
            </a:r>
            <a:r>
              <a:rPr b="0" i="0" lang="en-US" sz="2000" u="none" cap="none" strike="noStrike">
                <a:solidFill>
                  <a:srgbClr val="000000"/>
                </a:solidFill>
                <a:latin typeface="Helvetica Neue"/>
                <a:ea typeface="Helvetica Neue"/>
                <a:cs typeface="Helvetica Neue"/>
                <a:sym typeface="Helvetica Neue"/>
              </a:rPr>
              <a:t> – Chris Swain</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a:t>
            </a:r>
            <a:r>
              <a:rPr b="1" i="1" lang="en-US" sz="2400" u="none" cap="none" strike="noStrike">
                <a:solidFill>
                  <a:srgbClr val="963566"/>
                </a:solidFill>
                <a:latin typeface="Helvetica Neue"/>
                <a:ea typeface="Helvetica Neue"/>
                <a:cs typeface="Helvetica Neue"/>
                <a:sym typeface="Helvetica Neue"/>
              </a:rPr>
              <a:t>iterative process of design</a:t>
            </a:r>
            <a:r>
              <a:rPr b="1" i="0" lang="en-US" sz="2400" u="none" cap="none" strike="noStrike">
                <a:solidFill>
                  <a:srgbClr val="963566"/>
                </a:solidFill>
                <a:latin typeface="Helvetica Neue"/>
                <a:ea typeface="Helvetica Neue"/>
                <a:cs typeface="Helvetica Neue"/>
                <a:sym typeface="Helvetica Neue"/>
              </a:rPr>
              <a:t> is the key to good game design</a:t>
            </a:r>
            <a:endParaRPr b="1" i="1"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 design and development both take </a:t>
            </a:r>
            <a:r>
              <a:rPr b="1" i="0" lang="en-US" sz="2000" u="sng" cap="none" strike="noStrike">
                <a:solidFill>
                  <a:srgbClr val="000000"/>
                </a:solidFill>
                <a:latin typeface="Helvetica Neue"/>
                <a:ea typeface="Helvetica Neue"/>
                <a:cs typeface="Helvetica Neue"/>
                <a:sym typeface="Helvetica Neue"/>
              </a:rPr>
              <a:t>lots</a:t>
            </a:r>
            <a:r>
              <a:rPr b="1" i="0" lang="en-US" sz="2000" u="none" cap="none" strike="noStrike">
                <a:solidFill>
                  <a:srgbClr val="000000"/>
                </a:solidFill>
                <a:latin typeface="Helvetica Neue"/>
                <a:ea typeface="Helvetica Neue"/>
                <a:cs typeface="Helvetica Neue"/>
                <a:sym typeface="Helvetica Neue"/>
              </a:rPr>
              <a:t> of practice</a:t>
            </a:r>
            <a:endParaRPr/>
          </a:p>
        </p:txBody>
      </p:sp>
      <p:sp>
        <p:nvSpPr>
          <p:cNvPr id="298" name="Google Shape;298;p3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 name="Shape 52"/>
        <p:cNvGrpSpPr/>
        <p:nvPr/>
      </p:nvGrpSpPr>
      <p:grpSpPr>
        <a:xfrm>
          <a:off x="0" y="0"/>
          <a:ext cx="0" cy="0"/>
          <a:chOff x="0" y="0"/>
          <a:chExt cx="0" cy="0"/>
        </a:xfrm>
      </p:grpSpPr>
      <p:pic>
        <p:nvPicPr>
          <p:cNvPr id="53" name="Google Shape;53;p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54" name="Google Shape;54;p3"/>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55" name="Google Shape;55;p3"/>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Welcome to Game Design</a:t>
            </a:r>
            <a:endParaRPr/>
          </a:p>
        </p:txBody>
      </p:sp>
      <p:sp>
        <p:nvSpPr>
          <p:cNvPr id="56" name="Google Shape;56;p3"/>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Welcome to Introduction to Game Design, Prototyping, and Development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 Design: The iterative process of crafting interactive experiences for players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Prototyping: The creation of various paper and digital tests for your game design</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Development: The programming and implementation of a digital game that has been refined through prototyping</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This book and these lectures cover all three topics as well as many other supporting topics that will make you a better game designer</a:t>
            </a:r>
            <a:endParaRPr/>
          </a:p>
        </p:txBody>
      </p:sp>
      <p:sp>
        <p:nvSpPr>
          <p:cNvPr id="57" name="Google Shape;57;p3"/>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2" name="Shape 302"/>
        <p:cNvGrpSpPr/>
        <p:nvPr/>
      </p:nvGrpSpPr>
      <p:grpSpPr>
        <a:xfrm>
          <a:off x="0" y="0"/>
          <a:ext cx="0" cy="0"/>
          <a:chOff x="0" y="0"/>
          <a:chExt cx="0" cy="0"/>
        </a:xfrm>
      </p:grpSpPr>
      <p:pic>
        <p:nvPicPr>
          <p:cNvPr id="303" name="Google Shape;303;p3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304" name="Google Shape;304;p31"/>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305" name="Google Shape;305;p31"/>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Chapter 1 – Summary</a:t>
            </a:r>
            <a:endParaRPr/>
          </a:p>
        </p:txBody>
      </p:sp>
      <p:sp>
        <p:nvSpPr>
          <p:cNvPr id="306" name="Google Shape;306;p31"/>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 Are a Game Designer!</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This class will teach you the techniques and technology to become a better designer</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 experienced the Bartok design exercise</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definition of </a:t>
            </a:r>
            <a:r>
              <a:rPr b="1" i="1" lang="en-US" sz="2400" u="none" cap="none" strike="noStrike">
                <a:solidFill>
                  <a:srgbClr val="963566"/>
                </a:solidFill>
                <a:latin typeface="Helvetica Neue"/>
                <a:ea typeface="Helvetica Neue"/>
                <a:cs typeface="Helvetica Neue"/>
                <a:sym typeface="Helvetica Neue"/>
              </a:rPr>
              <a:t>game</a:t>
            </a:r>
            <a:r>
              <a:rPr b="1" i="0" lang="en-US" sz="2400" u="none" cap="none" strike="noStrike">
                <a:solidFill>
                  <a:srgbClr val="963566"/>
                </a:solidFill>
                <a:latin typeface="Helvetica Neue"/>
                <a:ea typeface="Helvetica Neue"/>
                <a:cs typeface="Helvetica Neue"/>
                <a:sym typeface="Helvetica Neue"/>
              </a:rPr>
              <a:t> is expanding</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 are learning to design </a:t>
            </a:r>
            <a:r>
              <a:rPr b="1" i="1" lang="en-US" sz="2400" u="none" cap="none" strike="noStrike">
                <a:solidFill>
                  <a:srgbClr val="963566"/>
                </a:solidFill>
                <a:latin typeface="Helvetica Neue"/>
                <a:ea typeface="Helvetica Neue"/>
                <a:cs typeface="Helvetica Neue"/>
                <a:sym typeface="Helvetica Neue"/>
              </a:rPr>
              <a:t>interactive experiences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Next chapter: Various analytical frameworks for game design</a:t>
            </a:r>
            <a:endParaRPr/>
          </a:p>
        </p:txBody>
      </p:sp>
      <p:sp>
        <p:nvSpPr>
          <p:cNvPr id="307" name="Google Shape;307;p31"/>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a:solidFill>
                  <a:srgbClr val="FFFFFF"/>
                </a:solidFill>
                <a:latin typeface="Arial Black"/>
                <a:ea typeface="Arial Black"/>
                <a:cs typeface="Arial Black"/>
                <a:sym typeface="Arial Black"/>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pic>
        <p:nvPicPr>
          <p:cNvPr id="62" name="Google Shape;62;p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63" name="Google Shape;63;p4"/>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64" name="Google Shape;64;p4"/>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Welcome to Game Design</a:t>
            </a:r>
            <a:endParaRPr/>
          </a:p>
        </p:txBody>
      </p:sp>
      <p:sp>
        <p:nvSpPr>
          <p:cNvPr id="65" name="Google Shape;65;p4"/>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Do game designers need to know how to program?</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Some designers, like Chris Hecker (Spy Party) feel that designers </a:t>
            </a:r>
            <a:r>
              <a:rPr b="1" i="1" lang="en-US" sz="2000" u="none" cap="none" strike="noStrike">
                <a:solidFill>
                  <a:srgbClr val="000000"/>
                </a:solidFill>
                <a:latin typeface="Helvetica Neue"/>
                <a:ea typeface="Helvetica Neue"/>
                <a:cs typeface="Helvetica Neue"/>
                <a:sym typeface="Helvetica Neue"/>
              </a:rPr>
              <a:t>must</a:t>
            </a:r>
            <a:r>
              <a:rPr b="1" i="0" lang="en-US" sz="2000" u="none" cap="none" strike="noStrike">
                <a:solidFill>
                  <a:srgbClr val="000000"/>
                </a:solidFill>
                <a:latin typeface="Helvetica Neue"/>
                <a:ea typeface="Helvetica Neue"/>
                <a:cs typeface="Helvetica Neue"/>
                <a:sym typeface="Helvetica Neue"/>
              </a:rPr>
              <a:t> know how to program</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Other very successful designers like Nicholas Fortugno (Diner Dash) are not programmers at all</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So, what do you think?</a:t>
            </a:r>
            <a:endParaRPr/>
          </a:p>
        </p:txBody>
      </p:sp>
      <p:sp>
        <p:nvSpPr>
          <p:cNvPr id="66" name="Google Shape;66;p4"/>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pic>
        <p:nvPicPr>
          <p:cNvPr id="71" name="Google Shape;71;p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72" name="Google Shape;72;p5"/>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73" name="Google Shape;73;p5"/>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Welcome to Game Design</a:t>
            </a:r>
            <a:endParaRPr/>
          </a:p>
        </p:txBody>
      </p:sp>
      <p:sp>
        <p:nvSpPr>
          <p:cNvPr id="74" name="Google Shape;74;p5"/>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In my opinion, programming for game designers is like sketching for cinematographers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 prototypes are the clearest way for a designer to convey her game ideas to other members of the team</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If you learn to program and prototype, it will make your job as a game designer much simpler</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The ability to program will also allow you to create prototypes and test ideas without needing help from others</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This is why it was so important for IGDPD to cover design, prototyping, and development</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Though they are not strictly necessary, both prototyping and development will make you a more effective and more capable game designer</a:t>
            </a:r>
            <a:endParaRPr/>
          </a:p>
        </p:txBody>
      </p:sp>
      <p:sp>
        <p:nvSpPr>
          <p:cNvPr id="75" name="Google Shape;75;p5"/>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pic>
        <p:nvPicPr>
          <p:cNvPr id="80" name="Google Shape;80;p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81" name="Google Shape;81;p7"/>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82" name="Google Shape;82;p7"/>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You Are a Game Designer!</a:t>
            </a:r>
            <a:endParaRPr/>
          </a:p>
        </p:txBody>
      </p:sp>
      <p:sp>
        <p:nvSpPr>
          <p:cNvPr id="83" name="Google Shape;83;p7"/>
          <p:cNvSpPr txBox="1"/>
          <p:nvPr>
            <p:ph idx="1" type="body"/>
          </p:nvPr>
        </p:nvSpPr>
        <p:spPr>
          <a:xfrm>
            <a:off x="457200" y="1054100"/>
            <a:ext cx="8229600" cy="24257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Why am I asking you to do this?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According to Robert Cialdini's book, </a:t>
            </a:r>
            <a:r>
              <a:rPr b="1" i="1" lang="en-US" sz="2400" u="none" cap="none" strike="noStrike">
                <a:solidFill>
                  <a:srgbClr val="963566"/>
                </a:solidFill>
                <a:latin typeface="Helvetica Neue"/>
                <a:ea typeface="Helvetica Neue"/>
                <a:cs typeface="Helvetica Neue"/>
                <a:sym typeface="Helvetica Neue"/>
              </a:rPr>
              <a:t>Influence: The Art of Persuasion</a:t>
            </a:r>
            <a:r>
              <a:rPr b="1" i="0" lang="en-US" sz="2400" u="none" cap="none" strike="noStrike">
                <a:solidFill>
                  <a:srgbClr val="963566"/>
                </a:solidFill>
                <a:latin typeface="Helvetica Neue"/>
                <a:ea typeface="Helvetica Neue"/>
                <a:cs typeface="Helvetica Neue"/>
                <a:sym typeface="Helvetica Neue"/>
              </a:rPr>
              <a:t>, people are more likely to follow through if they state out loud that they will do so</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Say it one more time:</a:t>
            </a:r>
            <a:endParaRPr/>
          </a:p>
        </p:txBody>
      </p:sp>
      <p:sp>
        <p:nvSpPr>
          <p:cNvPr id="84" name="Google Shape;84;p7"/>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
        <p:nvSpPr>
          <p:cNvPr id="85" name="Google Shape;85;p7"/>
          <p:cNvSpPr txBox="1"/>
          <p:nvPr/>
        </p:nvSpPr>
        <p:spPr>
          <a:xfrm>
            <a:off x="457200" y="3479800"/>
            <a:ext cx="8229600" cy="24257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I am a game designer.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pic>
        <p:nvPicPr>
          <p:cNvPr id="90" name="Google Shape;90;p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91" name="Google Shape;91;p8"/>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92" name="Google Shape;92;p8"/>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You Are a Game Designer!</a:t>
            </a:r>
            <a:endParaRPr/>
          </a:p>
        </p:txBody>
      </p:sp>
      <p:sp>
        <p:nvSpPr>
          <p:cNvPr id="93" name="Google Shape;93;p8"/>
          <p:cNvSpPr txBox="1"/>
          <p:nvPr>
            <p:ph idx="1" type="body"/>
          </p:nvPr>
        </p:nvSpPr>
        <p:spPr>
          <a:xfrm>
            <a:off x="457200" y="1054100"/>
            <a:ext cx="8229600" cy="41402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But, this class is actually teaching you to design more than just games</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techniques you learn in this class will teach you to design </a:t>
            </a:r>
            <a:r>
              <a:rPr b="1" i="1" lang="en-US" sz="2400" u="none" cap="none" strike="noStrike">
                <a:solidFill>
                  <a:srgbClr val="963566"/>
                </a:solidFill>
                <a:latin typeface="Helvetica Neue"/>
                <a:ea typeface="Helvetica Neue"/>
                <a:cs typeface="Helvetica Neue"/>
                <a:sym typeface="Helvetica Neue"/>
              </a:rPr>
              <a:t>any</a:t>
            </a:r>
            <a:r>
              <a:rPr b="1" i="0" lang="en-US" sz="2400" u="none" cap="none" strike="noStrike">
                <a:solidFill>
                  <a:srgbClr val="963566"/>
                </a:solidFill>
                <a:latin typeface="Helvetica Neue"/>
                <a:ea typeface="Helvetica Neue"/>
                <a:cs typeface="Helvetica Neue"/>
                <a:sym typeface="Helvetica Neue"/>
              </a:rPr>
              <a:t> kind of interactive experience:</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Games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Parties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Events</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etc.</a:t>
            </a:r>
            <a:endParaRPr b="1" i="0" sz="2000" u="none" cap="none" strike="noStrike">
              <a:solidFill>
                <a:srgbClr val="000000"/>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You're more than just a game designer</a:t>
            </a:r>
            <a:endParaRPr/>
          </a:p>
        </p:txBody>
      </p:sp>
      <p:sp>
        <p:nvSpPr>
          <p:cNvPr id="94" name="Google Shape;94;p8"/>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
        <p:nvSpPr>
          <p:cNvPr id="95" name="Google Shape;95;p8"/>
          <p:cNvSpPr txBox="1"/>
          <p:nvPr/>
        </p:nvSpPr>
        <p:spPr>
          <a:xfrm>
            <a:off x="457200" y="5194300"/>
            <a:ext cx="8229600" cy="12192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000000"/>
              </a:buClr>
              <a:buSzPts val="3600"/>
              <a:buFont typeface="Helvetica Neue"/>
              <a:buNone/>
            </a:pPr>
            <a:r>
              <a:rPr b="1" i="0" lang="en-US" sz="3600" u="none" cap="none" strike="noStrike">
                <a:solidFill>
                  <a:srgbClr val="000000"/>
                </a:solidFill>
                <a:latin typeface="Helvetica Neue"/>
                <a:ea typeface="Helvetica Neue"/>
                <a:cs typeface="Helvetica Neue"/>
                <a:sym typeface="Helvetica Neue"/>
              </a:rPr>
              <a:t>I am an experience designer.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pic>
        <p:nvPicPr>
          <p:cNvPr id="100" name="Google Shape;100;p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01" name="Google Shape;101;p9"/>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02" name="Google Shape;102;p9"/>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You Are a Game Designer!</a:t>
            </a:r>
            <a:endParaRPr/>
          </a:p>
        </p:txBody>
      </p:sp>
      <p:sp>
        <p:nvSpPr>
          <p:cNvPr id="103" name="Google Shape;103;p9"/>
          <p:cNvSpPr txBox="1"/>
          <p:nvPr>
            <p:ph idx="1" type="body"/>
          </p:nvPr>
        </p:nvSpPr>
        <p:spPr>
          <a:xfrm>
            <a:off x="457200" y="1054100"/>
            <a:ext cx="8229600" cy="41402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You've said it three times now</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To reinforce it even more, you can post it to Facebook or another social network</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The more people that you tell you are a game designer, the more likely you are to follow through!</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Now that you're a game designer, it's time for your first game design exercise</a:t>
            </a:r>
            <a:endParaRPr/>
          </a:p>
        </p:txBody>
      </p:sp>
      <p:sp>
        <p:nvSpPr>
          <p:cNvPr id="104" name="Google Shape;104;p9"/>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pic>
        <p:nvPicPr>
          <p:cNvPr id="109" name="Google Shape;109;p1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id="110" name="Google Shape;110;p10"/>
          <p:cNvPicPr preferRelativeResize="0"/>
          <p:nvPr/>
        </p:nvPicPr>
        <p:blipFill rotWithShape="1">
          <a:blip r:embed="rId4">
            <a:alphaModFix/>
          </a:blip>
          <a:srcRect b="0" l="0" r="0" t="0"/>
          <a:stretch/>
        </p:blipFill>
        <p:spPr>
          <a:xfrm>
            <a:off x="0" y="6388100"/>
            <a:ext cx="8991600" cy="468312"/>
          </a:xfrm>
          <a:prstGeom prst="rect">
            <a:avLst/>
          </a:prstGeom>
          <a:noFill/>
          <a:ln>
            <a:noFill/>
          </a:ln>
        </p:spPr>
      </p:pic>
      <p:sp>
        <p:nvSpPr>
          <p:cNvPr id="111" name="Google Shape;111;p10"/>
          <p:cNvSpPr txBox="1"/>
          <p:nvPr>
            <p:ph type="title"/>
          </p:nvPr>
        </p:nvSpPr>
        <p:spPr>
          <a:xfrm>
            <a:off x="76200" y="1587"/>
            <a:ext cx="8991600" cy="1066800"/>
          </a:xfrm>
          <a:prstGeom prst="rect">
            <a:avLst/>
          </a:prstGeom>
          <a:noFill/>
          <a:ln>
            <a:noFill/>
          </a:ln>
        </p:spPr>
        <p:txBody>
          <a:bodyPr anchorCtr="0" anchor="ctr" bIns="50800" lIns="50800" spcFirstLastPara="1" rIns="50800" wrap="square" tIns="50800">
            <a:noAutofit/>
          </a:bodyPr>
          <a:lstStyle/>
          <a:p>
            <a:pPr indent="0" lvl="0" marL="39687" rtl="0" algn="ctr">
              <a:lnSpc>
                <a:spcPct val="105882"/>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Bartok: A Game Design Exercise</a:t>
            </a:r>
            <a:endParaRPr/>
          </a:p>
        </p:txBody>
      </p:sp>
      <p:sp>
        <p:nvSpPr>
          <p:cNvPr id="112" name="Google Shape;112;p10"/>
          <p:cNvSpPr txBox="1"/>
          <p:nvPr>
            <p:ph idx="1" type="body"/>
          </p:nvPr>
        </p:nvSpPr>
        <p:spPr>
          <a:xfrm>
            <a:off x="457200" y="1054100"/>
            <a:ext cx="8229600" cy="5321300"/>
          </a:xfrm>
          <a:prstGeom prst="rect">
            <a:avLst/>
          </a:prstGeom>
          <a:noFill/>
          <a:ln>
            <a:noFill/>
          </a:ln>
        </p:spPr>
        <p:txBody>
          <a:bodyPr anchorCtr="0" anchor="t" bIns="45700" lIns="91425" spcFirstLastPara="1" rIns="91425" wrap="square" tIns="45700">
            <a:noAutofit/>
          </a:bodyPr>
          <a:lstStyle/>
          <a:p>
            <a:pPr indent="-304798" lvl="0" marL="344487" marR="0" rtl="0" algn="l">
              <a:lnSpc>
                <a:spcPct val="100000"/>
              </a:lnSpc>
              <a:spcBef>
                <a:spcPts val="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Bartok is a classic card game that is similar to the commercial game </a:t>
            </a:r>
            <a:r>
              <a:rPr b="1" i="1" lang="en-US" sz="2400" u="none" cap="none" strike="noStrike">
                <a:solidFill>
                  <a:srgbClr val="963566"/>
                </a:solidFill>
                <a:latin typeface="Helvetica Neue"/>
                <a:ea typeface="Helvetica Neue"/>
                <a:cs typeface="Helvetica Neue"/>
                <a:sym typeface="Helvetica Neue"/>
              </a:rPr>
              <a:t>Uno</a:t>
            </a:r>
            <a:endParaRPr b="1" i="0" sz="2400" u="none" cap="none" strike="noStrike">
              <a:solidFill>
                <a:srgbClr val="963566"/>
              </a:solidFill>
              <a:latin typeface="Helvetica Neue"/>
              <a:ea typeface="Helvetica Neue"/>
              <a:cs typeface="Helvetica Neue"/>
              <a:sym typeface="Helvetica Neue"/>
            </a:endParaRPr>
          </a:p>
          <a:p>
            <a:pPr indent="-304798" lvl="0" marL="344487" marR="0" rtl="0" algn="l">
              <a:lnSpc>
                <a:spcPct val="100000"/>
              </a:lnSpc>
              <a:spcBef>
                <a:spcPts val="1400"/>
              </a:spcBef>
              <a:spcAft>
                <a:spcPts val="0"/>
              </a:spcAft>
              <a:buClr>
                <a:srgbClr val="963566"/>
              </a:buClr>
              <a:buSzPts val="2400"/>
              <a:buFont typeface="Noto Sans Symbols"/>
              <a:buChar char="▪"/>
            </a:pPr>
            <a:r>
              <a:rPr b="1" i="0" lang="en-US" sz="2400" u="none" cap="none" strike="noStrike">
                <a:solidFill>
                  <a:srgbClr val="963566"/>
                </a:solidFill>
                <a:latin typeface="Helvetica Neue"/>
                <a:ea typeface="Helvetica Neue"/>
                <a:cs typeface="Helvetica Neue"/>
                <a:sym typeface="Helvetica Neue"/>
              </a:rPr>
              <a:t>All you need to play are three to five players and a standard deck of playing cards</a:t>
            </a:r>
            <a:endParaRPr b="1" i="0" sz="2400" u="none" cap="none" strike="noStrike">
              <a:solidFill>
                <a:srgbClr val="963566"/>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Break into groups of 3-5 players each</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Remove the Jokers from the deck</a:t>
            </a:r>
            <a:endParaRPr b="1" i="0" sz="2000" u="none" cap="none" strike="noStrike">
              <a:solidFill>
                <a:srgbClr val="000000"/>
              </a:solidFill>
              <a:latin typeface="Helvetica Neue"/>
              <a:ea typeface="Helvetica Neue"/>
              <a:cs typeface="Helvetica Neue"/>
              <a:sym typeface="Helvetica Neue"/>
            </a:endParaRPr>
          </a:p>
          <a:p>
            <a:pPr indent="-304799" lvl="1" marL="801687" marR="0" rtl="0" algn="l">
              <a:lnSpc>
                <a:spcPct val="100000"/>
              </a:lnSpc>
              <a:spcBef>
                <a:spcPts val="900"/>
              </a:spcBef>
              <a:spcAft>
                <a:spcPts val="0"/>
              </a:spcAft>
              <a:buClr>
                <a:srgbClr val="000000"/>
              </a:buClr>
              <a:buSzPts val="2000"/>
              <a:buFont typeface="Noto Sans Symbols"/>
              <a:buChar char="●"/>
            </a:pPr>
            <a:r>
              <a:rPr b="1" i="0" lang="en-US" sz="2000" u="none" cap="none" strike="noStrike">
                <a:solidFill>
                  <a:srgbClr val="000000"/>
                </a:solidFill>
                <a:latin typeface="Helvetica Neue"/>
                <a:ea typeface="Helvetica Neue"/>
                <a:cs typeface="Helvetica Neue"/>
                <a:sym typeface="Helvetica Neue"/>
              </a:rPr>
              <a:t>Shuffle the cards</a:t>
            </a:r>
            <a:endParaRPr/>
          </a:p>
        </p:txBody>
      </p:sp>
      <p:sp>
        <p:nvSpPr>
          <p:cNvPr id="113" name="Google Shape;113;p10"/>
          <p:cNvSpPr txBox="1"/>
          <p:nvPr/>
        </p:nvSpPr>
        <p:spPr>
          <a:xfrm>
            <a:off x="8361362" y="6461125"/>
            <a:ext cx="319087" cy="3175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FFFFFF"/>
              </a:buClr>
              <a:buSzPts val="1200"/>
              <a:buFont typeface="Arial Black"/>
              <a:buNone/>
            </a:pPr>
            <a:fld id="{00000000-1234-1234-1234-123412341234}" type="slidenum">
              <a:rPr b="1" i="0" lang="en-US" sz="1200" u="none" cap="none" strike="noStrike">
                <a:solidFill>
                  <a:srgbClr val="FFFFFF"/>
                </a:solidFill>
                <a:latin typeface="Arial Black"/>
                <a:ea typeface="Arial Black"/>
                <a:cs typeface="Arial Black"/>
                <a:sym typeface="Arial Black"/>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FFFFFF"/>
      </a:accent3>
      <a:accent4>
        <a:srgbClr val="0365C0"/>
      </a:accent4>
      <a:accent5>
        <a:srgbClr val="00882B"/>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 Sidebar">
  <a:themeElements>
    <a:clrScheme name="White - Sidebar">
      <a:dk1>
        <a:srgbClr val="000000"/>
      </a:dk1>
      <a:lt1>
        <a:srgbClr val="FFFFFF"/>
      </a:lt1>
      <a:dk2>
        <a:srgbClr val="53585F"/>
      </a:dk2>
      <a:lt2>
        <a:srgbClr val="DCDEE0"/>
      </a:lt2>
      <a:accent1>
        <a:srgbClr val="0365C0"/>
      </a:accent1>
      <a:accent2>
        <a:srgbClr val="00882B"/>
      </a:accent2>
      <a:accent3>
        <a:srgbClr val="FFFFFF"/>
      </a:accent3>
      <a:accent4>
        <a:srgbClr val="0365C0"/>
      </a:accent4>
      <a:accent5>
        <a:srgbClr val="00882B"/>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file>