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835d1ff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835d1ff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835d1ff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835d1ff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835d1f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835d1f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835d1f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835d1f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835d1f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835d1f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835d1f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835d1f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835d1f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835d1f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835d1ff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835d1ff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835d1ff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835d1ff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835d1ff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835d1ff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Now define an HSB color palette and apply it to a drawing from the previous activities.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lor.adobe.com/create/color-wheel/" TargetMode="External"/><Relationship Id="rId4" Type="http://schemas.openxmlformats.org/officeDocument/2006/relationships/hyperlink" Target="http://paletto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RGB vs. HSB colorMode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Color Palettes</a:t>
            </a:r>
            <a:endParaRPr/>
          </a:p>
        </p:txBody>
      </p:sp>
      <p:sp>
        <p:nvSpPr>
          <p:cNvPr id="128" name="Google Shape;128;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As you'll be using color often, you may want to familiarize yourself with color terms and different palettes that are pleasing to the eye. You should be familiar with the following:</a:t>
            </a:r>
            <a:endParaRPr/>
          </a:p>
          <a:p>
            <a:pPr indent="-334327" lvl="0" marL="457200" rtl="0" algn="l">
              <a:spcBef>
                <a:spcPts val="1200"/>
              </a:spcBef>
              <a:spcAft>
                <a:spcPts val="0"/>
              </a:spcAft>
              <a:buSzPct val="100000"/>
              <a:buChar char="●"/>
            </a:pPr>
            <a:r>
              <a:rPr lang="en"/>
              <a:t>Color palette - in the digital world, refers to the full range of colors that can be displayed on a device screen or other interface,</a:t>
            </a:r>
            <a:endParaRPr/>
          </a:p>
          <a:p>
            <a:pPr indent="-334327" lvl="0" marL="457200" rtl="0" algn="l">
              <a:spcBef>
                <a:spcPts val="0"/>
              </a:spcBef>
              <a:spcAft>
                <a:spcPts val="0"/>
              </a:spcAft>
              <a:buSzPct val="100000"/>
              <a:buChar char="●"/>
            </a:pPr>
            <a:r>
              <a:rPr lang="en"/>
              <a:t>Primary Color - any of a group of colors from which all other colors can be obtained by mixing.</a:t>
            </a:r>
            <a:endParaRPr/>
          </a:p>
          <a:p>
            <a:pPr indent="-334327" lvl="0" marL="457200" rtl="0" algn="l">
              <a:spcBef>
                <a:spcPts val="0"/>
              </a:spcBef>
              <a:spcAft>
                <a:spcPts val="0"/>
              </a:spcAft>
              <a:buSzPct val="100000"/>
              <a:buChar char="●"/>
            </a:pPr>
            <a:r>
              <a:rPr lang="en"/>
              <a:t>Secondary Color - a color resulting from the mixing of two primary colors.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Color Palettes</a:t>
            </a:r>
            <a:endParaRPr/>
          </a:p>
        </p:txBody>
      </p:sp>
      <p:sp>
        <p:nvSpPr>
          <p:cNvPr id="134" name="Google Shape;134;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Accent Color - are colors that are used for emphasis in a color scheme.</a:t>
            </a:r>
            <a:endParaRPr/>
          </a:p>
          <a:p>
            <a:pPr indent="-325755" lvl="0" marL="457200" rtl="0" algn="l">
              <a:spcBef>
                <a:spcPts val="0"/>
              </a:spcBef>
              <a:spcAft>
                <a:spcPts val="0"/>
              </a:spcAft>
              <a:buSzPct val="100000"/>
              <a:buChar char="●"/>
            </a:pPr>
            <a:r>
              <a:rPr lang="en"/>
              <a:t>Complementary Colors - colors directly opposite each other in the color spectrum, such as red and green or blue and orange, that when combined in the right proportions, produce white light.</a:t>
            </a:r>
            <a:endParaRPr/>
          </a:p>
          <a:p>
            <a:pPr indent="-325755" lvl="0" marL="457200" rtl="0" algn="l">
              <a:spcBef>
                <a:spcPts val="0"/>
              </a:spcBef>
              <a:spcAft>
                <a:spcPts val="0"/>
              </a:spcAft>
              <a:buSzPct val="100000"/>
              <a:buChar char="●"/>
            </a:pPr>
            <a:r>
              <a:rPr lang="en"/>
              <a:t>Analogous Colors - groups of three colors that are next to each other on the color wheel, sharing a common color, with one being the dominant color, which tends to be a primary or secondary color, and a tertiary. Red, orange, and red-orange are examples.</a:t>
            </a:r>
            <a:endParaRPr/>
          </a:p>
          <a:p>
            <a:pPr indent="0" lvl="0" marL="0" rtl="0" algn="l">
              <a:spcBef>
                <a:spcPts val="1200"/>
              </a:spcBef>
              <a:spcAft>
                <a:spcPts val="1200"/>
              </a:spcAft>
              <a:buNone/>
            </a:pPr>
            <a:r>
              <a:rPr lang="en"/>
              <a:t>If you're not sure how to start organizing your color palette, try using </a:t>
            </a:r>
            <a:r>
              <a:rPr lang="en" u="sng">
                <a:solidFill>
                  <a:schemeClr val="hlink"/>
                </a:solidFill>
                <a:hlinkClick r:id="rId3"/>
              </a:rPr>
              <a:t>Adobe Color Picker</a:t>
            </a:r>
            <a:r>
              <a:rPr lang="en"/>
              <a:t> or </a:t>
            </a:r>
            <a:r>
              <a:rPr lang="en" u="sng">
                <a:solidFill>
                  <a:schemeClr val="hlink"/>
                </a:solidFill>
                <a:hlinkClick r:id="rId4"/>
              </a:rPr>
              <a:t>Paletton</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this learning activity students add color to the drawing they made in activity 1. They learn to apply the background, fill, and strokefunctions (used in scales of gray until now), to define colors and add transparency. Both the RGB (Red, green, blue) and HSB (Hue, Saturation, Brightness) color models are applied.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Students apply the programming concepts they learned in the previous unit (variables, randomness) to color manipulation, defining color ranges and palettes.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explain and utilize the HSB color mode.</a:t>
            </a:r>
            <a:endParaRPr/>
          </a:p>
          <a:p>
            <a:pPr indent="-342900" lvl="0" marL="457200" rtl="0" algn="l">
              <a:spcBef>
                <a:spcPts val="0"/>
              </a:spcBef>
              <a:spcAft>
                <a:spcPts val="0"/>
              </a:spcAft>
              <a:buSzPts val="1800"/>
              <a:buChar char="●"/>
            </a:pPr>
            <a:r>
              <a:rPr lang="en"/>
              <a:t>understand the differences between RGB and HSB color modes.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HSB is an alternative color space to RGB. In this model, colors are described by their hue, saturation, and brightness:</a:t>
            </a:r>
            <a:endParaRPr/>
          </a:p>
          <a:p>
            <a:pPr indent="-342900" lvl="0" marL="457200" rtl="0" algn="l">
              <a:spcBef>
                <a:spcPts val="1200"/>
              </a:spcBef>
              <a:spcAft>
                <a:spcPts val="0"/>
              </a:spcAft>
              <a:buSzPts val="1800"/>
              <a:buChar char="●"/>
            </a:pPr>
            <a:r>
              <a:rPr lang="en"/>
              <a:t>Hue is expressed in degrees, from red(0), through all the colors around the color wheel, and back to red (360).</a:t>
            </a:r>
            <a:endParaRPr/>
          </a:p>
          <a:p>
            <a:pPr indent="-342900" lvl="0" marL="457200" rtl="0" algn="l">
              <a:spcBef>
                <a:spcPts val="0"/>
              </a:spcBef>
              <a:spcAft>
                <a:spcPts val="0"/>
              </a:spcAft>
              <a:buSzPts val="1800"/>
              <a:buChar char="●"/>
            </a:pPr>
            <a:r>
              <a:rPr lang="en"/>
              <a:t>Saturation is the amount of color, and ranges between 0 and 100.</a:t>
            </a:r>
            <a:endParaRPr/>
          </a:p>
          <a:p>
            <a:pPr indent="-342900" lvl="0" marL="457200" rtl="0" algn="l">
              <a:spcBef>
                <a:spcPts val="0"/>
              </a:spcBef>
              <a:spcAft>
                <a:spcPts val="0"/>
              </a:spcAft>
              <a:buSzPts val="1800"/>
              <a:buChar char="●"/>
            </a:pPr>
            <a:r>
              <a:rPr lang="en"/>
              <a:t>Brighness the amount of light, ranging between 0 and 100. The alpha channel goes from 0 (not visible) to 1 (fully opaque).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555875" y="1790975"/>
            <a:ext cx="3374724" cy="2531049"/>
          </a:xfrm>
          <a:prstGeom prst="rect">
            <a:avLst/>
          </a:prstGeom>
          <a:noFill/>
          <a:ln>
            <a:noFill/>
          </a:ln>
        </p:spPr>
      </p:pic>
      <p:pic>
        <p:nvPicPr>
          <p:cNvPr id="94" name="Google Shape;94;p17"/>
          <p:cNvPicPr preferRelativeResize="0"/>
          <p:nvPr/>
        </p:nvPicPr>
        <p:blipFill>
          <a:blip r:embed="rId4">
            <a:alphaModFix/>
          </a:blip>
          <a:stretch>
            <a:fillRect/>
          </a:stretch>
        </p:blipFill>
        <p:spPr>
          <a:xfrm>
            <a:off x="4723700" y="1814038"/>
            <a:ext cx="2920275" cy="292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have p5 use HSB instead of RGB, we call </a:t>
            </a:r>
            <a:r>
              <a:rPr i="1" lang="en"/>
              <a:t>colorMode(HSB)</a:t>
            </a:r>
            <a:r>
              <a:rPr lang="en"/>
              <a:t>. Here is the same example from above, using the HSB color mode instead of RGB. Notice how the colors red, green and blue are defined differently now: in RGB, red is defined by </a:t>
            </a:r>
            <a:r>
              <a:rPr i="1" lang="en"/>
              <a:t>(255, 0, 0)</a:t>
            </a:r>
            <a:r>
              <a:rPr lang="en"/>
              <a:t>; in HSB, it is </a:t>
            </a:r>
            <a:r>
              <a:rPr i="1" lang="en"/>
              <a:t>(360, 100, 100)</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1714500" y="3406375"/>
            <a:ext cx="5715000" cy="11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1662100" y="1703638"/>
            <a:ext cx="5819775" cy="330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114" name="Google Shape;114;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HSB makes it easier to define color ranges that fit descriptions like these, which would be harder to accomplish using RGB:</a:t>
            </a:r>
            <a:endParaRPr/>
          </a:p>
          <a:p>
            <a:pPr indent="-342900" lvl="0" marL="457200" rtl="0" algn="l">
              <a:spcBef>
                <a:spcPts val="1200"/>
              </a:spcBef>
              <a:spcAft>
                <a:spcPts val="0"/>
              </a:spcAft>
              <a:buSzPts val="1800"/>
              <a:buChar char="●"/>
            </a:pPr>
            <a:r>
              <a:rPr lang="en"/>
              <a:t>A dark, muted red. For red, we might set the Hue to be somewhere between 350 and 360. To make it dark, we can set Brightness to be between 30 and 50. A Saturation between 20 and 40 will make it muted.</a:t>
            </a:r>
            <a:endParaRPr/>
          </a:p>
          <a:p>
            <a:pPr indent="-342900" lvl="0" marL="457200" rtl="0" algn="l">
              <a:spcBef>
                <a:spcPts val="0"/>
              </a:spcBef>
              <a:spcAft>
                <a:spcPts val="0"/>
              </a:spcAft>
              <a:buSzPts val="1800"/>
              <a:buChar char="●"/>
            </a:pPr>
            <a:r>
              <a:rPr lang="en"/>
              <a:t>A light, vibrant blue. What Hue, Saturation and </a:t>
            </a:r>
            <a:r>
              <a:rPr lang="en"/>
              <a:t>Brightness</a:t>
            </a:r>
            <a:r>
              <a:rPr lang="en"/>
              <a:t> ranges would you choose to get a color that fits this description?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120" name="Google Shape;120;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1"/>
          <p:cNvPicPr preferRelativeResize="0"/>
          <p:nvPr/>
        </p:nvPicPr>
        <p:blipFill rotWithShape="1">
          <a:blip r:embed="rId3">
            <a:alphaModFix/>
          </a:blip>
          <a:srcRect b="0" l="69829" r="-3237" t="0"/>
          <a:stretch/>
        </p:blipFill>
        <p:spPr>
          <a:xfrm>
            <a:off x="222025" y="1822650"/>
            <a:ext cx="1909275" cy="1143000"/>
          </a:xfrm>
          <a:prstGeom prst="rect">
            <a:avLst/>
          </a:prstGeom>
          <a:noFill/>
          <a:ln>
            <a:noFill/>
          </a:ln>
        </p:spPr>
      </p:pic>
      <p:pic>
        <p:nvPicPr>
          <p:cNvPr id="122" name="Google Shape;122;p21"/>
          <p:cNvPicPr preferRelativeResize="0"/>
          <p:nvPr/>
        </p:nvPicPr>
        <p:blipFill>
          <a:blip r:embed="rId4">
            <a:alphaModFix/>
          </a:blip>
          <a:stretch>
            <a:fillRect/>
          </a:stretch>
        </p:blipFill>
        <p:spPr>
          <a:xfrm>
            <a:off x="3139750" y="116625"/>
            <a:ext cx="5848350" cy="480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