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7dff78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7dff78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7dff78c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7dff78c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7dff78c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7dff78c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7dff78c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7dff78c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7dff78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7dff78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7dff78c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7dff78c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7dff78c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7dff78c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7dff78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7dff78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7dff78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7dff78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7dff78c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7dff78c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7dff78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7dff78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7dff78c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7dff78c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7dff78c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7dff78c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7dff78c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7dff78c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7dff78c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7dff78c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7dff78c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7dff78c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7dff78c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7dff78c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7dff78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7dff78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Place elements at random positions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JavaScript Debuggers</a:t>
            </a:r>
            <a:endParaRPr/>
          </a:p>
        </p:txBody>
      </p:sp>
      <p:sp>
        <p:nvSpPr>
          <p:cNvPr id="121" name="Google Shape;121;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Debugging is not easy. But fortunately, all modern browsers have a built-in JavaScript debugger.</a:t>
            </a:r>
            <a:endParaRPr/>
          </a:p>
          <a:p>
            <a:pPr indent="-334327" lvl="0" marL="457200" rtl="0" algn="l">
              <a:spcBef>
                <a:spcPts val="0"/>
              </a:spcBef>
              <a:spcAft>
                <a:spcPts val="0"/>
              </a:spcAft>
              <a:buSzPct val="100000"/>
              <a:buChar char="●"/>
            </a:pPr>
            <a:r>
              <a:rPr lang="en"/>
              <a:t>Built-in debuggers can be turned on and off, forcing errors to be reported to the user.</a:t>
            </a:r>
            <a:endParaRPr/>
          </a:p>
          <a:p>
            <a:pPr indent="-334327" lvl="0" marL="457200" rtl="0" algn="l">
              <a:spcBef>
                <a:spcPts val="0"/>
              </a:spcBef>
              <a:spcAft>
                <a:spcPts val="0"/>
              </a:spcAft>
              <a:buSzPct val="100000"/>
              <a:buChar char="●"/>
            </a:pPr>
            <a:r>
              <a:rPr lang="en"/>
              <a:t>With a debugger, you can also set breakpoints (places where code execution can be stopped), and examine variables while the code is executing.</a:t>
            </a:r>
            <a:endParaRPr/>
          </a:p>
          <a:p>
            <a:pPr indent="-334327" lvl="0" marL="457200" rtl="0" algn="l">
              <a:spcBef>
                <a:spcPts val="0"/>
              </a:spcBef>
              <a:spcAft>
                <a:spcPts val="0"/>
              </a:spcAft>
              <a:buSzPct val="100000"/>
              <a:buChar char="●"/>
            </a:pPr>
            <a:r>
              <a:rPr lang="en"/>
              <a:t>Normally, otherwise follow the steps at the bottom of this page, you activate debugging in your browser with the F12 key, and select "Console" in the debugger menu.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console.log() Method</a:t>
            </a:r>
            <a:endParaRPr/>
          </a:p>
        </p:txBody>
      </p:sp>
      <p:sp>
        <p:nvSpPr>
          <p:cNvPr id="127" name="Google Shape;127;p23"/>
          <p:cNvSpPr txBox="1"/>
          <p:nvPr>
            <p:ph idx="1" type="body"/>
          </p:nvPr>
        </p:nvSpPr>
        <p:spPr>
          <a:xfrm>
            <a:off x="471900" y="1919075"/>
            <a:ext cx="49698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your browser supports debugging, you can use console.log() to display JavaScript values in the debugger window:</a:t>
            </a:r>
            <a:endParaRPr/>
          </a:p>
        </p:txBody>
      </p:sp>
      <p:pic>
        <p:nvPicPr>
          <p:cNvPr id="128" name="Google Shape;128;p23"/>
          <p:cNvPicPr preferRelativeResize="0"/>
          <p:nvPr/>
        </p:nvPicPr>
        <p:blipFill>
          <a:blip r:embed="rId3">
            <a:alphaModFix/>
          </a:blip>
          <a:stretch>
            <a:fillRect/>
          </a:stretch>
        </p:blipFill>
        <p:spPr>
          <a:xfrm>
            <a:off x="5763400" y="1631113"/>
            <a:ext cx="2190750" cy="328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Breakpoints</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debugger window, you can set breakpoints in the JavaScript code.</a:t>
            </a:r>
            <a:endParaRPr/>
          </a:p>
          <a:p>
            <a:pPr indent="-342900" lvl="0" marL="457200" rtl="0" algn="l">
              <a:spcBef>
                <a:spcPts val="1200"/>
              </a:spcBef>
              <a:spcAft>
                <a:spcPts val="0"/>
              </a:spcAft>
              <a:buSzPts val="1800"/>
              <a:buChar char="●"/>
            </a:pPr>
            <a:r>
              <a:rPr lang="en"/>
              <a:t>At each breakpoint, JavaScript will stop executing, and let you examine JavaScript values.</a:t>
            </a:r>
            <a:endParaRPr/>
          </a:p>
          <a:p>
            <a:pPr indent="-342900" lvl="0" marL="457200" rtl="0" algn="l">
              <a:spcBef>
                <a:spcPts val="0"/>
              </a:spcBef>
              <a:spcAft>
                <a:spcPts val="0"/>
              </a:spcAft>
              <a:buSzPts val="1800"/>
              <a:buChar char="●"/>
            </a:pPr>
            <a:r>
              <a:rPr lang="en"/>
              <a:t>After examining values, you can resume the execution of code (typically with a play button).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debugger Keyword</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debugger </a:t>
            </a:r>
            <a:r>
              <a:rPr lang="en"/>
              <a:t>keyword stops the execution of JavaScript, and calls (if available) the debugging function.</a:t>
            </a:r>
            <a:endParaRPr/>
          </a:p>
          <a:p>
            <a:pPr indent="-342900" lvl="0" marL="457200" rtl="0" algn="l">
              <a:spcBef>
                <a:spcPts val="1200"/>
              </a:spcBef>
              <a:spcAft>
                <a:spcPts val="0"/>
              </a:spcAft>
              <a:buSzPts val="1800"/>
              <a:buChar char="●"/>
            </a:pPr>
            <a:r>
              <a:rPr lang="en"/>
              <a:t>This has the same function as setting a breakpoint in the debugger.</a:t>
            </a:r>
            <a:endParaRPr/>
          </a:p>
          <a:p>
            <a:pPr indent="-342900" lvl="0" marL="457200" rtl="0" algn="l">
              <a:spcBef>
                <a:spcPts val="0"/>
              </a:spcBef>
              <a:spcAft>
                <a:spcPts val="0"/>
              </a:spcAft>
              <a:buSzPts val="1800"/>
              <a:buChar char="●"/>
            </a:pPr>
            <a:r>
              <a:rPr lang="en"/>
              <a:t>If no debugging is available, the debugger statement has no effect.</a:t>
            </a:r>
            <a:endParaRPr/>
          </a:p>
          <a:p>
            <a:pPr indent="-342900" lvl="0" marL="457200" rtl="0" algn="l">
              <a:spcBef>
                <a:spcPts val="0"/>
              </a:spcBef>
              <a:spcAft>
                <a:spcPts val="0"/>
              </a:spcAft>
              <a:buSzPts val="1800"/>
              <a:buChar char="●"/>
            </a:pPr>
            <a:r>
              <a:rPr lang="en"/>
              <a:t>With the debugger turned on, this code will stop executing before it executes the third line.</a:t>
            </a:r>
            <a:endParaRPr/>
          </a:p>
          <a:p>
            <a:pPr indent="0" lvl="0" marL="0" rtl="0" algn="l">
              <a:spcBef>
                <a:spcPts val="12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3612813" y="3988550"/>
            <a:ext cx="3724275" cy="76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 Browsers' Debugging Tools</a:t>
            </a:r>
            <a:endParaRPr/>
          </a:p>
        </p:txBody>
      </p:sp>
      <p:sp>
        <p:nvSpPr>
          <p:cNvPr id="147" name="Google Shape;147;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Normally, you activate debugging in your browser with F12, and select "Console" in the debugger menu.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Chrome</a:t>
            </a:r>
            <a:endParaRPr/>
          </a:p>
        </p:txBody>
      </p:sp>
      <p:sp>
        <p:nvSpPr>
          <p:cNvPr id="153" name="Google Shape;153;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browser.</a:t>
            </a:r>
            <a:endParaRPr/>
          </a:p>
          <a:p>
            <a:pPr indent="-342900" lvl="0" marL="457200" rtl="0" algn="l">
              <a:spcBef>
                <a:spcPts val="0"/>
              </a:spcBef>
              <a:spcAft>
                <a:spcPts val="0"/>
              </a:spcAft>
              <a:buSzPts val="1800"/>
              <a:buChar char="●"/>
            </a:pPr>
            <a:r>
              <a:rPr lang="en"/>
              <a:t>From the menu, select "More tools".</a:t>
            </a:r>
            <a:endParaRPr/>
          </a:p>
          <a:p>
            <a:pPr indent="-342900" lvl="0" marL="457200" rtl="0" algn="l">
              <a:spcBef>
                <a:spcPts val="0"/>
              </a:spcBef>
              <a:spcAft>
                <a:spcPts val="0"/>
              </a:spcAft>
              <a:buSzPts val="1800"/>
              <a:buChar char="●"/>
            </a:pPr>
            <a:r>
              <a:rPr lang="en"/>
              <a:t>From tools, choose "Developer tools".</a:t>
            </a:r>
            <a:endParaRPr/>
          </a:p>
          <a:p>
            <a:pPr indent="-342900" lvl="0" marL="457200" rtl="0" algn="l">
              <a:spcBef>
                <a:spcPts val="0"/>
              </a:spcBef>
              <a:spcAft>
                <a:spcPts val="0"/>
              </a:spcAft>
              <a:buSzPts val="1800"/>
              <a:buChar char="●"/>
            </a:pPr>
            <a:r>
              <a:rPr lang="en"/>
              <a:t>Finally, select Console.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Firefox</a:t>
            </a:r>
            <a:endParaRPr/>
          </a:p>
        </p:txBody>
      </p:sp>
      <p:sp>
        <p:nvSpPr>
          <p:cNvPr id="159" name="Google Shape;159;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browser.</a:t>
            </a:r>
            <a:endParaRPr/>
          </a:p>
          <a:p>
            <a:pPr indent="-342900" lvl="0" marL="457200" rtl="0" algn="l">
              <a:spcBef>
                <a:spcPts val="0"/>
              </a:spcBef>
              <a:spcAft>
                <a:spcPts val="0"/>
              </a:spcAft>
              <a:buSzPts val="1800"/>
              <a:buChar char="●"/>
            </a:pPr>
            <a:r>
              <a:rPr lang="en"/>
              <a:t>From the menu, select "Web Developer".</a:t>
            </a:r>
            <a:endParaRPr/>
          </a:p>
          <a:p>
            <a:pPr indent="-342900" lvl="0" marL="457200" rtl="0" algn="l">
              <a:spcBef>
                <a:spcPts val="0"/>
              </a:spcBef>
              <a:spcAft>
                <a:spcPts val="0"/>
              </a:spcAft>
              <a:buSzPts val="1800"/>
              <a:buChar char="●"/>
            </a:pPr>
            <a:r>
              <a:rPr lang="en"/>
              <a:t>Finally, select "Web Console".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Edge</a:t>
            </a:r>
            <a:endParaRPr/>
          </a:p>
        </p:txBody>
      </p:sp>
      <p:sp>
        <p:nvSpPr>
          <p:cNvPr id="165" name="Google Shape;165;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browser.</a:t>
            </a:r>
            <a:endParaRPr/>
          </a:p>
          <a:p>
            <a:pPr indent="-342900" lvl="0" marL="457200" rtl="0" algn="l">
              <a:spcBef>
                <a:spcPts val="0"/>
              </a:spcBef>
              <a:spcAft>
                <a:spcPts val="0"/>
              </a:spcAft>
              <a:buSzPts val="1800"/>
              <a:buChar char="●"/>
            </a:pPr>
            <a:r>
              <a:rPr lang="en"/>
              <a:t>From the menu, select "Developer Tools".</a:t>
            </a:r>
            <a:endParaRPr/>
          </a:p>
          <a:p>
            <a:pPr indent="-342900" lvl="0" marL="457200" rtl="0" algn="l">
              <a:spcBef>
                <a:spcPts val="0"/>
              </a:spcBef>
              <a:spcAft>
                <a:spcPts val="0"/>
              </a:spcAft>
              <a:buSzPts val="1800"/>
              <a:buChar char="●"/>
            </a:pPr>
            <a:r>
              <a:rPr lang="en"/>
              <a:t>Finally, select "Console".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Opera</a:t>
            </a:r>
            <a:endParaRPr/>
          </a:p>
        </p:txBody>
      </p:sp>
      <p:sp>
        <p:nvSpPr>
          <p:cNvPr id="171" name="Google Shape;171;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 the browser.</a:t>
            </a:r>
            <a:endParaRPr/>
          </a:p>
          <a:p>
            <a:pPr indent="-342900" lvl="0" marL="457200" rtl="0" algn="l">
              <a:spcBef>
                <a:spcPts val="0"/>
              </a:spcBef>
              <a:spcAft>
                <a:spcPts val="0"/>
              </a:spcAft>
              <a:buSzPts val="1800"/>
              <a:buChar char="●"/>
            </a:pPr>
            <a:r>
              <a:rPr lang="en"/>
              <a:t>From the menu, select "Developer".</a:t>
            </a:r>
            <a:endParaRPr/>
          </a:p>
          <a:p>
            <a:pPr indent="-342900" lvl="0" marL="457200" rtl="0" algn="l">
              <a:spcBef>
                <a:spcPts val="0"/>
              </a:spcBef>
              <a:spcAft>
                <a:spcPts val="0"/>
              </a:spcAft>
              <a:buSzPts val="1800"/>
              <a:buChar char="●"/>
            </a:pPr>
            <a:r>
              <a:rPr lang="en"/>
              <a:t>From "Developer", select "Developer tools".</a:t>
            </a:r>
            <a:endParaRPr/>
          </a:p>
          <a:p>
            <a:pPr indent="-342900" lvl="0" marL="457200" rtl="0" algn="l">
              <a:spcBef>
                <a:spcPts val="0"/>
              </a:spcBef>
              <a:spcAft>
                <a:spcPts val="0"/>
              </a:spcAft>
              <a:buSzPts val="1800"/>
              <a:buChar char="●"/>
            </a:pPr>
            <a:r>
              <a:rPr lang="en"/>
              <a:t>Finally, select "Console".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Safari</a:t>
            </a:r>
            <a:endParaRPr/>
          </a:p>
        </p:txBody>
      </p:sp>
      <p:sp>
        <p:nvSpPr>
          <p:cNvPr id="177" name="Google Shape;177;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 to Safari, Preferences, Advanced in the main menu.</a:t>
            </a:r>
            <a:endParaRPr/>
          </a:p>
          <a:p>
            <a:pPr indent="-342900" lvl="0" marL="457200" rtl="0" algn="l">
              <a:spcBef>
                <a:spcPts val="0"/>
              </a:spcBef>
              <a:spcAft>
                <a:spcPts val="0"/>
              </a:spcAft>
              <a:buSzPts val="1800"/>
              <a:buChar char="●"/>
            </a:pPr>
            <a:r>
              <a:rPr lang="en"/>
              <a:t>Check "Enable Show Develop menu in menu bar".</a:t>
            </a:r>
            <a:endParaRPr/>
          </a:p>
          <a:p>
            <a:pPr indent="-342900" lvl="0" marL="457200" rtl="0" algn="l">
              <a:spcBef>
                <a:spcPts val="0"/>
              </a:spcBef>
              <a:spcAft>
                <a:spcPts val="0"/>
              </a:spcAft>
              <a:buSzPts val="1800"/>
              <a:buChar char="●"/>
            </a:pPr>
            <a:r>
              <a:rPr lang="en"/>
              <a:t>When the new option "Develop" appears in the menu:</a:t>
            </a:r>
            <a:endParaRPr/>
          </a:p>
          <a:p>
            <a:pPr indent="-342900" lvl="0" marL="457200" rtl="0" algn="l">
              <a:spcBef>
                <a:spcPts val="0"/>
              </a:spcBef>
              <a:spcAft>
                <a:spcPts val="0"/>
              </a:spcAft>
              <a:buSzPts val="1800"/>
              <a:buChar char="●"/>
            </a:pPr>
            <a:r>
              <a:rPr lang="en"/>
              <a:t>Choose "Show Error Console".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will understand the concept of functions in a different way because unlike other functions we have been using (i.g. ellipse and rect) random will return a value. Rect() "returns" an image by generating it onto the canvas. The random() function will be one of many functions that will be used in future units in order to make sketches more complex and interactive.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Use random() to generate different positioning, sizing and grayscale fill</a:t>
            </a:r>
            <a:endParaRPr/>
          </a:p>
          <a:p>
            <a:pPr indent="-342900" lvl="0" marL="457200" rtl="0" algn="l">
              <a:spcBef>
                <a:spcPts val="0"/>
              </a:spcBef>
              <a:spcAft>
                <a:spcPts val="0"/>
              </a:spcAft>
              <a:buSzPts val="1800"/>
              <a:buChar char="●"/>
            </a:pPr>
            <a:r>
              <a:rPr lang="en"/>
              <a:t>Assign random() to a function</a:t>
            </a:r>
            <a:endParaRPr/>
          </a:p>
          <a:p>
            <a:pPr indent="-342900" lvl="0" marL="457200" rtl="0" algn="l">
              <a:spcBef>
                <a:spcPts val="0"/>
              </a:spcBef>
              <a:spcAft>
                <a:spcPts val="0"/>
              </a:spcAft>
              <a:buSzPts val="1800"/>
              <a:buChar char="●"/>
            </a:pPr>
            <a:r>
              <a:rPr lang="en"/>
              <a:t>Use random() in the correct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Place elements at random positions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also place our ellipse at a random position each time our program runs. To do this, we use p5's </a:t>
            </a:r>
            <a:r>
              <a:rPr i="1" lang="en"/>
              <a:t>random </a:t>
            </a:r>
            <a:r>
              <a:rPr lang="en"/>
              <a:t>function. This function is different from other functions we have been using (like </a:t>
            </a:r>
            <a:r>
              <a:rPr i="1" lang="en"/>
              <a:t>ellipse </a:t>
            </a:r>
            <a:r>
              <a:rPr lang="en"/>
              <a:t>and </a:t>
            </a:r>
            <a:r>
              <a:rPr i="1" lang="en"/>
              <a:t>rect</a:t>
            </a:r>
            <a:r>
              <a:rPr lang="en"/>
              <a:t>) in that it returns a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Place elements at random positions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Each time they are called:</a:t>
            </a:r>
            <a:endParaRPr/>
          </a:p>
          <a:p>
            <a:pPr indent="-342900" lvl="0" marL="457200" rtl="0" algn="l">
              <a:spcBef>
                <a:spcPts val="1200"/>
              </a:spcBef>
              <a:spcAft>
                <a:spcPts val="0"/>
              </a:spcAft>
              <a:buSzPts val="1800"/>
              <a:buChar char="●"/>
            </a:pPr>
            <a:r>
              <a:rPr i="1" lang="en"/>
              <a:t>random(50, 100)</a:t>
            </a:r>
            <a:r>
              <a:rPr lang="en"/>
              <a:t> returns a number between 50 and 100</a:t>
            </a:r>
            <a:endParaRPr/>
          </a:p>
          <a:p>
            <a:pPr indent="-342900" lvl="0" marL="457200" rtl="0" algn="l">
              <a:spcBef>
                <a:spcPts val="0"/>
              </a:spcBef>
              <a:spcAft>
                <a:spcPts val="0"/>
              </a:spcAft>
              <a:buSzPts val="1800"/>
              <a:buChar char="●"/>
            </a:pPr>
            <a:r>
              <a:rPr i="1" lang="en"/>
              <a:t>random(1, 5)</a:t>
            </a:r>
            <a:r>
              <a:rPr lang="en"/>
              <a:t> returns a number between 1 and 5</a:t>
            </a:r>
            <a:endParaRPr/>
          </a:p>
          <a:p>
            <a:pPr indent="0" lvl="0" marL="0" rtl="0" algn="l">
              <a:spcBef>
                <a:spcPts val="1200"/>
              </a:spcBef>
              <a:spcAft>
                <a:spcPts val="0"/>
              </a:spcAft>
              <a:buNone/>
            </a:pPr>
            <a:r>
              <a:rPr lang="en"/>
              <a:t>When the first parameter is omitted, random assumes it is 0:</a:t>
            </a:r>
            <a:endParaRPr/>
          </a:p>
          <a:p>
            <a:pPr indent="-342900" lvl="0" marL="457200" rtl="0" algn="l">
              <a:spcBef>
                <a:spcPts val="1200"/>
              </a:spcBef>
              <a:spcAft>
                <a:spcPts val="0"/>
              </a:spcAft>
              <a:buSzPts val="1800"/>
              <a:buChar char="●"/>
            </a:pPr>
            <a:r>
              <a:rPr i="1" lang="en"/>
              <a:t>random(100)</a:t>
            </a:r>
            <a:r>
              <a:rPr lang="en"/>
              <a:t> returns a number between 0 and 100</a:t>
            </a:r>
            <a:endParaRPr/>
          </a:p>
          <a:p>
            <a:pPr indent="-342900" lvl="0" marL="457200" rtl="0" algn="l">
              <a:spcBef>
                <a:spcPts val="0"/>
              </a:spcBef>
              <a:spcAft>
                <a:spcPts val="0"/>
              </a:spcAft>
              <a:buSzPts val="1800"/>
              <a:buChar char="●"/>
            </a:pPr>
            <a:r>
              <a:rPr i="1" lang="en"/>
              <a:t>random(5)</a:t>
            </a:r>
            <a:r>
              <a:rPr lang="en"/>
              <a:t> returns a number between 0 and 5</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Place elements at random positions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the p5 editor, try running the following piece of code several times:</a:t>
            </a:r>
            <a:endParaRPr/>
          </a:p>
          <a:p>
            <a:pPr indent="0" lvl="0" marL="457200" rtl="0" algn="l">
              <a:spcBef>
                <a:spcPts val="1200"/>
              </a:spcBef>
              <a:spcAft>
                <a:spcPts val="0"/>
              </a:spcAft>
              <a:buNone/>
            </a:pPr>
            <a:r>
              <a:rPr i="1" lang="en"/>
              <a:t>function setup(){ ellipse(random(100), 60, 60, 60); }</a:t>
            </a:r>
            <a:endParaRPr i="1"/>
          </a:p>
          <a:p>
            <a:pPr indent="0" lvl="0" marL="0" rtl="0" algn="l">
              <a:spcBef>
                <a:spcPts val="1200"/>
              </a:spcBef>
              <a:spcAft>
                <a:spcPts val="0"/>
              </a:spcAft>
              <a:buNone/>
            </a:pPr>
            <a:r>
              <a:rPr lang="en"/>
              <a:t>Now try these, and play with their values:</a:t>
            </a:r>
            <a:endParaRPr/>
          </a:p>
          <a:p>
            <a:pPr indent="-342900" lvl="0" marL="457200" rtl="0" algn="l">
              <a:spcBef>
                <a:spcPts val="1200"/>
              </a:spcBef>
              <a:spcAft>
                <a:spcPts val="0"/>
              </a:spcAft>
              <a:buSzPts val="1800"/>
              <a:buChar char="●"/>
            </a:pPr>
            <a:r>
              <a:rPr i="1" lang="en"/>
              <a:t>ellipse(random(100),random(100), 60, 60);</a:t>
            </a:r>
            <a:endParaRPr i="1"/>
          </a:p>
          <a:p>
            <a:pPr indent="-342900" lvl="0" marL="457200" rtl="0" algn="l">
              <a:spcBef>
                <a:spcPts val="0"/>
              </a:spcBef>
              <a:spcAft>
                <a:spcPts val="0"/>
              </a:spcAft>
              <a:buSzPts val="1800"/>
              <a:buChar char="●"/>
            </a:pPr>
            <a:r>
              <a:rPr i="1" lang="en"/>
              <a:t>ellipse(random(300, 400), 60, 60, 60);</a:t>
            </a:r>
            <a:endParaRPr i="1"/>
          </a:p>
          <a:p>
            <a:pPr indent="-342900" lvl="0" marL="457200" rtl="0" algn="l">
              <a:spcBef>
                <a:spcPts val="0"/>
              </a:spcBef>
              <a:spcAft>
                <a:spcPts val="0"/>
              </a:spcAft>
              <a:buSzPts val="1800"/>
              <a:buChar char="●"/>
            </a:pPr>
            <a:r>
              <a:rPr i="1" lang="en"/>
              <a:t>ellipse(random(20, 60), random(60, 120), 60, 60);</a:t>
            </a:r>
            <a:endParaRPr i="1"/>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90250" y="488250"/>
            <a:ext cx="62271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happens if we replace the last two parameters with calls to </a:t>
            </a:r>
            <a:r>
              <a:rPr i="1" lang="en"/>
              <a:t>random</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JavaScript Debugging</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600"/>
              <a:t>Errors can (will) happen, every time you write some new computer code.</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Debugging</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code might contain syntax errors, or logical errors.</a:t>
            </a:r>
            <a:endParaRPr/>
          </a:p>
          <a:p>
            <a:pPr indent="-342900" lvl="0" marL="457200" rtl="0" algn="l">
              <a:spcBef>
                <a:spcPts val="0"/>
              </a:spcBef>
              <a:spcAft>
                <a:spcPts val="0"/>
              </a:spcAft>
              <a:buSzPts val="1800"/>
              <a:buChar char="●"/>
            </a:pPr>
            <a:r>
              <a:rPr lang="en"/>
              <a:t>Many of these errors are difficult to diagnose.</a:t>
            </a:r>
            <a:endParaRPr/>
          </a:p>
          <a:p>
            <a:pPr indent="-342900" lvl="0" marL="457200" rtl="0" algn="l">
              <a:spcBef>
                <a:spcPts val="0"/>
              </a:spcBef>
              <a:spcAft>
                <a:spcPts val="0"/>
              </a:spcAft>
              <a:buSzPts val="1800"/>
              <a:buChar char="●"/>
            </a:pPr>
            <a:r>
              <a:rPr lang="en"/>
              <a:t>Often, when programming code contains errors, nothing will happen. There are no error messages, and you will get no indications where to search for errors.</a:t>
            </a:r>
            <a:endParaRPr/>
          </a:p>
          <a:p>
            <a:pPr indent="-342900" lvl="0" marL="457200" rtl="0" algn="l">
              <a:spcBef>
                <a:spcPts val="0"/>
              </a:spcBef>
              <a:spcAft>
                <a:spcPts val="0"/>
              </a:spcAft>
              <a:buSzPts val="1800"/>
              <a:buChar char="●"/>
            </a:pPr>
            <a:r>
              <a:rPr lang="en"/>
              <a:t>Searching for (and fixing) errors in programming code is called code debugging.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