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Nunito"/>
      <p:regular r:id="rId26"/>
      <p:bold r:id="rId27"/>
      <p:italic r:id="rId28"/>
      <p:boldItalic r:id="rId29"/>
    </p:embeddedFont>
    <p:embeddedFont>
      <p:font typeface="Maven Pro"/>
      <p:regular r:id="rId30"/>
      <p:bold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ProximaNova-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c911b1b8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c911b1b8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SLIDES_API12691212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SLIDES_API12691212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Summarize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the template to prompt students to think about the most important aspects of the lesson. By asking them to consider their friend, you help them develop the skills to consider another person’s needs and learn to summarize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This is a Pear Deck Text Slide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To edit the type of question, go back to the "Ask Students a Question" in the Pear Deck sidebar.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c911b1b8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c911b1b8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c911b1b80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c911b1b80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c911b1b8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c911b1b8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c911b1b80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c911b1b80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binary digit can only represent the value 1., B: A binary digit can only represent the value 0., C: A binary digit can represent either the value 0 or 1., D: A binary digit can represent one of the values from 0 - 9.,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c911b1b8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c911b1b8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c911b1b8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c911b1b8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unit, we'll dive deeper into the workings of computers, starting with understanding how computers represent data as 1s and 0s, then finding out how they process 1s and 0s with logic circuits inside a CPU, and finally learning about file sizes and compression.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c911b1b8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c911b1b8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c911b1b8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c911b1b8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c911b1b8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c911b1b8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c911b1b8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c911b1b8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 computers, we use bits to represent numbers, using the </a:t>
            </a:r>
            <a:r>
              <a:rPr b="1" lang="en" sz="1500">
                <a:solidFill>
                  <a:srgbClr val="21242C"/>
                </a:solidFill>
                <a:highlight>
                  <a:srgbClr val="FFFFFF"/>
                </a:highlight>
              </a:rPr>
              <a:t>binary number system</a:t>
            </a:r>
            <a:r>
              <a:rPr lang="en" sz="1500">
                <a:solidFill>
                  <a:srgbClr val="21242C"/>
                </a:solidFill>
                <a:highlight>
                  <a:srgbClr val="FFFFFF"/>
                </a:highlight>
              </a:rPr>
              <a:t>. We'll dive deep into binary numbers in the next article.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c911b1b8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c911b1b8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c911b1b8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c911b1b8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911b1b8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911b1b8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3.png"/><Relationship Id="rId6" Type="http://schemas.openxmlformats.org/officeDocument/2006/relationships/hyperlink" Target="http://dontchangethislink.peardeckmagic.zone?eyJ0eXBlIjoiZ29vZ2xlLXNsaWRlcy1hZGRvbi10ZW1wbGF0ZS1saWJyYXJ5IiwiY2xhc3NUaW1lIjoiZW5kIiwiY29udGVudElkIjoiaHR0cHM6Ly9kb2NzLmdvb2dsZS5jb20vcHJlc2VudGF0aW9uL2QvMTBaWVlfMFRMR1hLNTh2NjRIeDBnWjk0ZWJQS3l4Y3M3MDkxYjhPY3pKMk0vZWRpdCNzbGlkZT1pZC5nNWQzODg4YmVmOV8wXzkiLCJzbGlkZUlkIjoiZzVkMzg4OGJlZjlfMF85IiwicHJlc2VudGF0aW9uSWQiOiIxMFpZWV8wVExHWEs1OHY2NEh4MGdaOTRlYlBLeXhjczcwOTFiOE9jekoyTSIsInRlbXBsYXRlTmFtZSI6IlByZXRlbmQgeW91ciBmcmllbmQgd2FzIGFic2VudCBmcm9tIGNsYXNzIHRvZGF5IiwibGFzdEVkaXRlZEJ5IjoidW5rbm93biIsImNvbnRlbnRJbnN0YW5jZUlkIjoiYTZlMzQ3MTUzZjM3NDBlMjk4YWE3YjhkNDVhMmIwMjEifQ==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4.png"/><Relationship Id="rId6"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xMiIsImNvbnRlbnRJbnN0YW5jZUlkIjoiMVhIZXVmQ1lVU0J2ay1Vd2NWc1BpbE5jbkRmZTJnbktjOUlZRDlDZW0wd00vODYxYTljOGMtYmViYS00OGFiLWJhNjctODY4MDZmMDgwYmFkIn0=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6.png"/><Relationship Id="rId6"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yNSIsImNvbnRlbnRJbnN0YW5jZUlkIjoiMVhIZXVmQ1lVU0J2ay1Vd2NWc1BpbE5jbkRmZTJnbktjOUlZRDlDZW0wd00vNzA5ZDE5NjgtZGQzZC00Y2ZkLThiMWQtNWUzMDRiY2JkYmNh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gYmluYXJ5IGRpZ2l0IGNhbiBvbmx5IHJlcHJlc2VudCB0aGUgdmFsdWUgMS4iLCJBIGJpbmFyeSBkaWdpdCBjYW4gb25seSByZXByZXNlbnQgdGhlIHZhbHVlIDAuIiwiQSBiaW5hcnkgZGlnaXQgY2FuIHJlcHJlc2VudCBlaXRoZXIgdGhlIHZhbHVlIDAgb3IgMS4iLCJBIGJpbmFyeSBkaWdpdCBjYW4gcmVwcmVzZW50IG9uZSBvZiB0aGUgdmFsdWVzIGZyb20gMCAtIDkuIl19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tdWx0aXBsZUNob2ljZSIsInNsaWRlSWQiOiJnZGM5MTFiMWI4MF8wXzYzNCIsImNvbnRlbnRJbnN0YW5jZUlkIjoiMVhIZXVmQ1lVU0J2ay1Vd2NWc1BpbE5jbkRmZTJnbktjOUlZRDlDZW0wd00vMjBiOTIwOGEtMzA2Ni00M2JkLWFiM2ItMGQyZGNiNTZhMGYzIn0=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6" Type="http://schemas.openxmlformats.org/officeDocument/2006/relationships/image" Target="../media/image2.png"/><Relationship Id="rId7" Type="http://schemas.openxmlformats.org/officeDocument/2006/relationships/hyperlink" Target="http://dontchangethislink.peardeckmagic.zone?eyJ0eXBlIjoiZ29vZ2xlLXNsaWRlcy1hZGRvbi1yZXNwb25zZS1mb290ZXIiLCJsYXN0RWRpdGVkQnkiOiJ1bmtub3duIiwicHJlc2VudGF0aW9uSWQiOiIxWEhldWZDWVVTQnZrLVV3Y1ZzUGlsTmNuRGZlMmduS2M5SVlEOUNlbTB3TSIsImNvbnRlbnRJZCI6ImN1c3RvbS1yZXNwb25zZS1mcmVlUmVzcG9uc2UtdGV4dCIsInNsaWRlSWQiOiJnZGM5MTFiMWI4MF8wXzY0MSIsImNvbnRlbnRJbnN0YW5jZUlkIjoiMVhIZXVmQ1lVU0J2ay1Vd2NWc1BpbE5jbkRmZTJnbktjOUlZRDlDZW0wd00vNDc0Y2I4YTItNTJhNy00OWM1LWE4ZjItYzcyMWMwNWM5NDg3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xfKn5OjHLqQ"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computer?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lot of electrical engineering and physics goes into the physical construction of computer hardware like transistors, and we won't dive deep into that here. If you'd like to learn more, check out this video on how a transistor works.</a:t>
            </a:r>
            <a:endParaRPr/>
          </a:p>
          <a:p>
            <a:pPr indent="0" lvl="0" marL="0" rtl="0" algn="l">
              <a:spcBef>
                <a:spcPts val="1200"/>
              </a:spcBef>
              <a:spcAft>
                <a:spcPts val="1200"/>
              </a:spcAft>
              <a:buNone/>
            </a:pPr>
            <a:r>
              <a:rPr lang="en"/>
              <a:t>An important takeaway here is that computers are built on layers of abstraction, like bits abstracting on top of transistors. Those layers enable computer scientists to use and control computers in predictable ways.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41" name="Shape 341"/>
        <p:cNvGrpSpPr/>
        <p:nvPr/>
      </p:nvGrpSpPr>
      <p:grpSpPr>
        <a:xfrm>
          <a:off x="0" y="0"/>
          <a:ext cx="0" cy="0"/>
          <a:chOff x="0" y="0"/>
          <a:chExt cx="0" cy="0"/>
        </a:xfrm>
      </p:grpSpPr>
      <p:pic>
        <p:nvPicPr>
          <p:cNvPr id="342" name="Google Shape;342;p23"/>
          <p:cNvPicPr preferRelativeResize="0"/>
          <p:nvPr/>
        </p:nvPicPr>
        <p:blipFill rotWithShape="1">
          <a:blip r:embed="rId3">
            <a:alphaModFix/>
          </a:blip>
          <a:srcRect b="0" l="0" r="5713" t="0"/>
          <a:stretch/>
        </p:blipFill>
        <p:spPr>
          <a:xfrm>
            <a:off x="4109925" y="672975"/>
            <a:ext cx="5034076" cy="4470526"/>
          </a:xfrm>
          <a:prstGeom prst="rect">
            <a:avLst/>
          </a:prstGeom>
          <a:noFill/>
          <a:ln>
            <a:noFill/>
          </a:ln>
        </p:spPr>
      </p:pic>
      <p:sp>
        <p:nvSpPr>
          <p:cNvPr id="343" name="Google Shape;343;p23"/>
          <p:cNvSpPr txBox="1"/>
          <p:nvPr/>
        </p:nvSpPr>
        <p:spPr>
          <a:xfrm>
            <a:off x="520950" y="892825"/>
            <a:ext cx="3951000" cy="366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600">
                <a:solidFill>
                  <a:srgbClr val="FFFFFF"/>
                </a:solidFill>
                <a:latin typeface="Proxima Nova Semibold"/>
                <a:ea typeface="Proxima Nova Semibold"/>
                <a:cs typeface="Proxima Nova Semibold"/>
                <a:sym typeface="Proxima Nova Semibold"/>
              </a:rPr>
              <a:t>Pretend your friend was absent from class today…</a:t>
            </a:r>
            <a:br>
              <a:rPr lang="en" sz="3600">
                <a:solidFill>
                  <a:srgbClr val="FFFFFF"/>
                </a:solidFill>
                <a:latin typeface="Proxima Nova Semibold"/>
                <a:ea typeface="Proxima Nova Semibold"/>
                <a:cs typeface="Proxima Nova Semibold"/>
                <a:sym typeface="Proxima Nova Semibold"/>
              </a:rPr>
            </a:br>
            <a:br>
              <a:rPr lang="en">
                <a:solidFill>
                  <a:srgbClr val="FFFFFF"/>
                </a:solidFill>
                <a:latin typeface="Proxima Nova Semibold"/>
                <a:ea typeface="Proxima Nova Semibold"/>
                <a:cs typeface="Proxima Nova Semibold"/>
                <a:sym typeface="Proxima Nova Semibold"/>
              </a:rPr>
            </a:br>
            <a:r>
              <a:rPr lang="en" sz="1600">
                <a:solidFill>
                  <a:srgbClr val="FFFFFF"/>
                </a:solidFill>
                <a:latin typeface="Proxima Nova"/>
                <a:ea typeface="Proxima Nova"/>
                <a:cs typeface="Proxima Nova"/>
                <a:sym typeface="Proxima Nova"/>
              </a:rPr>
              <a:t>Write what you would say if you had to explain the lesson to your friend.</a:t>
            </a:r>
            <a:br>
              <a:rPr lang="en" sz="1600">
                <a:solidFill>
                  <a:srgbClr val="FFFFFF"/>
                </a:solidFill>
                <a:latin typeface="Proxima Nova Semibold"/>
                <a:ea typeface="Proxima Nova Semibold"/>
                <a:cs typeface="Proxima Nova Semibold"/>
                <a:sym typeface="Proxima Nova Semibold"/>
              </a:rPr>
            </a:br>
            <a:endParaRPr sz="1600">
              <a:solidFill>
                <a:srgbClr val="FFFFFF"/>
              </a:solidFill>
              <a:latin typeface="Proxima Nova Semibold"/>
              <a:ea typeface="Proxima Nova Semibold"/>
              <a:cs typeface="Proxima Nova Semibold"/>
              <a:sym typeface="Proxima Nova Semibold"/>
            </a:endParaRPr>
          </a:p>
        </p:txBody>
      </p:sp>
      <p:pic>
        <p:nvPicPr>
          <p:cNvPr id="344" name="Google Shape;344;p2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45" name="Google Shape;345;p23">
            <a:hlinkClick r:id="rId6"/>
          </p:cNvPr>
          <p:cNvSpPr/>
          <p:nvPr/>
        </p:nvSpPr>
        <p:spPr>
          <a:xfrm>
            <a:off x="-63500" y="-635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Practice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56" name="Google Shape;356;p25"/>
          <p:cNvSpPr txBox="1"/>
          <p:nvPr>
            <p:ph idx="1" type="body"/>
          </p:nvPr>
        </p:nvSpPr>
        <p:spPr>
          <a:xfrm>
            <a:off x="1303800" y="1457950"/>
            <a:ext cx="7030500" cy="30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Apple iPhone includes a settings menu where you can toggle various accessibility options on or off: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1050">
                <a:solidFill>
                  <a:srgbClr val="444444"/>
                </a:solidFill>
                <a:highlight>
                  <a:srgbClr val="FFFFFF"/>
                </a:highlight>
                <a:latin typeface="Arial"/>
                <a:ea typeface="Arial"/>
                <a:cs typeface="Arial"/>
                <a:sym typeface="Arial"/>
              </a:rPr>
              <a:t>What is the minimum number of bits that can represent those 3 options?</a:t>
            </a:r>
            <a:endParaRPr/>
          </a:p>
        </p:txBody>
      </p:sp>
      <p:pic>
        <p:nvPicPr>
          <p:cNvPr id="357" name="Google Shape;357;p25"/>
          <p:cNvPicPr preferRelativeResize="0"/>
          <p:nvPr/>
        </p:nvPicPr>
        <p:blipFill>
          <a:blip r:embed="rId3">
            <a:alphaModFix/>
          </a:blip>
          <a:stretch>
            <a:fillRect/>
          </a:stretch>
        </p:blipFill>
        <p:spPr>
          <a:xfrm>
            <a:off x="2295684" y="2046296"/>
            <a:ext cx="4552625" cy="1704650"/>
          </a:xfrm>
          <a:prstGeom prst="rect">
            <a:avLst/>
          </a:prstGeom>
          <a:noFill/>
          <a:ln>
            <a:noFill/>
          </a:ln>
        </p:spPr>
      </p:pic>
      <p:pic>
        <p:nvPicPr>
          <p:cNvPr id="358" name="Google Shape;358;p25">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59" name="Google Shape;359;p25">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65" name="Google Shape;365;p26"/>
          <p:cNvSpPr txBox="1"/>
          <p:nvPr>
            <p:ph idx="1" type="body"/>
          </p:nvPr>
        </p:nvSpPr>
        <p:spPr>
          <a:xfrm>
            <a:off x="1303800" y="1990050"/>
            <a:ext cx="3802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Adrian is making a simple computer using 3 wires.</a:t>
            </a:r>
            <a:endParaRPr/>
          </a:p>
          <a:p>
            <a:pPr indent="0" lvl="0" marL="0" rtl="0" algn="l">
              <a:spcBef>
                <a:spcPts val="1200"/>
              </a:spcBef>
              <a:spcAft>
                <a:spcPts val="0"/>
              </a:spcAft>
              <a:buNone/>
            </a:pPr>
            <a:r>
              <a:rPr lang="en"/>
              <a:t>Each wire can be considered either "on" or "off" depending on its voltage, thanks to the transistors.</a:t>
            </a:r>
            <a:endParaRPr/>
          </a:p>
          <a:p>
            <a:pPr indent="0" lvl="0" marL="0" rtl="0" algn="l">
              <a:spcBef>
                <a:spcPts val="1200"/>
              </a:spcBef>
              <a:spcAft>
                <a:spcPts val="1200"/>
              </a:spcAft>
              <a:buNone/>
            </a:pPr>
            <a:r>
              <a:rPr lang="en"/>
              <a:t>How many bits of information can those wires represent?</a:t>
            </a:r>
            <a:endParaRPr/>
          </a:p>
        </p:txBody>
      </p:sp>
      <p:pic>
        <p:nvPicPr>
          <p:cNvPr id="366" name="Google Shape;366;p26"/>
          <p:cNvPicPr preferRelativeResize="0"/>
          <p:nvPr/>
        </p:nvPicPr>
        <p:blipFill>
          <a:blip r:embed="rId3">
            <a:alphaModFix/>
          </a:blip>
          <a:stretch>
            <a:fillRect/>
          </a:stretch>
        </p:blipFill>
        <p:spPr>
          <a:xfrm>
            <a:off x="5407025" y="1990050"/>
            <a:ext cx="2733675" cy="1428750"/>
          </a:xfrm>
          <a:prstGeom prst="rect">
            <a:avLst/>
          </a:prstGeom>
          <a:noFill/>
          <a:ln>
            <a:noFill/>
          </a:ln>
        </p:spPr>
      </p:pic>
      <p:pic>
        <p:nvPicPr>
          <p:cNvPr id="367" name="Google Shape;367;p2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68" name="Google Shape;368;p2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values can a binary digit represent?</a:t>
            </a:r>
            <a:endParaRPr/>
          </a:p>
        </p:txBody>
      </p:sp>
      <p:pic>
        <p:nvPicPr>
          <p:cNvPr id="375" name="Google Shape;375;p2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76" name="Google Shape;376;p2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82" name="Google Shape;382;p28"/>
          <p:cNvSpPr txBox="1"/>
          <p:nvPr>
            <p:ph idx="1" type="body"/>
          </p:nvPr>
        </p:nvSpPr>
        <p:spPr>
          <a:xfrm>
            <a:off x="1303800" y="1990050"/>
            <a:ext cx="3099600" cy="2541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Digital alarm clocks display information and visual indicators to help people wake up on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Which of the displays could be represented by a single bit?</a:t>
            </a:r>
            <a:endParaRPr/>
          </a:p>
          <a:p>
            <a:pPr indent="0" lvl="0" marL="0" rtl="0" algn="l">
              <a:spcBef>
                <a:spcPts val="1200"/>
              </a:spcBef>
              <a:spcAft>
                <a:spcPts val="0"/>
              </a:spcAft>
              <a:buNone/>
            </a:pPr>
            <a:r>
              <a:rPr lang="en"/>
              <a:t>👁️Note that there are 2 answers to this question.</a:t>
            </a:r>
            <a:endParaRPr/>
          </a:p>
          <a:p>
            <a:pPr indent="0" lvl="0" marL="0" rtl="0" algn="l">
              <a:spcBef>
                <a:spcPts val="1200"/>
              </a:spcBef>
              <a:spcAft>
                <a:spcPts val="0"/>
              </a:spcAft>
              <a:buNone/>
            </a:pPr>
            <a:r>
              <a:rPr lang="en"/>
              <a:t>Choose 2 answers: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83" name="Google Shape;383;p28"/>
          <p:cNvPicPr preferRelativeResize="0"/>
          <p:nvPr/>
        </p:nvPicPr>
        <p:blipFill>
          <a:blip r:embed="rId3">
            <a:alphaModFix/>
          </a:blip>
          <a:stretch>
            <a:fillRect/>
          </a:stretch>
        </p:blipFill>
        <p:spPr>
          <a:xfrm>
            <a:off x="6176575" y="136925"/>
            <a:ext cx="2012101" cy="1254425"/>
          </a:xfrm>
          <a:prstGeom prst="rect">
            <a:avLst/>
          </a:prstGeom>
          <a:noFill/>
          <a:ln>
            <a:noFill/>
          </a:ln>
        </p:spPr>
      </p:pic>
      <p:pic>
        <p:nvPicPr>
          <p:cNvPr id="384" name="Google Shape;384;p28"/>
          <p:cNvPicPr preferRelativeResize="0"/>
          <p:nvPr/>
        </p:nvPicPr>
        <p:blipFill>
          <a:blip r:embed="rId4">
            <a:alphaModFix/>
          </a:blip>
          <a:stretch>
            <a:fillRect/>
          </a:stretch>
        </p:blipFill>
        <p:spPr>
          <a:xfrm>
            <a:off x="4970250" y="1640438"/>
            <a:ext cx="2696802" cy="3240825"/>
          </a:xfrm>
          <a:prstGeom prst="rect">
            <a:avLst/>
          </a:prstGeom>
          <a:noFill/>
          <a:ln>
            <a:noFill/>
          </a:ln>
        </p:spPr>
      </p:pic>
      <p:pic>
        <p:nvPicPr>
          <p:cNvPr id="385" name="Google Shape;385;p28">
            <a:hlinkClick r:id="rId5"/>
          </p:cNvPr>
          <p:cNvPicPr preferRelativeResize="0"/>
          <p:nvPr/>
        </p:nvPicPr>
        <p:blipFill>
          <a:blip r:embed="rId6">
            <a:alphaModFix/>
          </a:blip>
          <a:stretch>
            <a:fillRect/>
          </a:stretch>
        </p:blipFill>
        <p:spPr>
          <a:xfrm>
            <a:off x="0" y="4429125"/>
            <a:ext cx="9144000" cy="714375"/>
          </a:xfrm>
          <a:prstGeom prst="rect">
            <a:avLst/>
          </a:prstGeom>
          <a:noFill/>
          <a:ln>
            <a:noFill/>
          </a:ln>
        </p:spPr>
      </p:pic>
      <p:sp>
        <p:nvSpPr>
          <p:cNvPr id="386" name="Google Shape;386;p28">
            <a:hlinkClick r:id="rId7"/>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computer?</a:t>
            </a:r>
            <a:endParaRPr/>
          </a:p>
        </p:txBody>
      </p:sp>
      <p:sp>
        <p:nvSpPr>
          <p:cNvPr id="284" name="Google Shape;284;p14"/>
          <p:cNvSpPr txBox="1"/>
          <p:nvPr>
            <p:ph idx="1" type="body"/>
          </p:nvPr>
        </p:nvSpPr>
        <p:spPr>
          <a:xfrm>
            <a:off x="1303800" y="1990050"/>
            <a:ext cx="37953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If you're reading this right now, you're using a computer. Maybe it's a laptop, maybe a desktop computer, or perhaps even a smartphone. They may look different, but they all share the same underlying technology. The more we understand how that technology works, the more we can use the computers around us to help make our world better.</a:t>
            </a:r>
            <a:endParaRPr/>
          </a:p>
          <a:p>
            <a:pPr indent="0" lvl="0" marL="0" rtl="0" algn="l">
              <a:spcBef>
                <a:spcPts val="1200"/>
              </a:spcBef>
              <a:spcAft>
                <a:spcPts val="0"/>
              </a:spcAft>
              <a:buNone/>
            </a:pPr>
            <a:r>
              <a:rPr lang="en"/>
              <a:t>Every computer takes in input data, stores and processes it, and outputs results in some way.</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5036875" y="1990050"/>
            <a:ext cx="3840050" cy="156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Inventor and designer May-Li Khoe and virtual reality designer Nat Brown introduce the four features that all computers share.&#10;&#10;https://www.khanacademy.org/partner-content/code-org&#10;&#10;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 id="290" name="Google Shape;290;p15" title="Khan Academy and Code.org | What Makes a Computer, a Computer?">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electricity to bits</a:t>
            </a:r>
            <a:endParaRPr/>
          </a:p>
        </p:txBody>
      </p:sp>
      <p:sp>
        <p:nvSpPr>
          <p:cNvPr id="301" name="Google Shape;301;p17"/>
          <p:cNvSpPr txBox="1"/>
          <p:nvPr>
            <p:ph idx="1" type="body"/>
          </p:nvPr>
        </p:nvSpPr>
        <p:spPr>
          <a:xfrm>
            <a:off x="1303800" y="1198925"/>
            <a:ext cx="7030500" cy="33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computer, information travels over wires. The easiest way to convey information in a wire is to consider it "on" or "off", based on how much electricity is going through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 "on" wire represents 1, and an "off" wire represents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small piece of information is called a "bit", and it's the smallest piece of information that computers process.</a:t>
            </a:r>
            <a:endParaRPr/>
          </a:p>
        </p:txBody>
      </p:sp>
      <p:pic>
        <p:nvPicPr>
          <p:cNvPr id="302" name="Google Shape;302;p17"/>
          <p:cNvPicPr preferRelativeResize="0"/>
          <p:nvPr/>
        </p:nvPicPr>
        <p:blipFill>
          <a:blip r:embed="rId3">
            <a:alphaModFix/>
          </a:blip>
          <a:stretch>
            <a:fillRect/>
          </a:stretch>
        </p:blipFill>
        <p:spPr>
          <a:xfrm>
            <a:off x="2522250" y="1840650"/>
            <a:ext cx="4099501" cy="819900"/>
          </a:xfrm>
          <a:prstGeom prst="rect">
            <a:avLst/>
          </a:prstGeom>
          <a:noFill/>
          <a:ln>
            <a:noFill/>
          </a:ln>
        </p:spPr>
      </p:pic>
      <p:pic>
        <p:nvPicPr>
          <p:cNvPr id="303" name="Google Shape;303;p17"/>
          <p:cNvPicPr preferRelativeResize="0"/>
          <p:nvPr/>
        </p:nvPicPr>
        <p:blipFill>
          <a:blip r:embed="rId4">
            <a:alphaModFix/>
          </a:blip>
          <a:stretch>
            <a:fillRect/>
          </a:stretch>
        </p:blipFill>
        <p:spPr>
          <a:xfrm>
            <a:off x="2522275" y="2969950"/>
            <a:ext cx="4099444" cy="81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wires = more bits</a:t>
            </a:r>
            <a:endParaRPr/>
          </a:p>
        </p:txBody>
      </p:sp>
      <p:sp>
        <p:nvSpPr>
          <p:cNvPr id="309" name="Google Shape;309;p18"/>
          <p:cNvSpPr txBox="1"/>
          <p:nvPr>
            <p:ph idx="1" type="body"/>
          </p:nvPr>
        </p:nvSpPr>
        <p:spPr>
          <a:xfrm>
            <a:off x="1303800" y="1258125"/>
            <a:ext cx="6940500" cy="32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single wire can only represent one bit, one piece of information. We can represent the results of a coin flip with a single bit—by saying that 0 represents tails and 1 represents heads—but we usually need to represent much more information than that in a computer.</a:t>
            </a:r>
            <a:endParaRPr/>
          </a:p>
          <a:p>
            <a:pPr indent="0" lvl="0" marL="0" rtl="0" algn="l">
              <a:spcBef>
                <a:spcPts val="1200"/>
              </a:spcBef>
              <a:spcAft>
                <a:spcPts val="0"/>
              </a:spcAft>
              <a:buNone/>
            </a:pPr>
            <a:r>
              <a:rPr lang="en"/>
              <a:t>The solution? More wires! Each wire adds an additional bit of information, an extra bit that can be considered on or off, 1 or 0.</a:t>
            </a:r>
            <a:endParaRPr/>
          </a:p>
          <a:p>
            <a:pPr indent="0" lvl="0" marL="0" rtl="0" algn="l">
              <a:spcBef>
                <a:spcPts val="1200"/>
              </a:spcBef>
              <a:spcAft>
                <a:spcPts val="0"/>
              </a:spcAft>
              <a:buNone/>
            </a:pPr>
            <a:r>
              <a:rPr lang="en"/>
              <a:t>For example, let's say we want to represent which of three lightbulbs to turn on. We can use three wires, with each wire representing the on/off state of a lightbulb:</a:t>
            </a:r>
            <a:endParaRPr/>
          </a:p>
          <a:p>
            <a:pPr indent="0" lvl="0" marL="0" rtl="0" algn="l">
              <a:spcBef>
                <a:spcPts val="120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2298750" y="3340900"/>
            <a:ext cx="4546500" cy="151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actuality, a wire isn't exactly "on" or exactly "off". That's an abstraction that simplifies the details of how computers work. We use abstraction often in computer science so that we can more easily understand the systems that we're building. Let's peek behind the hood to see how this abstraction works.</a:t>
            </a:r>
            <a:endParaRPr/>
          </a:p>
          <a:p>
            <a:pPr indent="0" lvl="0" marL="0" rtl="0" algn="l">
              <a:spcBef>
                <a:spcPts val="1200"/>
              </a:spcBef>
              <a:spcAft>
                <a:spcPts val="0"/>
              </a:spcAft>
              <a:buNone/>
            </a:pPr>
            <a:r>
              <a:rPr lang="en"/>
              <a:t>A wire can have varying amounts of electricity flowing through it, but a computer needs to be able to interpret the electricity in a wire as either definitely 0 or definitely 1.</a:t>
            </a:r>
            <a:endParaRPr/>
          </a:p>
          <a:p>
            <a:pPr indent="0" lvl="0" marL="0" rtl="0" algn="l">
              <a:spcBef>
                <a:spcPts val="1200"/>
              </a:spcBef>
              <a:spcAft>
                <a:spcPts val="1200"/>
              </a:spcAft>
              <a:buNone/>
            </a:pPr>
            <a:r>
              <a:rPr lang="en"/>
              <a:t>In 1947, engineers invented the transistor, a tiny physical device that acts like a digital switch in computers. The transistor turns on when enough electricity flows through and stays off otherwise.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22" name="Google Shape;322;p20"/>
          <p:cNvSpPr txBox="1"/>
          <p:nvPr>
            <p:ph idx="1" type="body"/>
          </p:nvPr>
        </p:nvSpPr>
        <p:spPr>
          <a:xfrm>
            <a:off x="1303800" y="1376525"/>
            <a:ext cx="4646400" cy="315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much electricity is "enough"? That depends on the transistor and its threshold voltage. If an engineer uses a transistor with a threshold voltage of 4.5 volts, then any voltage of 4.5 or higher will turn the transistor on. At lower voltages, the transistor stays off.</a:t>
            </a:r>
            <a:endParaRPr/>
          </a:p>
          <a:p>
            <a:pPr indent="0" lvl="0" marL="0" rtl="0" algn="l">
              <a:spcBef>
                <a:spcPts val="1200"/>
              </a:spcBef>
              <a:spcAft>
                <a:spcPts val="1200"/>
              </a:spcAft>
              <a:buNone/>
            </a:pPr>
            <a:r>
              <a:rPr lang="en"/>
              <a:t>Consider a computer that needs to determine whether a USB cable is plugged in. When you plug the cable of a mouse in the computer's USB port, circuitry in the mouse uses the voltage provided by the port to pull up the voltage in the cable above 3.3 volts. Inside the computer, a transistor detects the high voltage and translates it to "on" or 111. This bit of information tells your computer that a USB device is plugged into the port.</a:t>
            </a:r>
            <a:endParaRPr/>
          </a:p>
        </p:txBody>
      </p:sp>
      <p:pic>
        <p:nvPicPr>
          <p:cNvPr id="323" name="Google Shape;323;p20"/>
          <p:cNvPicPr preferRelativeResize="0"/>
          <p:nvPr/>
        </p:nvPicPr>
        <p:blipFill>
          <a:blip r:embed="rId3">
            <a:alphaModFix/>
          </a:blip>
          <a:stretch>
            <a:fillRect/>
          </a:stretch>
        </p:blipFill>
        <p:spPr>
          <a:xfrm>
            <a:off x="6102600" y="1750275"/>
            <a:ext cx="2889000" cy="192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Behind the abstraction</a:t>
            </a:r>
            <a:endParaRPr/>
          </a:p>
        </p:txBody>
      </p:sp>
      <p:sp>
        <p:nvSpPr>
          <p:cNvPr id="329" name="Google Shape;329;p21"/>
          <p:cNvSpPr txBox="1"/>
          <p:nvPr>
            <p:ph idx="1" type="body"/>
          </p:nvPr>
        </p:nvSpPr>
        <p:spPr>
          <a:xfrm>
            <a:off x="230700" y="1597863"/>
            <a:ext cx="4742700" cy="29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case, engineers used a transistor with the threshold voltage of 3.3 volts for the "on" state, and of 0.3 volts for the "off" state.</a:t>
            </a:r>
            <a:endParaRPr/>
          </a:p>
          <a:p>
            <a:pPr indent="0" lvl="0" marL="0" rtl="0" algn="l">
              <a:spcBef>
                <a:spcPts val="1200"/>
              </a:spcBef>
              <a:spcAft>
                <a:spcPts val="0"/>
              </a:spcAft>
              <a:buNone/>
            </a:pPr>
            <a:r>
              <a:rPr lang="en"/>
              <a:t>There's a huge variety in transistors. Engineers choose the transistors that are the best fit for the job, by considering characteristics like the threshold voltage, material, and size.</a:t>
            </a:r>
            <a:endParaRPr/>
          </a:p>
          <a:p>
            <a:pPr indent="0" lvl="0" marL="0" rtl="0" algn="l">
              <a:spcBef>
                <a:spcPts val="1200"/>
              </a:spcBef>
              <a:spcAft>
                <a:spcPts val="1200"/>
              </a:spcAft>
              <a:buNone/>
            </a:pPr>
            <a:r>
              <a:rPr lang="en"/>
              <a:t>The transistors inside your computer are so small, we would need a high-powered microscope to see them. However, transistors are also used in other electrical projects and those transistors are ones you could pick up with your fingers. Here are a few examples:</a:t>
            </a:r>
            <a:endParaRPr/>
          </a:p>
        </p:txBody>
      </p:sp>
      <p:pic>
        <p:nvPicPr>
          <p:cNvPr id="330" name="Google Shape;330;p21"/>
          <p:cNvPicPr preferRelativeResize="0"/>
          <p:nvPr/>
        </p:nvPicPr>
        <p:blipFill>
          <a:blip r:embed="rId3">
            <a:alphaModFix/>
          </a:blip>
          <a:stretch>
            <a:fillRect/>
          </a:stretch>
        </p:blipFill>
        <p:spPr>
          <a:xfrm>
            <a:off x="5131097" y="1716975"/>
            <a:ext cx="3776500" cy="1115950"/>
          </a:xfrm>
          <a:prstGeom prst="rect">
            <a:avLst/>
          </a:prstGeom>
          <a:noFill/>
          <a:ln>
            <a:noFill/>
          </a:ln>
        </p:spPr>
      </p:pic>
      <p:pic>
        <p:nvPicPr>
          <p:cNvPr id="331" name="Google Shape;331;p21"/>
          <p:cNvPicPr preferRelativeResize="0"/>
          <p:nvPr/>
        </p:nvPicPr>
        <p:blipFill>
          <a:blip r:embed="rId4">
            <a:alphaModFix/>
          </a:blip>
          <a:stretch>
            <a:fillRect/>
          </a:stretch>
        </p:blipFill>
        <p:spPr>
          <a:xfrm>
            <a:off x="5041800" y="2832925"/>
            <a:ext cx="3865800" cy="1997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