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y="5143500" cx="9144000"/>
  <p:notesSz cx="6858000" cy="9144000"/>
  <p:embeddedFontLst>
    <p:embeddedFont>
      <p:font typeface="Proxima Nova"/>
      <p:regular r:id="rId28"/>
      <p:bold r:id="rId29"/>
      <p:italic r:id="rId30"/>
      <p:boldItalic r:id="rId31"/>
    </p:embeddedFont>
    <p:embeddedFont>
      <p:font typeface="Nunito"/>
      <p:regular r:id="rId32"/>
      <p:bold r:id="rId33"/>
      <p:italic r:id="rId34"/>
      <p:boldItalic r:id="rId35"/>
    </p:embeddedFont>
    <p:embeddedFont>
      <p:font typeface="Maven Pro"/>
      <p:regular r:id="rId36"/>
      <p:bold r:id="rId37"/>
    </p:embeddedFont>
    <p:embeddedFont>
      <p:font typeface="Proxima Nova Semibold"/>
      <p:regular r:id="rId38"/>
      <p:bold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8713613-DA5D-469F-B1B3-191A860C2DE9}">
  <a:tblStyle styleId="{A8713613-DA5D-469F-B1B3-191A860C2DE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roximaNovaSemibold-boldItalic.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font" Target="fonts/ProximaNova-regular.fntdata"/><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ProximaNova-bold.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ProximaNova-boldItalic.fntdata"/><Relationship Id="rId30" Type="http://schemas.openxmlformats.org/officeDocument/2006/relationships/font" Target="fonts/ProximaNova-italic.fntdata"/><Relationship Id="rId11" Type="http://schemas.openxmlformats.org/officeDocument/2006/relationships/slide" Target="slides/slide4.xml"/><Relationship Id="rId33" Type="http://schemas.openxmlformats.org/officeDocument/2006/relationships/font" Target="fonts/Nunito-bold.fntdata"/><Relationship Id="rId10" Type="http://schemas.openxmlformats.org/officeDocument/2006/relationships/slide" Target="slides/slide3.xml"/><Relationship Id="rId32" Type="http://schemas.openxmlformats.org/officeDocument/2006/relationships/font" Target="fonts/Nunito-regular.fntdata"/><Relationship Id="rId13" Type="http://schemas.openxmlformats.org/officeDocument/2006/relationships/slide" Target="slides/slide6.xml"/><Relationship Id="rId35" Type="http://schemas.openxmlformats.org/officeDocument/2006/relationships/font" Target="fonts/Nunito-boldItalic.fntdata"/><Relationship Id="rId12" Type="http://schemas.openxmlformats.org/officeDocument/2006/relationships/slide" Target="slides/slide5.xml"/><Relationship Id="rId34" Type="http://schemas.openxmlformats.org/officeDocument/2006/relationships/font" Target="fonts/Nunito-italic.fntdata"/><Relationship Id="rId15" Type="http://schemas.openxmlformats.org/officeDocument/2006/relationships/slide" Target="slides/slide8.xml"/><Relationship Id="rId37" Type="http://schemas.openxmlformats.org/officeDocument/2006/relationships/font" Target="fonts/MavenPro-bold.fntdata"/><Relationship Id="rId14" Type="http://schemas.openxmlformats.org/officeDocument/2006/relationships/slide" Target="slides/slide7.xml"/><Relationship Id="rId36" Type="http://schemas.openxmlformats.org/officeDocument/2006/relationships/font" Target="fonts/MavenPro-regular.fntdata"/><Relationship Id="rId17" Type="http://schemas.openxmlformats.org/officeDocument/2006/relationships/slide" Target="slides/slide10.xml"/><Relationship Id="rId39" Type="http://schemas.openxmlformats.org/officeDocument/2006/relationships/font" Target="fonts/ProximaNovaSemibold-bold.fntdata"/><Relationship Id="rId16" Type="http://schemas.openxmlformats.org/officeDocument/2006/relationships/slide" Target="slides/slide9.xml"/><Relationship Id="rId38" Type="http://schemas.openxmlformats.org/officeDocument/2006/relationships/font" Target="fonts/ProximaNovaSemibold-regular.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dc9102f759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dc9102f759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d7ec19b4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d7ec19b4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500">
                <a:solidFill>
                  <a:srgbClr val="21242C"/>
                </a:solidFill>
                <a:highlight>
                  <a:srgbClr val="FFFFFF"/>
                </a:highlight>
              </a:rPr>
              <a:t>If it's raining outside OR we're going hiking, then we should wear boots. We can say that more verbosely: If it is true that "it's raining outside" OR it is true that "we're going hiking", then it's true that "we should wear boots".</a:t>
            </a:r>
            <a:endParaRPr sz="1500">
              <a:solidFill>
                <a:srgbClr val="21242C"/>
              </a:solidFill>
              <a:highlight>
                <a:srgbClr val="FFFFFF"/>
              </a:highlight>
            </a:endParaRPr>
          </a:p>
          <a:p>
            <a:pPr indent="0" lvl="0" marL="0" rtl="0" algn="l">
              <a:lnSpc>
                <a:spcPct val="150000"/>
              </a:lnSpc>
              <a:spcBef>
                <a:spcPts val="2400"/>
              </a:spcBef>
              <a:spcAft>
                <a:spcPts val="0"/>
              </a:spcAft>
              <a:buClr>
                <a:schemeClr val="dk1"/>
              </a:buClr>
              <a:buSzPts val="1100"/>
              <a:buFont typeface="Arial"/>
              <a:buNone/>
            </a:pPr>
            <a:r>
              <a:rPr lang="en" sz="1500">
                <a:solidFill>
                  <a:srgbClr val="21242C"/>
                </a:solidFill>
                <a:highlight>
                  <a:srgbClr val="FFFFFF"/>
                </a:highlight>
              </a:rPr>
              <a:t>That means that if it's raining outside (regardless of whether we're going hiking), we should wear boots. If we're going hiking (regardless of whether it's raining), we should wear boots. The only time we shouldn't wear boots (according to this gate) is when it's not raining outside and we're not going hiking.</a:t>
            </a:r>
            <a:endParaRPr sz="1500">
              <a:solidFill>
                <a:srgbClr val="21242C"/>
              </a:solidFill>
              <a:highlight>
                <a:srgbClr val="FFFFFF"/>
              </a:highlight>
            </a:endParaRPr>
          </a:p>
          <a:p>
            <a:pPr indent="0" lvl="0" marL="0" rtl="0" algn="l">
              <a:lnSpc>
                <a:spcPct val="150000"/>
              </a:lnSpc>
              <a:spcBef>
                <a:spcPts val="2400"/>
              </a:spcBef>
              <a:spcAft>
                <a:spcPts val="2400"/>
              </a:spcAft>
              <a:buNone/>
            </a:pPr>
            <a:r>
              <a:rPr lang="en" sz="1500">
                <a:solidFill>
                  <a:srgbClr val="21242C"/>
                </a:solidFill>
                <a:highlight>
                  <a:srgbClr val="FFFFFF"/>
                </a:highlight>
              </a:rPr>
              <a:t>That was a vast simplification of the complicated logic that humans compute when we decide whether to wear boots, but it shows you that logic is something that relates very much to the "real world" outside the computer.</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d7ec19b47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d7ec19b47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d7ec19b47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d7ec19b47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500">
                <a:solidFill>
                  <a:srgbClr val="21242C"/>
                </a:solidFill>
                <a:highlight>
                  <a:srgbClr val="FFFFFF"/>
                </a:highlight>
              </a:rPr>
              <a:t>If you break into your own computer (don't!), you won't see anything like that. Our powerful computers now require billions of gates, so manufacturers have figured out how to make electronic parts very small. My own mac has 5.6 billion transistors that are just 14 nanometers wide.</a:t>
            </a:r>
            <a:endParaRPr sz="1500">
              <a:solidFill>
                <a:srgbClr val="21242C"/>
              </a:solidFill>
              <a:highlight>
                <a:srgbClr val="FFFFFF"/>
              </a:highlight>
            </a:endParaRPr>
          </a:p>
          <a:p>
            <a:pPr indent="0" lvl="0" marL="0" rtl="0" algn="l">
              <a:lnSpc>
                <a:spcPct val="150000"/>
              </a:lnSpc>
              <a:spcBef>
                <a:spcPts val="2400"/>
              </a:spcBef>
              <a:spcAft>
                <a:spcPts val="2400"/>
              </a:spcAft>
              <a:buNone/>
            </a:pPr>
            <a:r>
              <a:rPr lang="en" sz="1500">
                <a:solidFill>
                  <a:srgbClr val="21242C"/>
                </a:solidFill>
                <a:highlight>
                  <a:srgbClr val="FFFFFF"/>
                </a:highlight>
              </a:rPr>
              <a:t>We can understand and use logic gates without needing to know exactly how they're implemented. That's the power of an abstraction, enabling us to ignore the details and focus on the higher-level functionality.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d7ec19b47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d7ec19b47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SLIDES_API127977179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SLIDES_API127977179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Reflection</a:t>
            </a:r>
            <a:endParaRPr b="1"/>
          </a:p>
          <a:p>
            <a:pPr indent="0" lvl="0" marL="0" rtl="0" algn="l">
              <a:spcBef>
                <a:spcPts val="0"/>
              </a:spcBef>
              <a:spcAft>
                <a:spcPts val="0"/>
              </a:spcAft>
              <a:buNone/>
            </a:pPr>
            <a:r>
              <a:rPr lang="en"/>
              <a:t>Use this template to gather feedback about today’s lessons and to prompt metacognitive thinking.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This is a Pear Deck Drawing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d7ec19b47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d7ec19b47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d7ec19b47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d7ec19b47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d7ec19b47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d7ec19b47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d7ec19b47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d7ec19b47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AND gate, B: Both AND and OR gates, C: OR gate,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dc9102f759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dc9102f759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d7ec19b47c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d7ec19b47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NAND gate, B: NOT gate, C: AND gate, D: OR gate,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dc9102f759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dc9102f759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21242C"/>
                </a:solidFill>
                <a:highlight>
                  <a:srgbClr val="FFFFFF"/>
                </a:highlight>
              </a:rPr>
              <a:t>Inverting a value may seem like a trivial operation, but in computers, we can build highly sophisticated logic by combining many small operations.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dc9102f759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dc9102f759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dc9102f759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dc9102f759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1, B: 0,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dc9102f759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dc9102f759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dc9102f759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dc9102f759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dc9102f759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dc9102f759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dc9102f759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dc9102f759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1, B: 0,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77" name="Shape 277"/>
        <p:cNvGrpSpPr/>
        <p:nvPr/>
      </p:nvGrpSpPr>
      <p:grpSpPr>
        <a:xfrm>
          <a:off x="0" y="0"/>
          <a:ext cx="0" cy="0"/>
          <a:chOff x="0" y="0"/>
          <a:chExt cx="0" cy="0"/>
        </a:xfrm>
      </p:grpSpPr>
      <p:sp>
        <p:nvSpPr>
          <p:cNvPr id="278" name="Google Shape;278;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79" name="Google Shape;279;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80" name="Google Shape;280;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1" name="Shape 281"/>
        <p:cNvGrpSpPr/>
        <p:nvPr/>
      </p:nvGrpSpPr>
      <p:grpSpPr>
        <a:xfrm>
          <a:off x="0" y="0"/>
          <a:ext cx="0" cy="0"/>
          <a:chOff x="0" y="0"/>
          <a:chExt cx="0" cy="0"/>
        </a:xfrm>
      </p:grpSpPr>
      <p:sp>
        <p:nvSpPr>
          <p:cNvPr id="282" name="Google Shape;282;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83" name="Google Shape;283;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4" name="Shape 284"/>
        <p:cNvGrpSpPr/>
        <p:nvPr/>
      </p:nvGrpSpPr>
      <p:grpSpPr>
        <a:xfrm>
          <a:off x="0" y="0"/>
          <a:ext cx="0" cy="0"/>
          <a:chOff x="0" y="0"/>
          <a:chExt cx="0" cy="0"/>
        </a:xfrm>
      </p:grpSpPr>
      <p:sp>
        <p:nvSpPr>
          <p:cNvPr id="285" name="Google Shape;28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6" name="Google Shape;28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87" name="Google Shape;287;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8" name="Shape 288"/>
        <p:cNvGrpSpPr/>
        <p:nvPr/>
      </p:nvGrpSpPr>
      <p:grpSpPr>
        <a:xfrm>
          <a:off x="0" y="0"/>
          <a:ext cx="0" cy="0"/>
          <a:chOff x="0" y="0"/>
          <a:chExt cx="0" cy="0"/>
        </a:xfrm>
      </p:grpSpPr>
      <p:sp>
        <p:nvSpPr>
          <p:cNvPr id="289" name="Google Shape;28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90" name="Google Shape;290;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1" name="Google Shape;291;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2" name="Google Shape;292;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3" name="Shape 293"/>
        <p:cNvGrpSpPr/>
        <p:nvPr/>
      </p:nvGrpSpPr>
      <p:grpSpPr>
        <a:xfrm>
          <a:off x="0" y="0"/>
          <a:ext cx="0" cy="0"/>
          <a:chOff x="0" y="0"/>
          <a:chExt cx="0" cy="0"/>
        </a:xfrm>
      </p:grpSpPr>
      <p:sp>
        <p:nvSpPr>
          <p:cNvPr id="294" name="Google Shape;29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95" name="Google Shape;295;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6" name="Shape 296"/>
        <p:cNvGrpSpPr/>
        <p:nvPr/>
      </p:nvGrpSpPr>
      <p:grpSpPr>
        <a:xfrm>
          <a:off x="0" y="0"/>
          <a:ext cx="0" cy="0"/>
          <a:chOff x="0" y="0"/>
          <a:chExt cx="0" cy="0"/>
        </a:xfrm>
      </p:grpSpPr>
      <p:sp>
        <p:nvSpPr>
          <p:cNvPr id="297" name="Google Shape;297;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98" name="Google Shape;298;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9" name="Google Shape;299;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00" name="Shape 300"/>
        <p:cNvGrpSpPr/>
        <p:nvPr/>
      </p:nvGrpSpPr>
      <p:grpSpPr>
        <a:xfrm>
          <a:off x="0" y="0"/>
          <a:ext cx="0" cy="0"/>
          <a:chOff x="0" y="0"/>
          <a:chExt cx="0" cy="0"/>
        </a:xfrm>
      </p:grpSpPr>
      <p:sp>
        <p:nvSpPr>
          <p:cNvPr id="301" name="Google Shape;301;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02" name="Google Shape;302;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03" name="Shape 303"/>
        <p:cNvGrpSpPr/>
        <p:nvPr/>
      </p:nvGrpSpPr>
      <p:grpSpPr>
        <a:xfrm>
          <a:off x="0" y="0"/>
          <a:ext cx="0" cy="0"/>
          <a:chOff x="0" y="0"/>
          <a:chExt cx="0" cy="0"/>
        </a:xfrm>
      </p:grpSpPr>
      <p:sp>
        <p:nvSpPr>
          <p:cNvPr id="304" name="Google Shape;304;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06" name="Google Shape;306;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07" name="Google Shape;307;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308" name="Google Shape;308;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09" name="Shape 309"/>
        <p:cNvGrpSpPr/>
        <p:nvPr/>
      </p:nvGrpSpPr>
      <p:grpSpPr>
        <a:xfrm>
          <a:off x="0" y="0"/>
          <a:ext cx="0" cy="0"/>
          <a:chOff x="0" y="0"/>
          <a:chExt cx="0" cy="0"/>
        </a:xfrm>
      </p:grpSpPr>
      <p:sp>
        <p:nvSpPr>
          <p:cNvPr id="310" name="Google Shape;310;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311" name="Google Shape;311;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12" name="Shape 312"/>
        <p:cNvGrpSpPr/>
        <p:nvPr/>
      </p:nvGrpSpPr>
      <p:grpSpPr>
        <a:xfrm>
          <a:off x="0" y="0"/>
          <a:ext cx="0" cy="0"/>
          <a:chOff x="0" y="0"/>
          <a:chExt cx="0" cy="0"/>
        </a:xfrm>
      </p:grpSpPr>
      <p:sp>
        <p:nvSpPr>
          <p:cNvPr id="313" name="Google Shape;313;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14" name="Google Shape;314;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315" name="Google Shape;315;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16" name="Shape 316"/>
        <p:cNvGrpSpPr/>
        <p:nvPr/>
      </p:nvGrpSpPr>
      <p:grpSpPr>
        <a:xfrm>
          <a:off x="0" y="0"/>
          <a:ext cx="0" cy="0"/>
          <a:chOff x="0" y="0"/>
          <a:chExt cx="0" cy="0"/>
        </a:xfrm>
      </p:grpSpPr>
      <p:sp>
        <p:nvSpPr>
          <p:cNvPr id="317" name="Google Shape;317;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273" name="Shape 273"/>
        <p:cNvGrpSpPr/>
        <p:nvPr/>
      </p:nvGrpSpPr>
      <p:grpSpPr>
        <a:xfrm>
          <a:off x="0" y="0"/>
          <a:ext cx="0" cy="0"/>
          <a:chOff x="0" y="0"/>
          <a:chExt cx="0" cy="0"/>
        </a:xfrm>
      </p:grpSpPr>
      <p:sp>
        <p:nvSpPr>
          <p:cNvPr id="274" name="Google Shape;274;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275" name="Google Shape;275;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276" name="Google Shape;276;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youtube.com/watch?v=sTu3LwpF6XI&amp;t=481s" TargetMode="Externa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en.wikipedia.org/wiki/NAND_logic" TargetMode="External"/><Relationship Id="rId4" Type="http://schemas.openxmlformats.org/officeDocument/2006/relationships/hyperlink" Target="https://en.wikipedia.org/wiki/NOR_logic" TargetMode="External"/><Relationship Id="rId5" Type="http://schemas.openxmlformats.org/officeDocument/2006/relationships/hyperlink" Target="https://en.wikipedia.org/wiki/XOR_gat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23.png"/><Relationship Id="rId4" Type="http://schemas.openxmlformats.org/officeDocument/2006/relationships/hyperlink" Target="http://dontchangethislink.peardeckmagic.zone?eyJ0eXBlIjoiZnJlZWhhbmREcmF3aW5nIiwiZHJhZ2dhYmxlcyI6W3siaWQiOiJkcmFnZ2FibGUwIiwidHlwZSI6Imljb24iLCJpY29uIjp7ImlkIjoiZGVmYXVsdC1jaXJjbGUifSwiY29sb3IiOiIjRDUxRDI4In1dLCJkcmFnZ2FibGVTaXplIjoxMi41NSwiZW1iZWRkYWJsZVVybCI6Imh0dHBzOi8vIiwiYW5zd2VycyI6W119pearId=magic-pear-shape-identifier" TargetMode="External"/><Relationship Id="rId5" Type="http://schemas.openxmlformats.org/officeDocument/2006/relationships/image" Target="../media/image18.png"/><Relationship Id="rId6" Type="http://schemas.openxmlformats.org/officeDocument/2006/relationships/hyperlink" Target="http://dontchangethislink.peardeckmagic.zone?eyJ0eXBlIjoiZ29vZ2xlLXNsaWRlcy1hZGRvbi10ZW1wbGF0ZS1saWJyYXJ5IiwiY2xhc3NUaW1lIjoiZW5kIiwiY29udGVudElkIjoiaHR0cHM6Ly9kb2NzLmdvb2dsZS5jb20vcHJlc2VudGF0aW9uL2QvMTBaWVlfMFRMR1hLNTh2NjRIeDBnWjk0ZWJQS3l4Y3M3MDkxYjhPY3pKMk0vZWRpdCNzbGlkZT1pZC5nNWNlMDQ3MzMzYV8wXzE2Iiwic2xpZGVJZCI6Imc1Y2UwNDczMzNhXzBfMTYiLCJwcmVzZW50YXRpb25JZCI6IjEwWllZXzBUTEdYSzU4djY0SHgwZ1o5NGViUEt5eGNzNzA5MWI4T2N6SjJNIiwidGVtcGxhdGVOYW1lIjoiUmVmbGVjdCBvbiB0b2RheeKAmXMgYWN0aXZpdGllcyIsImxhc3RFZGl0ZWRCeSI6InVua25vd24iLCJjb250ZW50SW5zdGFuY2VJZCI6IjBjZGJhYTMxZmU0YjQ5MzU4NjY0NDUyMGYxM2U3OGY2In0=pearId=magic-pear-metadata-identifier"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1.png"/><Relationship Id="rId4"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5" Type="http://schemas.openxmlformats.org/officeDocument/2006/relationships/image" Target="../media/image15.png"/><Relationship Id="rId6" Type="http://schemas.openxmlformats.org/officeDocument/2006/relationships/hyperlink" Target="http://dontchangethislink.peardeckmagic.zone?eyJ0eXBlIjoiZ29vZ2xlLXNsaWRlcy1hZGRvbi1yZXNwb25zZS1mb290ZXIiLCJsYXN0RWRpdGVkQnkiOiJ1bmtub3duIiwicHJlc2VudGF0aW9uSWQiOiIxSW5rMEJPaGlkZC1iSHdsNHc1RDVLa1RBM3d4ak9YdnU2WXViRHpNazFnUSIsImNvbnRlbnRJZCI6ImN1c3RvbS1yZXNwb25zZS1mcmVlUmVzcG9uc2UtdGV4dCIsInNsaWRlSWQiOiJnZDdlYzE5YjQ3Y18wXzQwIiwiY29udGVudEluc3RhbmNlSWQiOiIxSW5rMEJPaGlkZC1iSHdsNHc1RDVLa1RBM3d4ak9YdnU2WXViRHpNazFnUS9lOTg5ZDgyYy0wYmRmLTRmMGEtOGY1OC1hZTg3YTY1YTdjNWIifQ==pearId=magic-pear-metadata-identifier"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22.png"/><Relationship Id="rId5"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6" Type="http://schemas.openxmlformats.org/officeDocument/2006/relationships/image" Target="../media/image19.png"/><Relationship Id="rId7" Type="http://schemas.openxmlformats.org/officeDocument/2006/relationships/hyperlink" Target="http://dontchangethislink.peardeckmagic.zone?eyJ0eXBlIjoiZ29vZ2xlLXNsaWRlcy1hZGRvbi1yZXNwb25zZS1mb290ZXIiLCJsYXN0RWRpdGVkQnkiOiJ1bmtub3duIiwicHJlc2VudGF0aW9uSWQiOiIxSW5rMEJPaGlkZC1iSHdsNHc1RDVLa1RBM3d4ak9YdnU2WXViRHpNazFnUSIsImNvbnRlbnRJZCI6ImN1c3RvbS1yZXNwb25zZS1mcmVlUmVzcG9uc2UtdGV4dCIsInNsaWRlSWQiOiJnZDdlYzE5YjQ3Y18wXzQ3IiwiY29udGVudEluc3RhbmNlSWQiOiIxSW5rMEJPaGlkZC1iSHdsNHc1RDVLa1RBM3d4ak9YdnU2WXViRHpNazFnUS9mNTA4OGI3ZS0wNzk1LTRkMjYtYjMwMy0xNzgyYzg2NTk2ZTIifQ==pearId=magic-pear-metadata-identifier"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0.png"/><Relationship Id="rId4"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kFORCBnYXRlIiwiQm90aCBBTkQgYW5kIE9SIGdhdGVzIiwiT1IgZ2F0ZSJdfQ==pearId=magic-pear-shape-identifier" TargetMode="External"/><Relationship Id="rId5" Type="http://schemas.openxmlformats.org/officeDocument/2006/relationships/image" Target="../media/image13.png"/><Relationship Id="rId6" Type="http://schemas.openxmlformats.org/officeDocument/2006/relationships/hyperlink" Target="http://dontchangethislink.peardeckmagic.zone?eyJ0eXBlIjoiZ29vZ2xlLXNsaWRlcy1hZGRvbi1yZXNwb25zZS1mb290ZXIiLCJsYXN0RWRpdGVkQnkiOiJ1bmtub3duIiwicHJlc2VudGF0aW9uSWQiOiIxSW5rMEJPaGlkZC1iSHdsNHc1RDVLa1RBM3d4ak9YdnU2WXViRHpNazFnUSIsImNvbnRlbnRJZCI6ImN1c3RvbS1yZXNwb25zZS1tdWx0aXBsZUNob2ljZSIsInNsaWRlSWQiOiJnZDdlYzE5YjQ3Y18wXzU3IiwiY29udGVudEluc3RhbmNlSWQiOiIxSW5rMEJPaGlkZC1iSHdsNHc1RDVLa1RBM3d4ak9YdnU2WXViRHpNazFnUS9hZTRhNTNhNC1lYWZjLTQ0MGItYjZhNC04NDUzOGFiOWM1YWEifQ==pearId=magic-pear-metadata-identifi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k5BTkQgZ2F0ZSIsIk5PVCBnYXRlIiwiQU5EIGdhdGUiLCJPUiBnYXRlIl19pearId=magic-pear-shape-identifier" TargetMode="External"/><Relationship Id="rId4" Type="http://schemas.openxmlformats.org/officeDocument/2006/relationships/image" Target="../media/image17.png"/><Relationship Id="rId5" Type="http://schemas.openxmlformats.org/officeDocument/2006/relationships/hyperlink" Target="http://dontchangethislink.peardeckmagic.zone?eyJ0eXBlIjoiZ29vZ2xlLXNsaWRlcy1hZGRvbi1yZXNwb25zZS1mb290ZXIiLCJsYXN0RWRpdGVkQnkiOiJ1bmtub3duIiwicHJlc2VudGF0aW9uSWQiOiIxSW5rMEJPaGlkZC1iSHdsNHc1RDVLa1RBM3d4ak9YdnU2WXViRHpNazFnUSIsImNvbnRlbnRJZCI6ImN1c3RvbS1yZXNwb25zZS1tdWx0aXBsZUNob2ljZSIsInNsaWRlSWQiOiJnZDdlYzE5YjQ3Y18wXzY1IiwiY29udGVudEluc3RhbmNlSWQiOiIxSW5rMEJPaGlkZC1iSHdsNHc1RDVLa1RBM3d4ak9YdnU2WXViRHpNazFnUS9kNzhkZTM3OC0xMzZhLTRhMTYtYWI2Yi1lNzQyODVmMDkwYmIifQ==pearId=magic-pear-metadata-identifie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jEiLCIwIl19pearId=magic-pear-shape-identifier" TargetMode="External"/><Relationship Id="rId5" Type="http://schemas.openxmlformats.org/officeDocument/2006/relationships/image" Target="../media/image3.png"/><Relationship Id="rId6" Type="http://schemas.openxmlformats.org/officeDocument/2006/relationships/hyperlink" Target="http://dontchangethislink.peardeckmagic.zone?eyJ0eXBlIjoiZ29vZ2xlLXNsaWRlcy1hZGRvbi1yZXNwb25zZS1mb290ZXIiLCJsYXN0RWRpdGVkQnkiOiJ1bmtub3duIiwicHJlc2VudGF0aW9uSWQiOiIxSW5rMEJPaGlkZC1iSHdsNHc1RDVLa1RBM3d4ak9YdnU2WXViRHpNazFnUSIsImNvbnRlbnRJZCI6ImN1c3RvbS1yZXNwb25zZS1tdWx0aXBsZUNob2ljZSIsInNsaWRlSWQiOiJnZGM5MTAyZjc1OV8wXzI5NSIsImNvbnRlbnRJbnN0YW5jZUlkIjoiMUluazBCT2hpZGQtYkh3bDR3NUQ1S2tUQTN3eGpPWHZ1Nll1YkR6TWsxZ1EvMjMwNmE5NWEtM2M0NC00ZjhiLThkYmItNGExMGE4NWQzMDQxIn0=pearId=magic-pear-metadata-identifier"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jEiLCIwIl19pearId=magic-pear-shape-identifier" TargetMode="External"/><Relationship Id="rId5" Type="http://schemas.openxmlformats.org/officeDocument/2006/relationships/image" Target="../media/image24.png"/><Relationship Id="rId6" Type="http://schemas.openxmlformats.org/officeDocument/2006/relationships/hyperlink" Target="http://dontchangethislink.peardeckmagic.zone?eyJ0eXBlIjoiZ29vZ2xlLXNsaWRlcy1hZGRvbi1yZXNwb25zZS1mb290ZXIiLCJsYXN0RWRpdGVkQnkiOiJ1bmtub3duIiwicHJlc2VudGF0aW9uSWQiOiIxSW5rMEJPaGlkZC1iSHdsNHc1RDVLa1RBM3d4ak9YdnU2WXViRHpNazFnUSIsImNvbnRlbnRJZCI6ImN1c3RvbS1yZXNwb25zZS1tdWx0aXBsZUNob2ljZSIsInNsaWRlSWQiOiJnZGM5MTAyZjc1OV8wXzMyNiIsImNvbnRlbnRJbnN0YW5jZUlkIjoiMUluazBCT2hpZGQtYkh3bDR3NUQ1S2tUQTN3eGpPWHZ1Nll1YkR6TWsxZ1EvOTdkOWM5NjAtMjM4Yi00MGE1LWFjMjktOGJhZjM5NzZkODQzIn0=pearId=magic-pear-metadata-identifier"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5"/>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Logic Gates</a:t>
            </a:r>
            <a:endParaRPr/>
          </a:p>
        </p:txBody>
      </p:sp>
      <p:sp>
        <p:nvSpPr>
          <p:cNvPr id="323" name="Google Shape;323;p25"/>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Mack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Truth Tables for OR</a:t>
            </a:r>
            <a:endParaRPr/>
          </a:p>
        </p:txBody>
      </p:sp>
      <p:sp>
        <p:nvSpPr>
          <p:cNvPr id="390" name="Google Shape;390;p34"/>
          <p:cNvSpPr txBox="1"/>
          <p:nvPr>
            <p:ph idx="1" type="body"/>
          </p:nvPr>
        </p:nvSpPr>
        <p:spPr>
          <a:xfrm>
            <a:off x="1303800" y="1450550"/>
            <a:ext cx="7030500" cy="3081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Let's look at the truth table for OR gates: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As you can see, the output is a 1 for every row except one. The only time that an OR gate outputs a 0 is if both inputs are 0.</a:t>
            </a:r>
            <a:endParaRPr/>
          </a:p>
        </p:txBody>
      </p:sp>
      <p:pic>
        <p:nvPicPr>
          <p:cNvPr id="391" name="Google Shape;391;p34"/>
          <p:cNvPicPr preferRelativeResize="0"/>
          <p:nvPr/>
        </p:nvPicPr>
        <p:blipFill>
          <a:blip r:embed="rId3">
            <a:alphaModFix/>
          </a:blip>
          <a:stretch>
            <a:fillRect/>
          </a:stretch>
        </p:blipFill>
        <p:spPr>
          <a:xfrm>
            <a:off x="3271825" y="1814750"/>
            <a:ext cx="2600325" cy="2076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Thinking logically</a:t>
            </a:r>
            <a:endParaRPr/>
          </a:p>
        </p:txBody>
      </p:sp>
      <p:sp>
        <p:nvSpPr>
          <p:cNvPr id="397" name="Google Shape;397;p3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It might help you to think about what these gates do in human speak.</a:t>
            </a:r>
            <a:endParaRPr/>
          </a:p>
          <a:p>
            <a:pPr indent="0" lvl="0" marL="0" rtl="0" algn="l">
              <a:spcBef>
                <a:spcPts val="1200"/>
              </a:spcBef>
              <a:spcAft>
                <a:spcPts val="0"/>
              </a:spcAft>
              <a:buNone/>
            </a:pPr>
            <a:r>
              <a:rPr lang="en"/>
              <a:t>Consider this OR gate. The first input represents "it's raining outside", the second input represents "we're going hiking", and the output represents "we should wear boots".</a:t>
            </a:r>
            <a:endParaRPr/>
          </a:p>
          <a:p>
            <a:pPr indent="0" lvl="0" marL="0" rtl="0" algn="l">
              <a:spcBef>
                <a:spcPts val="1200"/>
              </a:spcBef>
              <a:spcAft>
                <a:spcPts val="1200"/>
              </a:spcAft>
              <a:buNone/>
            </a:pPr>
            <a:r>
              <a:t/>
            </a:r>
            <a:endParaRPr/>
          </a:p>
        </p:txBody>
      </p:sp>
      <p:pic>
        <p:nvPicPr>
          <p:cNvPr id="398" name="Google Shape;398;p35"/>
          <p:cNvPicPr preferRelativeResize="0"/>
          <p:nvPr/>
        </p:nvPicPr>
        <p:blipFill>
          <a:blip r:embed="rId3">
            <a:alphaModFix/>
          </a:blip>
          <a:stretch>
            <a:fillRect/>
          </a:stretch>
        </p:blipFill>
        <p:spPr>
          <a:xfrm>
            <a:off x="1408050" y="3100900"/>
            <a:ext cx="6327900" cy="1349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Behind the abstraction</a:t>
            </a:r>
            <a:endParaRPr/>
          </a:p>
        </p:txBody>
      </p:sp>
      <p:sp>
        <p:nvSpPr>
          <p:cNvPr id="404" name="Google Shape;404;p3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logic gates that we've presented here are abstract representations of real devices. A logic gate describes any device that can take in values of 0 or 1 and output a 0 or 1 according to its truth table.</a:t>
            </a:r>
            <a:endParaRPr/>
          </a:p>
          <a:p>
            <a:pPr indent="0" lvl="0" marL="0" rtl="0" algn="l">
              <a:spcBef>
                <a:spcPts val="1200"/>
              </a:spcBef>
              <a:spcAft>
                <a:spcPts val="1200"/>
              </a:spcAft>
              <a:buNone/>
            </a:pPr>
            <a:r>
              <a:rPr lang="en"/>
              <a:t>In most modern computers, logic gates are built using transistors combined with other electrical components like resistors and diodes. Those are all wired together to make sure that they transform the inputs in the way we expect.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3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Behind the abstraction</a:t>
            </a:r>
            <a:endParaRPr/>
          </a:p>
        </p:txBody>
      </p:sp>
      <p:sp>
        <p:nvSpPr>
          <p:cNvPr id="410" name="Google Shape;410;p37"/>
          <p:cNvSpPr txBox="1"/>
          <p:nvPr>
            <p:ph idx="1" type="body"/>
          </p:nvPr>
        </p:nvSpPr>
        <p:spPr>
          <a:xfrm>
            <a:off x="1303800" y="1244575"/>
            <a:ext cx="7030500" cy="3287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With a little electronic equipment, you could put together your own logic gates, like </a:t>
            </a:r>
            <a:r>
              <a:rPr lang="en" u="sng">
                <a:solidFill>
                  <a:schemeClr val="hlink"/>
                </a:solidFill>
                <a:hlinkClick r:id="rId3"/>
              </a:rPr>
              <a:t>this video shows</a:t>
            </a:r>
            <a:r>
              <a:rPr lang="en"/>
              <a:t>. Here are the homemade circuits for AND and OR gates from that video:</a:t>
            </a:r>
            <a:endParaRPr/>
          </a:p>
        </p:txBody>
      </p:sp>
      <p:pic>
        <p:nvPicPr>
          <p:cNvPr id="411" name="Google Shape;411;p37"/>
          <p:cNvPicPr preferRelativeResize="0"/>
          <p:nvPr/>
        </p:nvPicPr>
        <p:blipFill>
          <a:blip r:embed="rId4">
            <a:alphaModFix/>
          </a:blip>
          <a:stretch>
            <a:fillRect/>
          </a:stretch>
        </p:blipFill>
        <p:spPr>
          <a:xfrm>
            <a:off x="2313039" y="2035375"/>
            <a:ext cx="4517926" cy="30200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Further learning</a:t>
            </a:r>
            <a:endParaRPr/>
          </a:p>
        </p:txBody>
      </p:sp>
      <p:sp>
        <p:nvSpPr>
          <p:cNvPr id="417" name="Google Shape;417;p3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Computers also use other logic gates like </a:t>
            </a:r>
            <a:r>
              <a:rPr lang="en" u="sng">
                <a:solidFill>
                  <a:schemeClr val="hlink"/>
                </a:solidFill>
                <a:hlinkClick r:id="rId3"/>
              </a:rPr>
              <a:t>NAND</a:t>
            </a:r>
            <a:r>
              <a:rPr lang="en"/>
              <a:t>, </a:t>
            </a:r>
            <a:r>
              <a:rPr lang="en" u="sng">
                <a:solidFill>
                  <a:schemeClr val="hlink"/>
                </a:solidFill>
                <a:hlinkClick r:id="rId4"/>
              </a:rPr>
              <a:t>NOR</a:t>
            </a:r>
            <a:r>
              <a:rPr lang="en"/>
              <a:t>, and </a:t>
            </a:r>
            <a:r>
              <a:rPr lang="en" u="sng">
                <a:solidFill>
                  <a:schemeClr val="hlink"/>
                </a:solidFill>
                <a:hlinkClick r:id="rId5"/>
              </a:rPr>
              <a:t>XOR</a:t>
            </a:r>
            <a:r>
              <a:rPr lang="en"/>
              <a:t>. Each logic gate operates on inputs in a slightly different way; they output 1 and 0 in different situations.</a:t>
            </a:r>
            <a:endParaRPr/>
          </a:p>
          <a:p>
            <a:pPr indent="0" lvl="0" marL="0" rtl="0" algn="l">
              <a:spcBef>
                <a:spcPts val="1200"/>
              </a:spcBef>
              <a:spcAft>
                <a:spcPts val="1200"/>
              </a:spcAft>
              <a:buNone/>
            </a:pPr>
            <a:r>
              <a:rPr lang="en"/>
              <a:t>In fact, the NAND and NOR gates are known as universal logic gates, which means that we can build any of the other gates with only NAND gates or only NOR gates. Computer hardware manufacturers prefer to use NAND gates due to their universality and ease of fabrication, so your computer likely has millions of NAND gates inside its circuitry.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421" name="Shape 421"/>
        <p:cNvGrpSpPr/>
        <p:nvPr/>
      </p:nvGrpSpPr>
      <p:grpSpPr>
        <a:xfrm>
          <a:off x="0" y="0"/>
          <a:ext cx="0" cy="0"/>
          <a:chOff x="0" y="0"/>
          <a:chExt cx="0" cy="0"/>
        </a:xfrm>
      </p:grpSpPr>
      <p:sp>
        <p:nvSpPr>
          <p:cNvPr id="422" name="Google Shape;422;p39"/>
          <p:cNvSpPr/>
          <p:nvPr/>
        </p:nvSpPr>
        <p:spPr>
          <a:xfrm>
            <a:off x="220050" y="255025"/>
            <a:ext cx="8703900" cy="4475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3" name="Google Shape;423;p39"/>
          <p:cNvPicPr preferRelativeResize="0"/>
          <p:nvPr/>
        </p:nvPicPr>
        <p:blipFill rotWithShape="1">
          <a:blip r:embed="rId3">
            <a:alphaModFix/>
          </a:blip>
          <a:srcRect b="3572" l="3907" r="3508" t="4583"/>
          <a:stretch/>
        </p:blipFill>
        <p:spPr>
          <a:xfrm>
            <a:off x="338838" y="1012375"/>
            <a:ext cx="8466325" cy="3553499"/>
          </a:xfrm>
          <a:prstGeom prst="rect">
            <a:avLst/>
          </a:prstGeom>
          <a:noFill/>
          <a:ln>
            <a:noFill/>
          </a:ln>
        </p:spPr>
      </p:pic>
      <p:graphicFrame>
        <p:nvGraphicFramePr>
          <p:cNvPr id="424" name="Google Shape;424;p39"/>
          <p:cNvGraphicFramePr/>
          <p:nvPr/>
        </p:nvGraphicFramePr>
        <p:xfrm>
          <a:off x="520950" y="1134528"/>
          <a:ext cx="3000000" cy="3000000"/>
        </p:xfrm>
        <a:graphic>
          <a:graphicData uri="http://schemas.openxmlformats.org/drawingml/2006/table">
            <a:tbl>
              <a:tblPr>
                <a:noFill/>
                <a:tableStyleId>{A8713613-DA5D-469F-B1B3-191A860C2DE9}</a:tableStyleId>
              </a:tblPr>
              <a:tblGrid>
                <a:gridCol w="4192100"/>
                <a:gridCol w="3910000"/>
              </a:tblGrid>
              <a:tr h="1764975">
                <a:tc>
                  <a:txBody>
                    <a:bodyPr/>
                    <a:lstStyle/>
                    <a:p>
                      <a:pPr indent="0" lvl="0" marL="0" rtl="0" algn="l">
                        <a:lnSpc>
                          <a:spcPct val="115000"/>
                        </a:lnSpc>
                        <a:spcBef>
                          <a:spcPts val="0"/>
                        </a:spcBef>
                        <a:spcAft>
                          <a:spcPts val="1600"/>
                        </a:spcAft>
                        <a:buNone/>
                      </a:pPr>
                      <a:r>
                        <a:rPr lang="en">
                          <a:solidFill>
                            <a:schemeClr val="dk2"/>
                          </a:solidFill>
                          <a:latin typeface="Proxima Nova"/>
                          <a:ea typeface="Proxima Nova"/>
                          <a:cs typeface="Proxima Nova"/>
                          <a:sym typeface="Proxima Nova"/>
                        </a:rPr>
                        <a:t>What did you like?</a:t>
                      </a:r>
                      <a:endParaRPr>
                        <a:latin typeface="Proxima Nova"/>
                        <a:ea typeface="Proxima Nova"/>
                        <a:cs typeface="Proxima Nova"/>
                        <a:sym typeface="Proxima Nova"/>
                      </a:endParaRPr>
                    </a:p>
                  </a:txBody>
                  <a:tcPr marT="91425" marB="91425" marR="91425" marL="91425">
                    <a:lnL cap="flat" cmpd="sng" w="9525">
                      <a:solidFill>
                        <a:srgbClr val="0A3534">
                          <a:alpha val="0"/>
                        </a:srgbClr>
                      </a:solidFill>
                      <a:prstDash val="solid"/>
                      <a:round/>
                      <a:headEnd len="sm" w="sm" type="none"/>
                      <a:tailEnd len="sm" w="sm" type="none"/>
                    </a:lnL>
                    <a:lnR cap="flat" cmpd="sng" w="9525">
                      <a:solidFill>
                        <a:srgbClr val="0A3534">
                          <a:alpha val="0"/>
                        </a:srgbClr>
                      </a:solidFill>
                      <a:prstDash val="solid"/>
                      <a:round/>
                      <a:headEnd len="sm" w="sm" type="none"/>
                      <a:tailEnd len="sm" w="sm" type="none"/>
                    </a:lnR>
                    <a:lnT cap="flat" cmpd="sng" w="9525">
                      <a:solidFill>
                        <a:srgbClr val="0A3534">
                          <a:alpha val="0"/>
                        </a:srgbClr>
                      </a:solidFill>
                      <a:prstDash val="solid"/>
                      <a:round/>
                      <a:headEnd len="sm" w="sm" type="none"/>
                      <a:tailEnd len="sm" w="sm" type="none"/>
                    </a:lnT>
                    <a:lnB cap="flat" cmpd="sng" w="9525">
                      <a:solidFill>
                        <a:srgbClr val="0A3534">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2"/>
                          </a:solidFill>
                          <a:latin typeface="Proxima Nova"/>
                          <a:ea typeface="Proxima Nova"/>
                          <a:cs typeface="Proxima Nova"/>
                          <a:sym typeface="Proxima Nova"/>
                        </a:rPr>
                        <a:t>What didn’t you like?</a:t>
                      </a:r>
                      <a:endParaRPr>
                        <a:solidFill>
                          <a:schemeClr val="dk2"/>
                        </a:solidFill>
                        <a:latin typeface="Proxima Nova"/>
                        <a:ea typeface="Proxima Nova"/>
                        <a:cs typeface="Proxima Nova"/>
                        <a:sym typeface="Proxima Nova"/>
                      </a:endParaRPr>
                    </a:p>
                    <a:p>
                      <a:pPr indent="0" lvl="0" marL="0" rtl="0" algn="l">
                        <a:spcBef>
                          <a:spcPts val="1600"/>
                        </a:spcBef>
                        <a:spcAft>
                          <a:spcPts val="0"/>
                        </a:spcAft>
                        <a:buNone/>
                      </a:pPr>
                      <a:r>
                        <a:t/>
                      </a:r>
                      <a:endParaRPr>
                        <a:latin typeface="Proxima Nova"/>
                        <a:ea typeface="Proxima Nova"/>
                        <a:cs typeface="Proxima Nova"/>
                        <a:sym typeface="Proxima Nova"/>
                      </a:endParaRPr>
                    </a:p>
                  </a:txBody>
                  <a:tcPr marT="91425" marB="91425" marR="91425" marL="91425">
                    <a:lnL cap="flat" cmpd="sng" w="9525">
                      <a:solidFill>
                        <a:srgbClr val="0A3534">
                          <a:alpha val="0"/>
                        </a:srgbClr>
                      </a:solidFill>
                      <a:prstDash val="solid"/>
                      <a:round/>
                      <a:headEnd len="sm" w="sm" type="none"/>
                      <a:tailEnd len="sm" w="sm" type="none"/>
                    </a:lnL>
                    <a:lnR cap="flat" cmpd="sng" w="9525">
                      <a:solidFill>
                        <a:srgbClr val="0A3534">
                          <a:alpha val="0"/>
                        </a:srgbClr>
                      </a:solidFill>
                      <a:prstDash val="solid"/>
                      <a:round/>
                      <a:headEnd len="sm" w="sm" type="none"/>
                      <a:tailEnd len="sm" w="sm" type="none"/>
                    </a:lnR>
                    <a:lnT cap="flat" cmpd="sng" w="9525">
                      <a:solidFill>
                        <a:srgbClr val="0A3534">
                          <a:alpha val="0"/>
                        </a:srgbClr>
                      </a:solidFill>
                      <a:prstDash val="solid"/>
                      <a:round/>
                      <a:headEnd len="sm" w="sm" type="none"/>
                      <a:tailEnd len="sm" w="sm" type="none"/>
                    </a:lnT>
                    <a:lnB cap="flat" cmpd="sng" w="9525">
                      <a:solidFill>
                        <a:srgbClr val="0A3534">
                          <a:alpha val="0"/>
                        </a:srgbClr>
                      </a:solidFill>
                      <a:prstDash val="solid"/>
                      <a:round/>
                      <a:headEnd len="sm" w="sm" type="none"/>
                      <a:tailEnd len="sm" w="sm" type="none"/>
                    </a:lnB>
                  </a:tcPr>
                </a:tc>
              </a:tr>
              <a:tr h="1666375">
                <a:tc>
                  <a:txBody>
                    <a:bodyPr/>
                    <a:lstStyle/>
                    <a:p>
                      <a:pPr indent="0" lvl="0" marL="0" rtl="0" algn="l">
                        <a:lnSpc>
                          <a:spcPct val="115000"/>
                        </a:lnSpc>
                        <a:spcBef>
                          <a:spcPts val="0"/>
                        </a:spcBef>
                        <a:spcAft>
                          <a:spcPts val="1600"/>
                        </a:spcAft>
                        <a:buClr>
                          <a:schemeClr val="dk1"/>
                        </a:buClr>
                        <a:buSzPts val="1100"/>
                        <a:buFont typeface="Arial"/>
                        <a:buNone/>
                      </a:pPr>
                      <a:r>
                        <a:rPr lang="en">
                          <a:solidFill>
                            <a:schemeClr val="dk2"/>
                          </a:solidFill>
                          <a:latin typeface="Proxima Nova"/>
                          <a:ea typeface="Proxima Nova"/>
                          <a:cs typeface="Proxima Nova"/>
                          <a:sym typeface="Proxima Nova"/>
                        </a:rPr>
                        <a:t>What was easy?</a:t>
                      </a:r>
                      <a:endParaRPr>
                        <a:latin typeface="Proxima Nova"/>
                        <a:ea typeface="Proxima Nova"/>
                        <a:cs typeface="Proxima Nova"/>
                        <a:sym typeface="Proxima Nova"/>
                      </a:endParaRPr>
                    </a:p>
                  </a:txBody>
                  <a:tcPr marT="91425" marB="91425" marR="91425" marL="91425">
                    <a:lnL cap="flat" cmpd="sng" w="9525">
                      <a:solidFill>
                        <a:srgbClr val="0A3534">
                          <a:alpha val="0"/>
                        </a:srgbClr>
                      </a:solidFill>
                      <a:prstDash val="solid"/>
                      <a:round/>
                      <a:headEnd len="sm" w="sm" type="none"/>
                      <a:tailEnd len="sm" w="sm" type="none"/>
                    </a:lnL>
                    <a:lnR cap="flat" cmpd="sng" w="9525">
                      <a:solidFill>
                        <a:srgbClr val="0A3534">
                          <a:alpha val="0"/>
                        </a:srgbClr>
                      </a:solidFill>
                      <a:prstDash val="solid"/>
                      <a:round/>
                      <a:headEnd len="sm" w="sm" type="none"/>
                      <a:tailEnd len="sm" w="sm" type="none"/>
                    </a:lnR>
                    <a:lnT cap="flat" cmpd="sng" w="9525">
                      <a:solidFill>
                        <a:srgbClr val="0A3534">
                          <a:alpha val="0"/>
                        </a:srgbClr>
                      </a:solidFill>
                      <a:prstDash val="solid"/>
                      <a:round/>
                      <a:headEnd len="sm" w="sm" type="none"/>
                      <a:tailEnd len="sm" w="sm" type="none"/>
                    </a:lnT>
                    <a:lnB cap="flat" cmpd="sng" w="9525">
                      <a:solidFill>
                        <a:srgbClr val="0A3534">
                          <a:alpha val="0"/>
                        </a:srgbClr>
                      </a:solidFill>
                      <a:prstDash val="solid"/>
                      <a:round/>
                      <a:headEnd len="sm" w="sm" type="none"/>
                      <a:tailEnd len="sm" w="sm" type="none"/>
                    </a:lnB>
                  </a:tcPr>
                </a:tc>
                <a:tc>
                  <a:txBody>
                    <a:bodyPr/>
                    <a:lstStyle/>
                    <a:p>
                      <a:pPr indent="0" lvl="0" marL="0" rtl="0" algn="l">
                        <a:lnSpc>
                          <a:spcPct val="115000"/>
                        </a:lnSpc>
                        <a:spcBef>
                          <a:spcPts val="0"/>
                        </a:spcBef>
                        <a:spcAft>
                          <a:spcPts val="1600"/>
                        </a:spcAft>
                        <a:buClr>
                          <a:schemeClr val="dk1"/>
                        </a:buClr>
                        <a:buSzPts val="1100"/>
                        <a:buFont typeface="Arial"/>
                        <a:buNone/>
                      </a:pPr>
                      <a:r>
                        <a:rPr lang="en">
                          <a:solidFill>
                            <a:schemeClr val="dk2"/>
                          </a:solidFill>
                          <a:latin typeface="Proxima Nova"/>
                          <a:ea typeface="Proxima Nova"/>
                          <a:cs typeface="Proxima Nova"/>
                          <a:sym typeface="Proxima Nova"/>
                        </a:rPr>
                        <a:t>What was hard?</a:t>
                      </a:r>
                      <a:endParaRPr>
                        <a:latin typeface="Proxima Nova"/>
                        <a:ea typeface="Proxima Nova"/>
                        <a:cs typeface="Proxima Nova"/>
                        <a:sym typeface="Proxima Nova"/>
                      </a:endParaRPr>
                    </a:p>
                  </a:txBody>
                  <a:tcPr marT="91425" marB="91425" marR="91425" marL="91425">
                    <a:lnL cap="flat" cmpd="sng" w="9525">
                      <a:solidFill>
                        <a:srgbClr val="0A3534">
                          <a:alpha val="0"/>
                        </a:srgbClr>
                      </a:solidFill>
                      <a:prstDash val="solid"/>
                      <a:round/>
                      <a:headEnd len="sm" w="sm" type="none"/>
                      <a:tailEnd len="sm" w="sm" type="none"/>
                    </a:lnL>
                    <a:lnR cap="flat" cmpd="sng" w="9525">
                      <a:solidFill>
                        <a:srgbClr val="0A3534">
                          <a:alpha val="0"/>
                        </a:srgbClr>
                      </a:solidFill>
                      <a:prstDash val="solid"/>
                      <a:round/>
                      <a:headEnd len="sm" w="sm" type="none"/>
                      <a:tailEnd len="sm" w="sm" type="none"/>
                    </a:lnR>
                    <a:lnT cap="flat" cmpd="sng" w="9525">
                      <a:solidFill>
                        <a:srgbClr val="0A3534">
                          <a:alpha val="0"/>
                        </a:srgbClr>
                      </a:solidFill>
                      <a:prstDash val="solid"/>
                      <a:round/>
                      <a:headEnd len="sm" w="sm" type="none"/>
                      <a:tailEnd len="sm" w="sm" type="none"/>
                    </a:lnT>
                    <a:lnB cap="flat" cmpd="sng" w="9525">
                      <a:solidFill>
                        <a:srgbClr val="0A3534">
                          <a:alpha val="0"/>
                        </a:srgbClr>
                      </a:solidFill>
                      <a:prstDash val="solid"/>
                      <a:round/>
                      <a:headEnd len="sm" w="sm" type="none"/>
                      <a:tailEnd len="sm" w="sm" type="none"/>
                    </a:lnB>
                  </a:tcPr>
                </a:tc>
              </a:tr>
            </a:tbl>
          </a:graphicData>
        </a:graphic>
      </p:graphicFrame>
      <p:pic>
        <p:nvPicPr>
          <p:cNvPr id="425" name="Google Shape;425;p39">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426" name="Google Shape;426;p39"/>
          <p:cNvSpPr txBox="1"/>
          <p:nvPr>
            <p:ph type="title"/>
          </p:nvPr>
        </p:nvSpPr>
        <p:spPr>
          <a:xfrm>
            <a:off x="520950" y="428125"/>
            <a:ext cx="8102100" cy="464700"/>
          </a:xfrm>
          <a:prstGeom prst="rect">
            <a:avLst/>
          </a:prstGeom>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2400">
                <a:solidFill>
                  <a:srgbClr val="0A3534"/>
                </a:solidFill>
                <a:latin typeface="Proxima Nova Semibold"/>
                <a:ea typeface="Proxima Nova Semibold"/>
                <a:cs typeface="Proxima Nova Semibold"/>
                <a:sym typeface="Proxima Nova Semibold"/>
              </a:rPr>
              <a:t>Reflect on today’s activities:</a:t>
            </a:r>
            <a:endParaRPr sz="2400"/>
          </a:p>
        </p:txBody>
      </p:sp>
      <p:sp>
        <p:nvSpPr>
          <p:cNvPr id="427" name="Google Shape;427;p39">
            <a:hlinkClick r:id="rId6"/>
          </p:cNvPr>
          <p:cNvSpPr/>
          <p:nvPr/>
        </p:nvSpPr>
        <p:spPr>
          <a:xfrm>
            <a:off x="-63500" y="-635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0"/>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Practice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41"/>
          <p:cNvSpPr txBox="1"/>
          <p:nvPr>
            <p:ph type="title"/>
          </p:nvPr>
        </p:nvSpPr>
        <p:spPr>
          <a:xfrm>
            <a:off x="1303800" y="598575"/>
            <a:ext cx="7030500" cy="1973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truth table shows the output values for a logic gate, based on a set of input values.</a:t>
            </a:r>
            <a:endParaRPr/>
          </a:p>
          <a:p>
            <a:pPr indent="0" lvl="0" marL="0" rtl="0" algn="l">
              <a:spcBef>
                <a:spcPts val="0"/>
              </a:spcBef>
              <a:spcAft>
                <a:spcPts val="0"/>
              </a:spcAft>
              <a:buNone/>
            </a:pPr>
            <a:r>
              <a:rPr lang="en"/>
              <a:t>Complete this truth table for </a:t>
            </a:r>
            <a:r>
              <a:rPr lang="en"/>
              <a:t>and</a:t>
            </a:r>
            <a:r>
              <a:rPr lang="en"/>
              <a:t> OR gate by entering either 0 or 1 in the output column:</a:t>
            </a:r>
            <a:endParaRPr/>
          </a:p>
          <a:p>
            <a:pPr indent="0" lvl="0" marL="0" rtl="0" algn="l">
              <a:spcBef>
                <a:spcPts val="0"/>
              </a:spcBef>
              <a:spcAft>
                <a:spcPts val="0"/>
              </a:spcAft>
              <a:buNone/>
            </a:pPr>
            <a:r>
              <a:t/>
            </a:r>
            <a:endParaRPr/>
          </a:p>
        </p:txBody>
      </p:sp>
      <p:pic>
        <p:nvPicPr>
          <p:cNvPr id="438" name="Google Shape;438;p41"/>
          <p:cNvPicPr preferRelativeResize="0"/>
          <p:nvPr/>
        </p:nvPicPr>
        <p:blipFill>
          <a:blip r:embed="rId3">
            <a:alphaModFix/>
          </a:blip>
          <a:stretch>
            <a:fillRect/>
          </a:stretch>
        </p:blipFill>
        <p:spPr>
          <a:xfrm>
            <a:off x="2800125" y="2571750"/>
            <a:ext cx="3543746" cy="2419425"/>
          </a:xfrm>
          <a:prstGeom prst="rect">
            <a:avLst/>
          </a:prstGeom>
          <a:noFill/>
          <a:ln>
            <a:noFill/>
          </a:ln>
        </p:spPr>
      </p:pic>
      <p:pic>
        <p:nvPicPr>
          <p:cNvPr id="439" name="Google Shape;439;p41">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440" name="Google Shape;440;p41">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4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diagram below shows an OR gate.</a:t>
            </a:r>
            <a:endParaRPr/>
          </a:p>
        </p:txBody>
      </p:sp>
      <p:sp>
        <p:nvSpPr>
          <p:cNvPr id="446" name="Google Shape;446;p42"/>
          <p:cNvSpPr txBox="1"/>
          <p:nvPr>
            <p:ph idx="1" type="body"/>
          </p:nvPr>
        </p:nvSpPr>
        <p:spPr>
          <a:xfrm>
            <a:off x="1303800" y="2571750"/>
            <a:ext cx="5040300" cy="195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If the output wire is off (0), what are the possible states of the input wires?</a:t>
            </a:r>
            <a:endParaRPr/>
          </a:p>
          <a:p>
            <a:pPr indent="0" lvl="0" marL="0" rtl="0" algn="l">
              <a:spcBef>
                <a:spcPts val="1200"/>
              </a:spcBef>
              <a:spcAft>
                <a:spcPts val="0"/>
              </a:spcAft>
              <a:buNone/>
            </a:pPr>
            <a:r>
              <a:rPr lang="en"/>
              <a:t>👁️Note that there may be multiple answers to this question.</a:t>
            </a:r>
            <a:endParaRPr/>
          </a:p>
          <a:p>
            <a:pPr indent="0" lvl="0" marL="0" rtl="0" algn="l">
              <a:spcBef>
                <a:spcPts val="1200"/>
              </a:spcBef>
              <a:spcAft>
                <a:spcPts val="0"/>
              </a:spcAft>
              <a:buNone/>
            </a:pPr>
            <a:r>
              <a:rPr lang="en"/>
              <a:t>Choose all answers that apply:</a:t>
            </a:r>
            <a:endParaRPr/>
          </a:p>
          <a:p>
            <a:pPr indent="0" lvl="0" marL="0" rtl="0" algn="l">
              <a:spcBef>
                <a:spcPts val="1200"/>
              </a:spcBef>
              <a:spcAft>
                <a:spcPts val="1200"/>
              </a:spcAft>
              <a:buNone/>
            </a:pPr>
            <a:r>
              <a:t/>
            </a:r>
            <a:endParaRPr/>
          </a:p>
        </p:txBody>
      </p:sp>
      <p:pic>
        <p:nvPicPr>
          <p:cNvPr id="447" name="Google Shape;447;p42"/>
          <p:cNvPicPr preferRelativeResize="0"/>
          <p:nvPr/>
        </p:nvPicPr>
        <p:blipFill>
          <a:blip r:embed="rId3">
            <a:alphaModFix/>
          </a:blip>
          <a:stretch>
            <a:fillRect/>
          </a:stretch>
        </p:blipFill>
        <p:spPr>
          <a:xfrm>
            <a:off x="3143250" y="1256950"/>
            <a:ext cx="2857500" cy="933450"/>
          </a:xfrm>
          <a:prstGeom prst="rect">
            <a:avLst/>
          </a:prstGeom>
          <a:noFill/>
          <a:ln>
            <a:noFill/>
          </a:ln>
        </p:spPr>
      </p:pic>
      <p:pic>
        <p:nvPicPr>
          <p:cNvPr id="448" name="Google Shape;448;p42"/>
          <p:cNvPicPr preferRelativeResize="0"/>
          <p:nvPr/>
        </p:nvPicPr>
        <p:blipFill>
          <a:blip r:embed="rId4">
            <a:alphaModFix/>
          </a:blip>
          <a:stretch>
            <a:fillRect/>
          </a:stretch>
        </p:blipFill>
        <p:spPr>
          <a:xfrm>
            <a:off x="6451875" y="1951175"/>
            <a:ext cx="2209800" cy="2628900"/>
          </a:xfrm>
          <a:prstGeom prst="rect">
            <a:avLst/>
          </a:prstGeom>
          <a:noFill/>
          <a:ln>
            <a:noFill/>
          </a:ln>
        </p:spPr>
      </p:pic>
      <p:pic>
        <p:nvPicPr>
          <p:cNvPr id="449" name="Google Shape;449;p42">
            <a:hlinkClick r:id="rId5"/>
          </p:cNvPr>
          <p:cNvPicPr preferRelativeResize="0"/>
          <p:nvPr/>
        </p:nvPicPr>
        <p:blipFill>
          <a:blip r:embed="rId6">
            <a:alphaModFix/>
          </a:blip>
          <a:stretch>
            <a:fillRect/>
          </a:stretch>
        </p:blipFill>
        <p:spPr>
          <a:xfrm>
            <a:off x="0" y="4429125"/>
            <a:ext cx="9144000" cy="714375"/>
          </a:xfrm>
          <a:prstGeom prst="rect">
            <a:avLst/>
          </a:prstGeom>
          <a:noFill/>
          <a:ln>
            <a:noFill/>
          </a:ln>
        </p:spPr>
      </p:pic>
      <p:sp>
        <p:nvSpPr>
          <p:cNvPr id="450" name="Google Shape;450;p42">
            <a:hlinkClick r:id="rId7"/>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43"/>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truth table shows the output values for a logic gate based on a set of input values.</a:t>
            </a:r>
            <a:endParaRPr/>
          </a:p>
          <a:p>
            <a:pPr indent="0" lvl="0" marL="0" rtl="0" algn="l">
              <a:spcBef>
                <a:spcPts val="0"/>
              </a:spcBef>
              <a:spcAft>
                <a:spcPts val="0"/>
              </a:spcAft>
              <a:buNone/>
            </a:pPr>
            <a:r>
              <a:rPr lang="en"/>
              <a:t>Consider the following truth table:</a:t>
            </a:r>
            <a:endParaRPr/>
          </a:p>
          <a:p>
            <a:pPr indent="0" lvl="0" marL="0" rtl="0" algn="l">
              <a:spcBef>
                <a:spcPts val="0"/>
              </a:spcBef>
              <a:spcAft>
                <a:spcPts val="0"/>
              </a:spcAft>
              <a:buNone/>
            </a:pPr>
            <a:r>
              <a:t/>
            </a:r>
            <a:endParaRPr/>
          </a:p>
        </p:txBody>
      </p:sp>
      <p:sp>
        <p:nvSpPr>
          <p:cNvPr id="456" name="Google Shape;456;p4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Which logic gate has a truth table that looks like that table?</a:t>
            </a:r>
            <a:endParaRPr/>
          </a:p>
        </p:txBody>
      </p:sp>
      <p:pic>
        <p:nvPicPr>
          <p:cNvPr id="457" name="Google Shape;457;p43"/>
          <p:cNvPicPr preferRelativeResize="0"/>
          <p:nvPr/>
        </p:nvPicPr>
        <p:blipFill>
          <a:blip r:embed="rId3">
            <a:alphaModFix/>
          </a:blip>
          <a:stretch>
            <a:fillRect/>
          </a:stretch>
        </p:blipFill>
        <p:spPr>
          <a:xfrm>
            <a:off x="3519475" y="2152388"/>
            <a:ext cx="2105025" cy="1609725"/>
          </a:xfrm>
          <a:prstGeom prst="rect">
            <a:avLst/>
          </a:prstGeom>
          <a:noFill/>
          <a:ln>
            <a:noFill/>
          </a:ln>
        </p:spPr>
      </p:pic>
      <p:pic>
        <p:nvPicPr>
          <p:cNvPr id="458" name="Google Shape;458;p43">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459" name="Google Shape;459;p43">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Logic Gates</a:t>
            </a:r>
            <a:endParaRPr/>
          </a:p>
        </p:txBody>
      </p:sp>
      <p:sp>
        <p:nvSpPr>
          <p:cNvPr id="329" name="Google Shape;329;p2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send information through computers using wires that represent 1s and 0s. Computers need a way to manipulate those 1s and 0s, so that they can eventually do more complicated operations like calculating the 50th digit of \piπpi.</a:t>
            </a:r>
            <a:endParaRPr/>
          </a:p>
          <a:p>
            <a:pPr indent="0" lvl="0" marL="0" rtl="0" algn="l">
              <a:spcBef>
                <a:spcPts val="1200"/>
              </a:spcBef>
              <a:spcAft>
                <a:spcPts val="1200"/>
              </a:spcAft>
              <a:buNone/>
            </a:pPr>
            <a:r>
              <a:rPr lang="en"/>
              <a:t>Computers use logic gates to transform the 1s and 0s from input wires. A logic gate accepts inputs and then outputs a result based on their state.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44"/>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Which logic gate will invert a single value?</a:t>
            </a:r>
            <a:endParaRPr/>
          </a:p>
        </p:txBody>
      </p:sp>
      <p:sp>
        <p:nvSpPr>
          <p:cNvPr id="465" name="Google Shape;465;p4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66" name="Google Shape;466;p44">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467" name="Google Shape;467;p44">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NOT gate</a:t>
            </a:r>
            <a:endParaRPr/>
          </a:p>
        </p:txBody>
      </p:sp>
      <p:sp>
        <p:nvSpPr>
          <p:cNvPr id="335" name="Google Shape;335;p27"/>
          <p:cNvSpPr txBox="1"/>
          <p:nvPr>
            <p:ph idx="1" type="body"/>
          </p:nvPr>
        </p:nvSpPr>
        <p:spPr>
          <a:xfrm>
            <a:off x="1303800" y="1335550"/>
            <a:ext cx="7030500" cy="319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simplest gate is the NOT gate, also known as an inverter. It accepts a single input and outputs the opposite value.</a:t>
            </a:r>
            <a:endParaRPr/>
          </a:p>
          <a:p>
            <a:pPr indent="0" lvl="0" marL="0" rtl="0" algn="l">
              <a:spcBef>
                <a:spcPts val="1200"/>
              </a:spcBef>
              <a:spcAft>
                <a:spcPts val="0"/>
              </a:spcAft>
              <a:buNone/>
            </a:pPr>
            <a:r>
              <a:rPr lang="en"/>
              <a:t>If the input is 0, the output is 1:</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If the input is 1, the output is 0:</a:t>
            </a:r>
            <a:endParaRPr/>
          </a:p>
        </p:txBody>
      </p:sp>
      <p:pic>
        <p:nvPicPr>
          <p:cNvPr id="336" name="Google Shape;336;p27"/>
          <p:cNvPicPr preferRelativeResize="0"/>
          <p:nvPr/>
        </p:nvPicPr>
        <p:blipFill>
          <a:blip r:embed="rId3">
            <a:alphaModFix/>
          </a:blip>
          <a:stretch>
            <a:fillRect/>
          </a:stretch>
        </p:blipFill>
        <p:spPr>
          <a:xfrm>
            <a:off x="3143250" y="2590750"/>
            <a:ext cx="2857500" cy="685800"/>
          </a:xfrm>
          <a:prstGeom prst="rect">
            <a:avLst/>
          </a:prstGeom>
          <a:noFill/>
          <a:ln>
            <a:noFill/>
          </a:ln>
        </p:spPr>
      </p:pic>
      <p:pic>
        <p:nvPicPr>
          <p:cNvPr id="337" name="Google Shape;337;p27"/>
          <p:cNvPicPr preferRelativeResize="0"/>
          <p:nvPr/>
        </p:nvPicPr>
        <p:blipFill>
          <a:blip r:embed="rId4">
            <a:alphaModFix/>
          </a:blip>
          <a:stretch>
            <a:fillRect/>
          </a:stretch>
        </p:blipFill>
        <p:spPr>
          <a:xfrm>
            <a:off x="3143250" y="4018900"/>
            <a:ext cx="2857500" cy="685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AND gates</a:t>
            </a:r>
            <a:endParaRPr/>
          </a:p>
        </p:txBody>
      </p:sp>
      <p:sp>
        <p:nvSpPr>
          <p:cNvPr id="343" name="Google Shape;343;p28"/>
          <p:cNvSpPr txBox="1"/>
          <p:nvPr>
            <p:ph idx="1" type="body"/>
          </p:nvPr>
        </p:nvSpPr>
        <p:spPr>
          <a:xfrm>
            <a:off x="1303800" y="1160675"/>
            <a:ext cx="7030500" cy="337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All other logic gates operate on multiple inputs. The AND gate accepts two wires, and if both of those wires are "on" (representing 1), right parenthesis, it outputs 1:</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If either of those wires are "off" (representing 0), then it outputs 0:</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344" name="Google Shape;344;p28"/>
          <p:cNvPicPr preferRelativeResize="0"/>
          <p:nvPr/>
        </p:nvPicPr>
        <p:blipFill>
          <a:blip r:embed="rId3">
            <a:alphaModFix/>
          </a:blip>
          <a:stretch>
            <a:fillRect/>
          </a:stretch>
        </p:blipFill>
        <p:spPr>
          <a:xfrm>
            <a:off x="3143250" y="1982400"/>
            <a:ext cx="2857500" cy="685800"/>
          </a:xfrm>
          <a:prstGeom prst="rect">
            <a:avLst/>
          </a:prstGeom>
          <a:noFill/>
          <a:ln>
            <a:noFill/>
          </a:ln>
        </p:spPr>
      </p:pic>
      <p:pic>
        <p:nvPicPr>
          <p:cNvPr id="345" name="Google Shape;345;p28"/>
          <p:cNvPicPr preferRelativeResize="0"/>
          <p:nvPr/>
        </p:nvPicPr>
        <p:blipFill>
          <a:blip r:embed="rId4">
            <a:alphaModFix/>
          </a:blip>
          <a:stretch>
            <a:fillRect/>
          </a:stretch>
        </p:blipFill>
        <p:spPr>
          <a:xfrm>
            <a:off x="3143250" y="3526025"/>
            <a:ext cx="2857500" cy="685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CHECK YOUR UNDERSTANDING</a:t>
            </a:r>
            <a:endParaRPr/>
          </a:p>
        </p:txBody>
      </p:sp>
      <p:sp>
        <p:nvSpPr>
          <p:cNvPr id="351" name="Google Shape;351;p29"/>
          <p:cNvSpPr txBox="1"/>
          <p:nvPr>
            <p:ph idx="1" type="body"/>
          </p:nvPr>
        </p:nvSpPr>
        <p:spPr>
          <a:xfrm>
            <a:off x="1303800" y="1438900"/>
            <a:ext cx="7030500" cy="309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What do you think this combination will output?</a:t>
            </a:r>
            <a:endParaRPr/>
          </a:p>
        </p:txBody>
      </p:sp>
      <p:pic>
        <p:nvPicPr>
          <p:cNvPr id="352" name="Google Shape;352;p29"/>
          <p:cNvPicPr preferRelativeResize="0"/>
          <p:nvPr/>
        </p:nvPicPr>
        <p:blipFill>
          <a:blip r:embed="rId3">
            <a:alphaModFix/>
          </a:blip>
          <a:stretch>
            <a:fillRect/>
          </a:stretch>
        </p:blipFill>
        <p:spPr>
          <a:xfrm>
            <a:off x="868200" y="2165250"/>
            <a:ext cx="7407600" cy="1777825"/>
          </a:xfrm>
          <a:prstGeom prst="rect">
            <a:avLst/>
          </a:prstGeom>
          <a:noFill/>
          <a:ln>
            <a:noFill/>
          </a:ln>
        </p:spPr>
      </p:pic>
      <p:pic>
        <p:nvPicPr>
          <p:cNvPr id="353" name="Google Shape;353;p29">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354" name="Google Shape;354;p29">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And Boolean</a:t>
            </a:r>
            <a:endParaRPr/>
          </a:p>
        </p:txBody>
      </p:sp>
      <p:sp>
        <p:nvSpPr>
          <p:cNvPr id="360" name="Google Shape;360;p30"/>
          <p:cNvSpPr txBox="1"/>
          <p:nvPr>
            <p:ph idx="1" type="body"/>
          </p:nvPr>
        </p:nvSpPr>
        <p:spPr>
          <a:xfrm>
            <a:off x="1303800" y="1343500"/>
            <a:ext cx="7030500" cy="318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AND is a Boolean operation, an operation that takes values that are either "true" or "false", and then outputs "true" or "false" based on a logical manipulation of those inputs. In logic gates, we consider 1 to be true and 0 to be false.</a:t>
            </a:r>
            <a:endParaRPr/>
          </a:p>
          <a:p>
            <a:pPr indent="0" lvl="0" marL="0" rtl="0" algn="l">
              <a:spcBef>
                <a:spcPts val="1200"/>
              </a:spcBef>
              <a:spcAft>
                <a:spcPts val="1200"/>
              </a:spcAft>
              <a:buNone/>
            </a:pPr>
            <a:r>
              <a:rPr lang="en"/>
              <a:t>One way to understand Boolean operations is to make a truth table of all the possible inputs and outputs. Here's a truth table for the AND gate:</a:t>
            </a:r>
            <a:endParaRPr/>
          </a:p>
        </p:txBody>
      </p:sp>
      <p:pic>
        <p:nvPicPr>
          <p:cNvPr id="361" name="Google Shape;361;p30"/>
          <p:cNvPicPr preferRelativeResize="0"/>
          <p:nvPr/>
        </p:nvPicPr>
        <p:blipFill>
          <a:blip r:embed="rId3">
            <a:alphaModFix/>
          </a:blip>
          <a:stretch>
            <a:fillRect/>
          </a:stretch>
        </p:blipFill>
        <p:spPr>
          <a:xfrm>
            <a:off x="3276600" y="2779963"/>
            <a:ext cx="2590800" cy="1952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And Booleans</a:t>
            </a:r>
            <a:endParaRPr/>
          </a:p>
        </p:txBody>
      </p:sp>
      <p:sp>
        <p:nvSpPr>
          <p:cNvPr id="367" name="Google Shape;367;p31"/>
          <p:cNvSpPr txBox="1"/>
          <p:nvPr>
            <p:ph idx="1" type="body"/>
          </p:nvPr>
        </p:nvSpPr>
        <p:spPr>
          <a:xfrm>
            <a:off x="1303800" y="1311700"/>
            <a:ext cx="7030500" cy="35139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Notice there's only one row where the output is true - that happens only when both inputs are true.</a:t>
            </a:r>
            <a:endParaRPr/>
          </a:p>
          <a:p>
            <a:pPr indent="0" lvl="0" marL="0" rtl="0" algn="l">
              <a:spcBef>
                <a:spcPts val="1200"/>
              </a:spcBef>
              <a:spcAft>
                <a:spcPts val="0"/>
              </a:spcAft>
              <a:buNone/>
            </a:pPr>
            <a:r>
              <a:rPr lang="en"/>
              <a:t>We can also write the truth table using 1 and 0 to think of it in more computer-y terms: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Once again, there's only one row where the output is 1.</a:t>
            </a:r>
            <a:endParaRPr/>
          </a:p>
          <a:p>
            <a:pPr indent="0" lvl="0" marL="0" rtl="0" algn="l">
              <a:spcBef>
                <a:spcPts val="1200"/>
              </a:spcBef>
              <a:spcAft>
                <a:spcPts val="1200"/>
              </a:spcAft>
              <a:buNone/>
            </a:pPr>
            <a:r>
              <a:rPr lang="en"/>
              <a:t>What if we want the opposite, a gate that outputs 1 almost every time? There's a gate for that!</a:t>
            </a:r>
            <a:endParaRPr/>
          </a:p>
        </p:txBody>
      </p:sp>
      <p:pic>
        <p:nvPicPr>
          <p:cNvPr id="368" name="Google Shape;368;p31"/>
          <p:cNvPicPr preferRelativeResize="0"/>
          <p:nvPr/>
        </p:nvPicPr>
        <p:blipFill>
          <a:blip r:embed="rId3">
            <a:alphaModFix/>
          </a:blip>
          <a:stretch>
            <a:fillRect/>
          </a:stretch>
        </p:blipFill>
        <p:spPr>
          <a:xfrm>
            <a:off x="3364050" y="2040638"/>
            <a:ext cx="2590800" cy="1952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OR gates</a:t>
            </a:r>
            <a:endParaRPr/>
          </a:p>
        </p:txBody>
      </p:sp>
      <p:sp>
        <p:nvSpPr>
          <p:cNvPr id="374" name="Google Shape;374;p32"/>
          <p:cNvSpPr txBox="1"/>
          <p:nvPr>
            <p:ph idx="1" type="body"/>
          </p:nvPr>
        </p:nvSpPr>
        <p:spPr>
          <a:xfrm>
            <a:off x="1303800" y="1354325"/>
            <a:ext cx="7030500" cy="3177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t>The OR logic gate accepts two inputs, and as long as either of those inputs is a 1, it outputs a 1:</a:t>
            </a:r>
            <a:endParaRPr sz="1400"/>
          </a:p>
        </p:txBody>
      </p:sp>
      <p:pic>
        <p:nvPicPr>
          <p:cNvPr id="375" name="Google Shape;375;p32"/>
          <p:cNvPicPr preferRelativeResize="0"/>
          <p:nvPr/>
        </p:nvPicPr>
        <p:blipFill>
          <a:blip r:embed="rId3">
            <a:alphaModFix/>
          </a:blip>
          <a:stretch>
            <a:fillRect/>
          </a:stretch>
        </p:blipFill>
        <p:spPr>
          <a:xfrm>
            <a:off x="1876375" y="2399050"/>
            <a:ext cx="5391250" cy="1293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CHECK YOUR UNDERSTANDING</a:t>
            </a:r>
            <a:endParaRPr/>
          </a:p>
        </p:txBody>
      </p:sp>
      <p:sp>
        <p:nvSpPr>
          <p:cNvPr id="381" name="Google Shape;381;p3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Based on that description, what value do you think this OR gate outputs?</a:t>
            </a:r>
            <a:endParaRPr/>
          </a:p>
        </p:txBody>
      </p:sp>
      <p:pic>
        <p:nvPicPr>
          <p:cNvPr id="382" name="Google Shape;382;p33"/>
          <p:cNvPicPr preferRelativeResize="0"/>
          <p:nvPr/>
        </p:nvPicPr>
        <p:blipFill>
          <a:blip r:embed="rId3">
            <a:alphaModFix/>
          </a:blip>
          <a:stretch>
            <a:fillRect/>
          </a:stretch>
        </p:blipFill>
        <p:spPr>
          <a:xfrm>
            <a:off x="1706788" y="2702500"/>
            <a:ext cx="5730425" cy="1375300"/>
          </a:xfrm>
          <a:prstGeom prst="rect">
            <a:avLst/>
          </a:prstGeom>
          <a:noFill/>
          <a:ln>
            <a:noFill/>
          </a:ln>
        </p:spPr>
      </p:pic>
      <p:pic>
        <p:nvPicPr>
          <p:cNvPr id="383" name="Google Shape;383;p33">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384" name="Google Shape;384;p33">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