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7b4de8e7cc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b4de8e7cc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Both inputs A and B are 1, B: Input A is 0, input B is 1, C: Both inputs A and B are 0, D: Input A is 1, input B is 0,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sz="1050">
                <a:solidFill>
                  <a:srgbClr val="444444"/>
                </a:solidFill>
                <a:highlight>
                  <a:srgbClr val="FFFFFF"/>
                </a:highlight>
              </a:rPr>
              <a:t>👁️</a:t>
            </a:r>
            <a:r>
              <a:rPr b="1" lang="en" sz="1050">
                <a:solidFill>
                  <a:srgbClr val="444444"/>
                </a:solidFill>
                <a:highlight>
                  <a:srgbClr val="FFFFFF"/>
                </a:highlight>
              </a:rPr>
              <a:t>Note that there may be </a:t>
            </a:r>
            <a:r>
              <a:rPr b="1" i="1" lang="en" sz="1050">
                <a:solidFill>
                  <a:srgbClr val="444444"/>
                </a:solidFill>
                <a:highlight>
                  <a:srgbClr val="FFFFFF"/>
                </a:highlight>
              </a:rPr>
              <a:t>multiple</a:t>
            </a:r>
            <a:r>
              <a:rPr b="1" lang="en" sz="1050">
                <a:solidFill>
                  <a:srgbClr val="444444"/>
                </a:solidFill>
                <a:highlight>
                  <a:srgbClr val="FFFFFF"/>
                </a:highlight>
              </a:rPr>
              <a:t> answers to this question.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7b4de8e7c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b4de8e7c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rPr lang="en"/>
              <a:t>Fill out the truth table for the circuit by entering a 0 or 1 in the output column for each row: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b4de8e7cc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b4de8e7cc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 0, B = 0, C = 0, D = 0, B: A = 1, B = 1, C = 0, D = 1, C: A = 0, B = 1, C = 0, D = 1, D: A = 1, B = 0, C = 1, D = 0, E: A = 1, B = 1, C = 1, D = 1,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7b4de8e7cc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b4de8e7cc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 0, B = 1, C = 0, D = 1, B: A = 0, B = 1, C = 0, D = 0, C: A = 1, B = 0, C = 1, D = 0, D: A = 1, B = 1, C = 1, D = 1,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b4de8e7cc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b4de8e7c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b4de8e7cc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b4de8e7cc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Inputs A and B first go through an AND gate. Then the output of that gate goes through an OR gate, combined with another input, C.</a:t>
            </a:r>
            <a:endParaRPr/>
          </a:p>
          <a:p>
            <a:pPr indent="0" lvl="0" marL="0" rtl="0" algn="l">
              <a:spcBef>
                <a:spcPts val="0"/>
              </a:spcBef>
              <a:spcAft>
                <a:spcPts val="0"/>
              </a:spcAft>
              <a:buClr>
                <a:schemeClr val="dk1"/>
              </a:buClr>
              <a:buSzPts val="1100"/>
              <a:buFont typeface="Arial"/>
              <a:buNone/>
            </a:pPr>
            <a:r>
              <a:rPr lang="en"/>
              <a:t>Now interesting things happen based on which inputs are 0 or 1.</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b4de8e7cc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b4de8e7cc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output is also 1 or "true", since 1 AND 1 is 1, and 1 OR 1 is also 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b4de8e7cc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b4de8e7cc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case, the output is still 1! That's because the final step is an OR gate, so it only needs one of the inputs to be on for it to output a 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7b4de8e7cc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b4de8e7cc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7b4de8e7c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b4de8e7c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7b4de8e7cc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b4de8e7cc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7b4de8e7c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b4de8e7c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JvdGggaW5wdXRzIEEgYW5kIEIgYXJlIDEiLCJJbnB1dCBBIGlzIDAsIGlucHV0IEIgaXMgMSIsIkJvdGggaW5wdXRzIEEgYW5kIEIgYXJlIDAiLCJJbnB1dCBBIGlzIDEsIGlucHV0IEIgaXMgMCJdfQ==pearId=magic-pear-shape-identifier" TargetMode="External"/><Relationship Id="rId5" Type="http://schemas.openxmlformats.org/officeDocument/2006/relationships/image" Target="../media/image14.png"/><Relationship Id="rId6" Type="http://schemas.openxmlformats.org/officeDocument/2006/relationships/hyperlink" Target="http://dontchangethislink.peardeckmagic.zone?eyJ0eXBlIjoiZ29vZ2xlLXNsaWRlcy1hZGRvbi1yZXNwb25zZS1mb290ZXIiLCJsYXN0RWRpdGVkQnkiOiJ1bmtub3duIiwicHJlc2VudGF0aW9uSWQiOiIxNmliUnhMaXpGZjVpWlhJaktmb3VjSlF5SE1ad0QxMmZ2a1hGNllMV0E4VSIsImNvbnRlbnRJZCI6ImN1c3RvbS1yZXNwb25zZS1tdWx0aXBsZUNob2ljZSIsInNsaWRlSWQiOiJnN2I0ZGU4ZTdjY18wXzMyOCIsImNvbnRlbnRJbnN0YW5jZUlkIjoiMTZpYlJ4TGl6RmY1aVpYSWpLZm91Y0pReUhNWndEMTJmdmtYRjZZTFdBOFUvOWEwMGQyM2QtNjdlZC00Yzk0LTkyMGUtOGExZGRjMThiMjhmIn0=pearId=magic-pear-metadata-identifi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6" Type="http://schemas.openxmlformats.org/officeDocument/2006/relationships/image" Target="../media/image2.png"/><Relationship Id="rId7" Type="http://schemas.openxmlformats.org/officeDocument/2006/relationships/hyperlink" Target="http://dontchangethislink.peardeckmagic.zone?eyJ0eXBlIjoiZ29vZ2xlLXNsaWRlcy1hZGRvbi1yZXNwb25zZS1mb290ZXIiLCJsYXN0RWRpdGVkQnkiOiJ1bmtub3duIiwicHJlc2VudGF0aW9uSWQiOiIxNmliUnhMaXpGZjVpWlhJaktmb3VjSlF5SE1ad0QxMmZ2a1hGNllMV0E4VSIsImNvbnRlbnRJZCI6ImN1c3RvbS1yZXNwb25zZS1mcmVlUmVzcG9uc2UtdGV4dCIsInNsaWRlSWQiOiJnN2I0ZGU4ZTdjY18wXzMzOCIsImNvbnRlbnRJbnN0YW5jZUlkIjoiMTZpYlJ4TGl6RmY1aVpYSWpLZm91Y0pReUhNWndEMTJmdmtYRjZZTFdBOFUvZTViZTBmNDQtOTNiNC00MDU5LWFjNmQtODNiYTQwMWYwMWYzIn0=pearId=magic-pear-metadata-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gPSAwLCBCID0gMCwgQyA9IDAsIEQgPSAwIiwiQSA9IDEsIEIgPSAxLCBDID0gMCwgRCA9IDEiLCJBID0gMCwgQiA9IDEsIEMgPSAwLCBEID0gMSIsIkEgPSAxLCBCID0gMCwgQyA9IDEsIEQgPSAwIiwiQSA9IDEsIEIgPSAxLCBDID0gMSwgRCA9IDEiXX0=pearId=magic-pear-shape-identifier" TargetMode="External"/><Relationship Id="rId5" Type="http://schemas.openxmlformats.org/officeDocument/2006/relationships/image" Target="../media/image1.png"/><Relationship Id="rId6" Type="http://schemas.openxmlformats.org/officeDocument/2006/relationships/hyperlink" Target="http://dontchangethislink.peardeckmagic.zone?eyJ0eXBlIjoiZ29vZ2xlLXNsaWRlcy1hZGRvbi1yZXNwb25zZS1mb290ZXIiLCJsYXN0RWRpdGVkQnkiOiJ1bmtub3duIiwicHJlc2VudGF0aW9uSWQiOiIxNmliUnhMaXpGZjVpWlhJaktmb3VjSlF5SE1ad0QxMmZ2a1hGNllMV0E4VSIsImNvbnRlbnRJZCI6ImN1c3RvbS1yZXNwb25zZS1tdWx0aXBsZUNob2ljZSIsInNsaWRlSWQiOiJnN2I0ZGU4ZTdjY18wXzM0OSIsImNvbnRlbnRJbnN0YW5jZUlkIjoiMTZpYlJ4TGl6RmY1aVpYSWpLZm91Y0pReUhNWndEMTJmdmtYRjZZTFdBOFUvNmVlOTYwOWQtYjVmOC00MTlmLThiNzktOGE5Y2ExOGJmYWQwIn0=pearId=magic-pear-metadata-identifi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gPSAwLCBCID0gMSwgQyA9IDAsIEQgPSAxIiwiQSA9IDAsIEIgPSAxLCBDID0gMCwgRCA9IDAiLCJBID0gMSwgQiA9IDAsIEMgPSAxLCBEID0gMCIsIkEgPSAxLCBCID0gMSwgQyA9IDEsIEQgPSAxIl19pearId=magic-pear-shape-identifier" TargetMode="External"/><Relationship Id="rId5" Type="http://schemas.openxmlformats.org/officeDocument/2006/relationships/image" Target="../media/image13.png"/><Relationship Id="rId6" Type="http://schemas.openxmlformats.org/officeDocument/2006/relationships/hyperlink" Target="http://dontchangethislink.peardeckmagic.zone?eyJ0eXBlIjoiZ29vZ2xlLXNsaWRlcy1hZGRvbi1yZXNwb25zZS1mb290ZXIiLCJsYXN0RWRpdGVkQnkiOiJ1bmtub3duIiwicHJlc2VudGF0aW9uSWQiOiIxNmliUnhMaXpGZjVpWlhJaktmb3VjSlF5SE1ad0QxMmZ2a1hGNllMV0E4VSIsImNvbnRlbnRJZCI6ImN1c3RvbS1yZXNwb25zZS1tdWx0aXBsZUNob2ljZSIsInNsaWRlSWQiOiJnN2I0ZGU4ZTdjY18wXzM1NyIsImNvbnRlbnRJbnN0YW5jZUlkIjoiMTZpYlJ4TGl6RmY1aVpYSWpLZm91Y0pReUhNWndEMTJmdmtYRjZZTFdBOFUvNjE3Mzk0ZjctYTM4Mi00MzUxLTg2NWUtMTJlYmQ0NjY0ZGNkIn0=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16.png"/><Relationship Id="rId6" Type="http://schemas.openxmlformats.org/officeDocument/2006/relationships/hyperlink" Target="http://dontchangethislink.peardeckmagic.zone?eyJ0eXBlIjoiZ29vZ2xlLXNsaWRlcy1hZGRvbi1yZXNwb25zZS1mb290ZXIiLCJsYXN0RWRpdGVkQnkiOiJ1bmtub3duIiwicHJlc2VudGF0aW9uSWQiOiIxNmliUnhMaXpGZjVpWlhJaktmb3VjSlF5SE1ad0QxMmZ2a1hGNllMV0E4VSIsImNvbnRlbnRJZCI6ImN1c3RvbS1yZXNwb25zZS1mcmVlUmVzcG9uc2UtdGV4dCIsInNsaWRlSWQiOiJnN2I0ZGU4ZTdjY18wXzMwMSIsImNvbnRlbnRJbnN0YW5jZUlkIjoiMTZpYlJ4TGl6RmY1aVpYSWpLZm91Y0pReUhNWndEMTJmdmtYRjZZTFdBOFUvM2U5NTA1Y2YtNzIxMS00OTMzLWFhMmQtODE3MDEyZTk1NGQxIn0=pearId=magic-pear-metadata-identifi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7.png"/><Relationship Id="rId5" Type="http://schemas.openxmlformats.org/officeDocument/2006/relationships/hyperlink" Target="http://dontchangethislink.peardeckmagic.zone?eyJ0eXBlIjoiZ29vZ2xlLXNsaWRlcy1hZGRvbi1yZXNwb25zZS1mb290ZXIiLCJsYXN0RWRpdGVkQnkiOiJ1bmtub3duIiwicHJlc2VudGF0aW9uSWQiOiIxNmliUnhMaXpGZjVpWlhJaktmb3VjSlF5SE1ad0QxMmZ2a1hGNllMV0E4VSIsImNvbnRlbnRJZCI6ImN1c3RvbS1yZXNwb25zZS1mcmVlUmVzcG9uc2UtdGV4dCIsInNsaWRlSWQiOiJnN2I0ZGU4ZTdjY18wXzMxMCIsImNvbnRlbnRJbnN0YW5jZUlkIjoiMTZpYlJ4TGl6RmY1aVpYSWpLZm91Y0pReUhNWndEMTJmdmtYRjZZTFdBOFUvNDEwNzU5Y2YtODRmNy00Njg3LThhNmEtZjhjOTc0ZjlhMjkyIn0=pearId=magic-pear-metadata-identifier" TargetMode="External"/><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Logic circuits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diagram below shows a circuit where an OR gate leads to an AND gate. The circuit has three inputs (A, B, C) and a single output.</a:t>
            </a:r>
            <a:endParaRPr/>
          </a:p>
        </p:txBody>
      </p:sp>
      <p:sp>
        <p:nvSpPr>
          <p:cNvPr id="337" name="Google Shape;337;p22"/>
          <p:cNvSpPr txBox="1"/>
          <p:nvPr>
            <p:ph idx="1" type="body"/>
          </p:nvPr>
        </p:nvSpPr>
        <p:spPr>
          <a:xfrm>
            <a:off x="1303800" y="4083450"/>
            <a:ext cx="7030500" cy="44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the output is 1 and input C is 1, what are the possible states of inputs A and B?</a:t>
            </a:r>
            <a:endParaRPr/>
          </a:p>
        </p:txBody>
      </p:sp>
      <p:pic>
        <p:nvPicPr>
          <p:cNvPr id="338" name="Google Shape;338;p22"/>
          <p:cNvPicPr preferRelativeResize="0"/>
          <p:nvPr/>
        </p:nvPicPr>
        <p:blipFill>
          <a:blip r:embed="rId3">
            <a:alphaModFix/>
          </a:blip>
          <a:stretch>
            <a:fillRect/>
          </a:stretch>
        </p:blipFill>
        <p:spPr>
          <a:xfrm>
            <a:off x="1788875" y="2336300"/>
            <a:ext cx="6060350" cy="1474675"/>
          </a:xfrm>
          <a:prstGeom prst="rect">
            <a:avLst/>
          </a:prstGeom>
          <a:noFill/>
          <a:ln>
            <a:noFill/>
          </a:ln>
        </p:spPr>
      </p:pic>
      <p:pic>
        <p:nvPicPr>
          <p:cNvPr id="339" name="Google Shape;339;p22">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40" name="Google Shape;340;p22">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Fill out the truth table for the circuit by entering a 0 or 1 in the output column for each row:</a:t>
            </a:r>
            <a:endParaRPr/>
          </a:p>
        </p:txBody>
      </p:sp>
      <p:sp>
        <p:nvSpPr>
          <p:cNvPr id="346" name="Google Shape;346;p23"/>
          <p:cNvSpPr txBox="1"/>
          <p:nvPr>
            <p:ph idx="1" type="body"/>
          </p:nvPr>
        </p:nvSpPr>
        <p:spPr>
          <a:xfrm>
            <a:off x="1303800" y="1990050"/>
            <a:ext cx="3268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050">
                <a:solidFill>
                  <a:srgbClr val="444444"/>
                </a:solidFill>
                <a:highlight>
                  <a:srgbClr val="FFFFFF"/>
                </a:highlight>
                <a:latin typeface="Arial"/>
                <a:ea typeface="Arial"/>
                <a:cs typeface="Arial"/>
                <a:sym typeface="Arial"/>
              </a:rPr>
              <a:t>The following circuit takes two inputs, sends each input through a NOT gate, and then sends those outputs through an AND gate. This circuit is logically equivalent to the NOR logic gate, a common gate in computers.</a:t>
            </a:r>
            <a:endParaRPr/>
          </a:p>
        </p:txBody>
      </p:sp>
      <p:pic>
        <p:nvPicPr>
          <p:cNvPr id="347" name="Google Shape;347;p23"/>
          <p:cNvPicPr preferRelativeResize="0"/>
          <p:nvPr/>
        </p:nvPicPr>
        <p:blipFill>
          <a:blip r:embed="rId3">
            <a:alphaModFix/>
          </a:blip>
          <a:stretch>
            <a:fillRect/>
          </a:stretch>
        </p:blipFill>
        <p:spPr>
          <a:xfrm>
            <a:off x="5111550" y="1902975"/>
            <a:ext cx="3933975" cy="1337550"/>
          </a:xfrm>
          <a:prstGeom prst="rect">
            <a:avLst/>
          </a:prstGeom>
          <a:noFill/>
          <a:ln>
            <a:noFill/>
          </a:ln>
        </p:spPr>
      </p:pic>
      <p:pic>
        <p:nvPicPr>
          <p:cNvPr id="348" name="Google Shape;348;p23"/>
          <p:cNvPicPr preferRelativeResize="0"/>
          <p:nvPr/>
        </p:nvPicPr>
        <p:blipFill>
          <a:blip r:embed="rId4">
            <a:alphaModFix/>
          </a:blip>
          <a:stretch>
            <a:fillRect/>
          </a:stretch>
        </p:blipFill>
        <p:spPr>
          <a:xfrm>
            <a:off x="3469425" y="3131175"/>
            <a:ext cx="2205152" cy="1511100"/>
          </a:xfrm>
          <a:prstGeom prst="rect">
            <a:avLst/>
          </a:prstGeom>
          <a:noFill/>
          <a:ln>
            <a:noFill/>
          </a:ln>
        </p:spPr>
      </p:pic>
      <p:pic>
        <p:nvPicPr>
          <p:cNvPr id="349" name="Google Shape;349;p23">
            <a:hlinkClick r:id="rId5"/>
          </p:cNvPr>
          <p:cNvPicPr preferRelativeResize="0"/>
          <p:nvPr/>
        </p:nvPicPr>
        <p:blipFill>
          <a:blip r:embed="rId6">
            <a:alphaModFix/>
          </a:blip>
          <a:stretch>
            <a:fillRect/>
          </a:stretch>
        </p:blipFill>
        <p:spPr>
          <a:xfrm>
            <a:off x="0" y="4429125"/>
            <a:ext cx="9144000" cy="714375"/>
          </a:xfrm>
          <a:prstGeom prst="rect">
            <a:avLst/>
          </a:prstGeom>
          <a:noFill/>
          <a:ln>
            <a:noFill/>
          </a:ln>
        </p:spPr>
      </p:pic>
      <p:sp>
        <p:nvSpPr>
          <p:cNvPr id="350" name="Google Shape;350;p23">
            <a:hlinkClick r:id="rId7"/>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The diagram below shows a circuit with four gates, where the output from two AND gates are sent into a third AND gate, and the output from that gate is sent into a NOT gate. The circuit has four inputs (A, B, C, D).</a:t>
            </a:r>
            <a:endParaRPr sz="1920"/>
          </a:p>
        </p:txBody>
      </p:sp>
      <p:sp>
        <p:nvSpPr>
          <p:cNvPr id="356" name="Google Shape;356;p24"/>
          <p:cNvSpPr txBox="1"/>
          <p:nvPr>
            <p:ph idx="1" type="body"/>
          </p:nvPr>
        </p:nvSpPr>
        <p:spPr>
          <a:xfrm>
            <a:off x="1303800" y="3382900"/>
            <a:ext cx="7030500" cy="56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the final output is 000, what are possible states of inputs A, B, C, and D?</a:t>
            </a:r>
            <a:endParaRPr/>
          </a:p>
        </p:txBody>
      </p:sp>
      <p:pic>
        <p:nvPicPr>
          <p:cNvPr id="357" name="Google Shape;357;p24"/>
          <p:cNvPicPr preferRelativeResize="0"/>
          <p:nvPr/>
        </p:nvPicPr>
        <p:blipFill>
          <a:blip r:embed="rId3">
            <a:alphaModFix/>
          </a:blip>
          <a:stretch>
            <a:fillRect/>
          </a:stretch>
        </p:blipFill>
        <p:spPr>
          <a:xfrm>
            <a:off x="2175850" y="1852600"/>
            <a:ext cx="5286375" cy="1438275"/>
          </a:xfrm>
          <a:prstGeom prst="rect">
            <a:avLst/>
          </a:prstGeom>
          <a:noFill/>
          <a:ln>
            <a:noFill/>
          </a:ln>
        </p:spPr>
      </p:pic>
      <p:pic>
        <p:nvPicPr>
          <p:cNvPr id="358" name="Google Shape;358;p24">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59" name="Google Shape;359;p24">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The diagram below shows a circuit with three gates, where the output from two OR gates are sent into a final AND gate. The circuit has four inputs (A, B, C, D), two for each OR gate.</a:t>
            </a:r>
            <a:endParaRPr sz="1920"/>
          </a:p>
        </p:txBody>
      </p:sp>
      <p:sp>
        <p:nvSpPr>
          <p:cNvPr id="365" name="Google Shape;365;p25"/>
          <p:cNvSpPr txBox="1"/>
          <p:nvPr>
            <p:ph idx="1" type="body"/>
          </p:nvPr>
        </p:nvSpPr>
        <p:spPr>
          <a:xfrm>
            <a:off x="1303800" y="3843800"/>
            <a:ext cx="7030500" cy="68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the final output is 0, what is a possible state of the inputs A/B/C/D?</a:t>
            </a:r>
            <a:endParaRPr/>
          </a:p>
        </p:txBody>
      </p:sp>
      <p:pic>
        <p:nvPicPr>
          <p:cNvPr id="366" name="Google Shape;366;p25"/>
          <p:cNvPicPr preferRelativeResize="0"/>
          <p:nvPr/>
        </p:nvPicPr>
        <p:blipFill>
          <a:blip r:embed="rId3">
            <a:alphaModFix/>
          </a:blip>
          <a:stretch>
            <a:fillRect/>
          </a:stretch>
        </p:blipFill>
        <p:spPr>
          <a:xfrm>
            <a:off x="2349325" y="1906975"/>
            <a:ext cx="4445348" cy="1807775"/>
          </a:xfrm>
          <a:prstGeom prst="rect">
            <a:avLst/>
          </a:prstGeom>
          <a:noFill/>
          <a:ln>
            <a:noFill/>
          </a:ln>
        </p:spPr>
      </p:pic>
      <p:pic>
        <p:nvPicPr>
          <p:cNvPr id="367" name="Google Shape;367;p25">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68" name="Google Shape;368;p25">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Computers often chain logic gates together, by taking the output from one gate and using it as the input to another gate. We call that a logic circuit.</a:t>
            </a:r>
            <a:endParaRPr/>
          </a:p>
          <a:p>
            <a:pPr indent="0" lvl="0" marL="0" rtl="0" algn="l">
              <a:spcBef>
                <a:spcPts val="1200"/>
              </a:spcBef>
              <a:spcAft>
                <a:spcPts val="0"/>
              </a:spcAft>
              <a:buNone/>
            </a:pPr>
            <a:r>
              <a:rPr lang="en"/>
              <a:t>Circuits enables computers to do more complex operations than they could accomplish with just a single gate.</a:t>
            </a:r>
            <a:endParaRPr/>
          </a:p>
          <a:p>
            <a:pPr indent="0" lvl="0" marL="0" rtl="0" algn="l">
              <a:spcBef>
                <a:spcPts val="1200"/>
              </a:spcBef>
              <a:spcAft>
                <a:spcPts val="1200"/>
              </a:spcAft>
              <a:buNone/>
            </a:pPr>
            <a:r>
              <a:rPr lang="en"/>
              <a:t>The smallest circuit is a chain of 2 logic gates.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this circuit:</a:t>
            </a:r>
            <a:endParaRPr/>
          </a:p>
        </p:txBody>
      </p:sp>
      <p:pic>
        <p:nvPicPr>
          <p:cNvPr id="290" name="Google Shape;290;p15"/>
          <p:cNvPicPr preferRelativeResize="0"/>
          <p:nvPr/>
        </p:nvPicPr>
        <p:blipFill>
          <a:blip r:embed="rId3">
            <a:alphaModFix/>
          </a:blip>
          <a:stretch>
            <a:fillRect/>
          </a:stretch>
        </p:blipFill>
        <p:spPr>
          <a:xfrm>
            <a:off x="775025" y="2512720"/>
            <a:ext cx="7861275" cy="191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set everything to on at first - all inputs are 1 or "true":</a:t>
            </a:r>
            <a:endParaRPr/>
          </a:p>
        </p:txBody>
      </p:sp>
      <p:pic>
        <p:nvPicPr>
          <p:cNvPr id="296" name="Google Shape;296;p16"/>
          <p:cNvPicPr preferRelativeResize="0"/>
          <p:nvPr/>
        </p:nvPicPr>
        <p:blipFill>
          <a:blip r:embed="rId3">
            <a:alphaModFix/>
          </a:blip>
          <a:stretch>
            <a:fillRect/>
          </a:stretch>
        </p:blipFill>
        <p:spPr>
          <a:xfrm>
            <a:off x="251275" y="2017575"/>
            <a:ext cx="8641450" cy="2102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if we set inputs A and B to off, and keep C on?</a:t>
            </a:r>
            <a:endParaRPr/>
          </a:p>
        </p:txBody>
      </p:sp>
      <p:pic>
        <p:nvPicPr>
          <p:cNvPr id="302" name="Google Shape;302;p17"/>
          <p:cNvPicPr preferRelativeResize="0"/>
          <p:nvPr/>
        </p:nvPicPr>
        <p:blipFill>
          <a:blip r:embed="rId3">
            <a:alphaModFix/>
          </a:blip>
          <a:stretch>
            <a:fillRect/>
          </a:stretch>
        </p:blipFill>
        <p:spPr>
          <a:xfrm>
            <a:off x="118700" y="1934625"/>
            <a:ext cx="8906600" cy="2167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YOUR UNDERSTANDING</a:t>
            </a:r>
            <a:endParaRPr/>
          </a:p>
        </p:txBody>
      </p:sp>
      <p:sp>
        <p:nvSpPr>
          <p:cNvPr id="308" name="Google Shape;308;p18"/>
          <p:cNvSpPr txBox="1"/>
          <p:nvPr>
            <p:ph idx="1" type="body"/>
          </p:nvPr>
        </p:nvSpPr>
        <p:spPr>
          <a:xfrm>
            <a:off x="1340675" y="1676650"/>
            <a:ext cx="7030500" cy="75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you try it. What do you think this chain will output if we set inputs A and B to 1 and set input C to 0?</a:t>
            </a:r>
            <a:endParaRPr/>
          </a:p>
        </p:txBody>
      </p:sp>
      <p:pic>
        <p:nvPicPr>
          <p:cNvPr id="309" name="Google Shape;309;p18"/>
          <p:cNvPicPr preferRelativeResize="0"/>
          <p:nvPr/>
        </p:nvPicPr>
        <p:blipFill>
          <a:blip r:embed="rId3">
            <a:alphaModFix/>
          </a:blip>
          <a:stretch>
            <a:fillRect/>
          </a:stretch>
        </p:blipFill>
        <p:spPr>
          <a:xfrm>
            <a:off x="172975" y="2288275"/>
            <a:ext cx="8798025" cy="2140850"/>
          </a:xfrm>
          <a:prstGeom prst="rect">
            <a:avLst/>
          </a:prstGeom>
          <a:noFill/>
          <a:ln>
            <a:noFill/>
          </a:ln>
        </p:spPr>
      </p:pic>
      <p:pic>
        <p:nvPicPr>
          <p:cNvPr id="310" name="Google Shape;310;p1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11" name="Google Shape;311;p1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YOUR UNDERSTANDING</a:t>
            </a:r>
            <a:endParaRPr/>
          </a:p>
        </p:txBody>
      </p:sp>
      <p:sp>
        <p:nvSpPr>
          <p:cNvPr id="317" name="Google Shape;317;p19"/>
          <p:cNvSpPr txBox="1"/>
          <p:nvPr>
            <p:ph idx="1" type="body"/>
          </p:nvPr>
        </p:nvSpPr>
        <p:spPr>
          <a:xfrm>
            <a:off x="1303800" y="1667425"/>
            <a:ext cx="7030500" cy="83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Try one more combination. What if we set input A to 1, input B to 0, and input C to 0?</a:t>
            </a:r>
            <a:endParaRPr/>
          </a:p>
        </p:txBody>
      </p:sp>
      <p:pic>
        <p:nvPicPr>
          <p:cNvPr id="318" name="Google Shape;318;p1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19" name="Google Shape;319;p1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0" name="Google Shape;320;p19"/>
          <p:cNvPicPr preferRelativeResize="0"/>
          <p:nvPr/>
        </p:nvPicPr>
        <p:blipFill>
          <a:blip r:embed="rId6">
            <a:alphaModFix/>
          </a:blip>
          <a:stretch>
            <a:fillRect/>
          </a:stretch>
        </p:blipFill>
        <p:spPr>
          <a:xfrm>
            <a:off x="224750" y="2429300"/>
            <a:ext cx="8919247" cy="217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Thoughts...</a:t>
            </a:r>
            <a:endParaRPr/>
          </a:p>
        </p:txBody>
      </p:sp>
      <p:sp>
        <p:nvSpPr>
          <p:cNvPr id="326" name="Google Shape;326;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you're struggling to figure out what a circuit outputs, try tracing it one gate at a time. Get out a pencil and paper, start on the first gate, write its output over the wire, then look at the next gate. Theoretically, you could figure out the output for a chain of gates that's hundreds of gates long! You probably have more exciting things to do though, so it's a good thing that we typically have computers to do that for us.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Practice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