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
      <p:font typeface="Proxima Nova Semibold"/>
      <p:regular r:id="rId36"/>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35" Type="http://schemas.openxmlformats.org/officeDocument/2006/relationships/font" Target="fonts/MavenPro-bold.fntdata"/><Relationship Id="rId12" Type="http://schemas.openxmlformats.org/officeDocument/2006/relationships/slide" Target="slides/slide6.xml"/><Relationship Id="rId34" Type="http://schemas.openxmlformats.org/officeDocument/2006/relationships/font" Target="fonts/MavenPro-regular.fntdata"/><Relationship Id="rId15" Type="http://schemas.openxmlformats.org/officeDocument/2006/relationships/slide" Target="slides/slide9.xml"/><Relationship Id="rId37" Type="http://schemas.openxmlformats.org/officeDocument/2006/relationships/font" Target="fonts/ProximaNovaSemibold-bold.fntdata"/><Relationship Id="rId14" Type="http://schemas.openxmlformats.org/officeDocument/2006/relationships/slide" Target="slides/slide8.xml"/><Relationship Id="rId36" Type="http://schemas.openxmlformats.org/officeDocument/2006/relationships/font" Target="fonts/ProximaNovaSemibold-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ProximaNova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c37a9b1c2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c37a9b1c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c37a9b1c2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c37a9b1c2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c37a9b1c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c37a9b1c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c37a9b1c2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c37a9b1c2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c37a9b1c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c37a9b1c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dc37a9b1c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dc37a9b1c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c37a9b1c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c37a9b1c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He can remove the extension from the filename entirely, renaming it from "marquis.gif" to just "marquis", and upload the renamed file., B: He can open the file in an image editing application, export it as a JPEG, and upload the exported JPEG file., C: He can add another extension to the filename, renaming it from "marquis.gif" to "marquis.gif.jpeg" and upload the renamed file., D: He can rename the file from "marquis.gif" to "marquis.jpg" and upload the renamed file.,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c37a9b1c2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c37a9b1c2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Around 1/2 of the original size., B: Around 1/10 of the original size., C: Around 1/100 of the original size., D: Around 1/500 of the original size., E: Around 1/1000 of the original size.,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c37a9b1c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c37a9b1c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SLIDES_API14260127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SLIDES_API14260127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Real-Life Relevance</a:t>
            </a:r>
            <a:endParaRPr b="1"/>
          </a:p>
          <a:p>
            <a:pPr indent="0" lvl="0" marL="0" rtl="0" algn="l">
              <a:spcBef>
                <a:spcPts val="0"/>
              </a:spcBef>
              <a:spcAft>
                <a:spcPts val="0"/>
              </a:spcAft>
              <a:buNone/>
            </a:pPr>
            <a:r>
              <a:rPr lang="en"/>
              <a:t>Use this template to help students connect the lesson to their own life. Does something from class relate to something they learned in another class? Was something interesting or surprising? Will it be useful to them? Did they learn anything that someone else they know would be interested to hear about? Helping students make those connections will help them retain the information, because it becomes more relevant to their lives. </a:t>
            </a:r>
            <a:endParaRPr/>
          </a:p>
          <a:p>
            <a:pPr indent="0" lvl="0" marL="0" rtl="0" algn="l">
              <a:spcBef>
                <a:spcPts val="0"/>
              </a:spcBef>
              <a:spcAft>
                <a:spcPts val="0"/>
              </a:spcAft>
              <a:buNone/>
            </a:pPr>
            <a:r>
              <a:rPr lang="en"/>
              <a:t>🍐 This is a Pear Deck Drawing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37a9b1c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37a9b1c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c37a9b1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c37a9b1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c37a9b1c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c37a9b1c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 this lesson, we'll dive deeper into two very important bits of metadata: the file </a:t>
            </a:r>
            <a:r>
              <a:rPr b="1" lang="en" sz="1500">
                <a:solidFill>
                  <a:srgbClr val="21242C"/>
                </a:solidFill>
                <a:highlight>
                  <a:srgbClr val="FFFFFF"/>
                </a:highlight>
              </a:rPr>
              <a:t>kind</a:t>
            </a:r>
            <a:r>
              <a:rPr lang="en" sz="1500">
                <a:solidFill>
                  <a:srgbClr val="21242C"/>
                </a:solidFill>
                <a:highlight>
                  <a:srgbClr val="FFFFFF"/>
                </a:highlight>
              </a:rPr>
              <a:t> and the file </a:t>
            </a:r>
            <a:r>
              <a:rPr b="1" lang="en" sz="1500">
                <a:solidFill>
                  <a:srgbClr val="21242C"/>
                </a:solidFill>
                <a:highlight>
                  <a:srgbClr val="FFFFFF"/>
                </a:highlight>
              </a:rPr>
              <a:t>size</a:t>
            </a:r>
            <a:r>
              <a:rPr lang="en" sz="1500">
                <a:solidFill>
                  <a:srgbClr val="21242C"/>
                </a:solidFill>
                <a:highlight>
                  <a:srgbClr val="FFFFFF"/>
                </a:highlight>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c37a9b1c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c37a9b1c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c37a9b1c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c37a9b1c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c37a9b1c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c37a9b1c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c37a9b1c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c37a9b1c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c37a9b1c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c37a9b1c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7" name="Shape 277"/>
        <p:cNvGrpSpPr/>
        <p:nvPr/>
      </p:nvGrpSpPr>
      <p:grpSpPr>
        <a:xfrm>
          <a:off x="0" y="0"/>
          <a:ext cx="0" cy="0"/>
          <a:chOff x="0" y="0"/>
          <a:chExt cx="0" cy="0"/>
        </a:xfrm>
      </p:grpSpPr>
      <p:sp>
        <p:nvSpPr>
          <p:cNvPr id="278" name="Google Shape;278;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9" name="Google Shape;279;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0" name="Google Shape;2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1" name="Shape 281"/>
        <p:cNvGrpSpPr/>
        <p:nvPr/>
      </p:nvGrpSpPr>
      <p:grpSpPr>
        <a:xfrm>
          <a:off x="0" y="0"/>
          <a:ext cx="0" cy="0"/>
          <a:chOff x="0" y="0"/>
          <a:chExt cx="0" cy="0"/>
        </a:xfrm>
      </p:grpSpPr>
      <p:sp>
        <p:nvSpPr>
          <p:cNvPr id="282" name="Google Shape;282;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3" name="Google Shape;28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4" name="Shape 284"/>
        <p:cNvGrpSpPr/>
        <p:nvPr/>
      </p:nvGrpSpPr>
      <p:grpSpPr>
        <a:xfrm>
          <a:off x="0" y="0"/>
          <a:ext cx="0" cy="0"/>
          <a:chOff x="0" y="0"/>
          <a:chExt cx="0" cy="0"/>
        </a:xfrm>
      </p:grpSpPr>
      <p:sp>
        <p:nvSpPr>
          <p:cNvPr id="285" name="Google Shape;2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7" name="Google Shape;2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1" name="Google Shape;29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2" name="Google Shape;2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3" name="Shape 293"/>
        <p:cNvGrpSpPr/>
        <p:nvPr/>
      </p:nvGrpSpPr>
      <p:grpSpPr>
        <a:xfrm>
          <a:off x="0" y="0"/>
          <a:ext cx="0" cy="0"/>
          <a:chOff x="0" y="0"/>
          <a:chExt cx="0" cy="0"/>
        </a:xfrm>
      </p:grpSpPr>
      <p:sp>
        <p:nvSpPr>
          <p:cNvPr id="294" name="Google Shape;2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5" name="Google Shape;2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6" name="Shape 296"/>
        <p:cNvGrpSpPr/>
        <p:nvPr/>
      </p:nvGrpSpPr>
      <p:grpSpPr>
        <a:xfrm>
          <a:off x="0" y="0"/>
          <a:ext cx="0" cy="0"/>
          <a:chOff x="0" y="0"/>
          <a:chExt cx="0" cy="0"/>
        </a:xfrm>
      </p:grpSpPr>
      <p:sp>
        <p:nvSpPr>
          <p:cNvPr id="297" name="Google Shape;29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 name="Google Shape;29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9" name="Google Shape;2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0" name="Shape 300"/>
        <p:cNvGrpSpPr/>
        <p:nvPr/>
      </p:nvGrpSpPr>
      <p:grpSpPr>
        <a:xfrm>
          <a:off x="0" y="0"/>
          <a:ext cx="0" cy="0"/>
          <a:chOff x="0" y="0"/>
          <a:chExt cx="0" cy="0"/>
        </a:xfrm>
      </p:grpSpPr>
      <p:sp>
        <p:nvSpPr>
          <p:cNvPr id="301" name="Google Shape;30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02" name="Google Shape;3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sp>
        <p:nvSpPr>
          <p:cNvPr id="304" name="Google Shape;30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6" name="Google Shape;30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8" name="Google Shape;30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11" name="Google Shape;3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15" name="Google Shape;31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76" name="Google Shape;27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png"/><Relationship Id="rId6" Type="http://schemas.openxmlformats.org/officeDocument/2006/relationships/hyperlink" Target="http://dontchangethislink.peardeckmagic.zone?eyJ0eXBlIjoiZ29vZ2xlLXNsaWRlcy1hZGRvbi1yZXNwb25zZS1mb290ZXIiLCJsYXN0RWRpdGVkQnkiOiJ1bmtub3duIiwicHJlc2VudGF0aW9uSWQiOiIxNTZvR0ttY1lFdHZFenJNY20yQUE3c05OM2tja3lESWRYektjdTFKUlFORSIsImNvbnRlbnRJZCI6ImN1c3RvbS1yZXNwb25zZS1mcmVlUmVzcG9uc2UtdGV4dCIsInNsaWRlSWQiOiJnZGMzN2E5YjFjMl8wXzM3NSIsImNvbnRlbnRJbnN0YW5jZUlkIjoiMTU2b0dLbWNZRXR2RXpyTWNtMkFBN3NOTjNrY2t5RElkWHpLY3UxSlJRTkUvMzg5YTA2MDMtMDI0OS00ZjJiLTg5YjgtZGVlNzNhMmY1MDg1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hlIGNhbiByZW1vdmUgdGhlIGV4dGVuc2lvbiBmcm9tIHRoZSBmaWxlbmFtZSBlbnRpcmVseSwgcmVuYW1pbmcgaXQgZnJvbSBcIm1hcnF1aXMuZ2lmXCIgdG8ganVzdCBcIm1hcnF1aXNcIiwgYW5kIHVwbG9hZCB0aGUgcmVuYW1lZCBmaWxlLiIsIkhlIGNhbiBvcGVuIHRoZSBmaWxlIGluIGFuIGltYWdlIGVkaXRpbmcgYXBwbGljYXRpb24sIGV4cG9ydCBpdCBhcyBhIEpQRUcsIGFuZCB1cGxvYWQgdGhlIGV4cG9ydGVkIEpQRUcgZmlsZS4iLCJIZSBjYW4gYWRkIGFub3RoZXIgZXh0ZW5zaW9uIHRvIHRoZSBmaWxlbmFtZSwgcmVuYW1pbmcgaXQgZnJvbSBcIm1hcnF1aXMuZ2lmXCIgdG8gXCJtYXJxdWlzLmdpZi5qcGVnXCIgYW5kIHVwbG9hZCB0aGUgcmVuYW1lZCBmaWxlLiIsIkhlIGNhbiByZW5hbWUgdGhlIGZpbGUgZnJvbSBcIm1hcnF1aXMuZ2lmXCIgdG8gXCJtYXJxdWlzLmpwZ1wiIGFuZCB1cGxvYWQgdGhlIHJlbmFtZWQgZmlsZS4iXX0=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J1bmtub3duIiwicHJlc2VudGF0aW9uSWQiOiIxNTZvR0ttY1lFdHZFenJNY20yQUE3c05OM2tja3lESWRYektjdTFKUlFORSIsImNvbnRlbnRJZCI6ImN1c3RvbS1yZXNwb25zZS1tdWx0aXBsZUNob2ljZSIsInNsaWRlSWQiOiJnZGMzN2E5YjFjMl8wXzM5MSIsImNvbnRlbnRJbnN0YW5jZUlkIjoiMTU2b0dLbWNZRXR2RXpyTWNtMkFBN3NOTjNrY2t5RElkWHpLY3UxSlJRTkUvOGNiMjNmM2QtZTU4MC00M2Q5LWI0MzMtMGJkNjUwZWNjNDJmIn0=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Fyb3VuZCAxLzIgb2YgdGhlIG9yaWdpbmFsIHNpemUuIiwiQXJvdW5kIDEvMTAgb2YgdGhlIG9yaWdpbmFsIHNpemUuIiwiQXJvdW5kIDEvMTAwIG9mIHRoZSBvcmlnaW5hbCBzaXplLiIsIkFyb3VuZCAxLzUwMCBvZiB0aGUgb3JpZ2luYWwgc2l6ZS4iLCJBcm91bmQgMS8xMDAwIG9mIHRoZSBvcmlnaW5hbCBzaXplLiJdfQ==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J1bmtub3duIiwicHJlc2VudGF0aW9uSWQiOiIxNTZvR0ttY1lFdHZFenJNY20yQUE3c05OM2tja3lESWRYektjdTFKUlFORSIsImNvbnRlbnRJZCI6ImN1c3RvbS1yZXNwb25zZS1tdWx0aXBsZUNob2ljZSIsInNsaWRlSWQiOiJnZGMzN2E5YjFjMl8wXzM5NyIsImNvbnRlbnRJbnN0YW5jZUlkIjoiMTU2b0dLbWNZRXR2RXpyTWNtMkFBN3NOTjNrY2t5RElkWHpLY3UxSlJRTkUvMDU4NmNjMTAtNjg3Ny00NDk3LTllNmYtYzZjMzk0MjRhN2EwIn0=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J1bmtub3duIiwicHJlc2VudGF0aW9uSWQiOiIxNTZvR0ttY1lFdHZFenJNY20yQUE3c05OM2tja3lESWRYektjdTFKUlFORSIsImNvbnRlbnRJZCI6ImN1c3RvbS1yZXNwb25zZS1tdWx0aXBsZUNob2ljZSIsInNsaWRlSWQiOiJnZGMzN2E5YjFjMl8wXzQwMiIsImNvbnRlbnRJbnN0YW5jZUlkIjoiMTU2b0dLbWNZRXR2RXpyTWNtMkFBN3NOTjNrY2t5RElkWHpLY3UxSlJRTkUvYTAzOTZhOTctOTdhZC00NTVlLThiZmMtZDQ4MDhiMmNmYWU4In0=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QxOTJlMzJlOF8wXzg5Iiwic2xpZGVJZCI6Imc1ZDE5MmUzMmU4XzBfODkiLCJwcmVzZW50YXRpb25JZCI6IjEwWllZXzBUTEdYSzU4djY0SHgwZ1o5NGViUEt5eGNzNzA5MWI4T2N6SjJNIiwidGVtcGxhdGVOYW1lIjoiQ29ubmVjdCB0byB5b3VyIG93biBsaWZlIiwibGFzdEVkaXRlZEJ5IjoidW5rbm93biIsImNvbnRlbnRJbnN0YW5jZUlkIjoiZmUyMjI4ZjdiOGRkNDU4N2EyM2YxYmYzZTc2NDE5NTg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computer file?</a:t>
            </a:r>
            <a:endParaRPr/>
          </a:p>
        </p:txBody>
      </p:sp>
      <p:sp>
        <p:nvSpPr>
          <p:cNvPr id="323" name="Google Shape;323;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File sizes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sizes</a:t>
            </a:r>
            <a:endParaRPr/>
          </a:p>
        </p:txBody>
      </p:sp>
      <p:sp>
        <p:nvSpPr>
          <p:cNvPr id="388" name="Google Shape;388;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Computers can store much more data than they could 20 years ago, but storage is still limited. That's why file size matters: perhaps our computer's hard drive can store 10,000 GIFs of cats, but it can only store 10 full-length movies about cats.</a:t>
            </a:r>
            <a:endParaRPr/>
          </a:p>
          <a:p>
            <a:pPr indent="0" lvl="0" marL="0" rtl="0" algn="l">
              <a:spcBef>
                <a:spcPts val="1200"/>
              </a:spcBef>
              <a:spcAft>
                <a:spcPts val="0"/>
              </a:spcAft>
              <a:buNone/>
            </a:pPr>
            <a:r>
              <a:rPr lang="en"/>
              <a:t>File sizes are always measured in bytes. A byte is a sequence of 8 bits (and remember, a bit is the smallest piece of digital information, 000 or 111).</a:t>
            </a:r>
            <a:endParaRPr/>
          </a:p>
          <a:p>
            <a:pPr indent="0" lvl="0" marL="0" rtl="0" algn="l">
              <a:spcBef>
                <a:spcPts val="1200"/>
              </a:spcBef>
              <a:spcAft>
                <a:spcPts val="0"/>
              </a:spcAft>
              <a:buNone/>
            </a:pPr>
            <a:r>
              <a:rPr lang="en"/>
              <a:t>A single byte is enough bits to represent 256 numbers, because 2^8 = 2562 </a:t>
            </a:r>
            <a:endParaRPr/>
          </a:p>
          <a:p>
            <a:pPr indent="0" lvl="0" marL="0" rtl="0" algn="l">
              <a:spcBef>
                <a:spcPts val="1200"/>
              </a:spcBef>
              <a:spcAft>
                <a:spcPts val="0"/>
              </a:spcAft>
              <a:buNone/>
            </a:pPr>
            <a:r>
              <a:rPr lang="en"/>
              <a:t>8</a:t>
            </a:r>
            <a:endParaRPr/>
          </a:p>
          <a:p>
            <a:pPr indent="0" lvl="0" marL="0" rtl="0" algn="l">
              <a:spcBef>
                <a:spcPts val="1200"/>
              </a:spcBef>
              <a:spcAft>
                <a:spcPts val="1200"/>
              </a:spcAft>
              <a:buNone/>
            </a:pPr>
            <a:r>
              <a:rPr lang="en"/>
              <a:t> =2562, start superscript, 8, end superscript, equals, 256. That also means a byte is big enough to represent a single letter in the ASCII encoding standard.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small file</a:t>
            </a:r>
            <a:endParaRPr/>
          </a:p>
        </p:txBody>
      </p:sp>
      <p:sp>
        <p:nvSpPr>
          <p:cNvPr id="394" name="Google Shape;394;p36"/>
          <p:cNvSpPr txBox="1"/>
          <p:nvPr>
            <p:ph idx="1" type="body"/>
          </p:nvPr>
        </p:nvSpPr>
        <p:spPr>
          <a:xfrm>
            <a:off x="1303800" y="1480150"/>
            <a:ext cx="4779600" cy="30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 byte is enough to represent a single letter, then a 5-letter long text file should be 5 bytes, right?</a:t>
            </a:r>
            <a:endParaRPr/>
          </a:p>
          <a:p>
            <a:pPr indent="0" lvl="0" marL="0" rtl="0" algn="l">
              <a:spcBef>
                <a:spcPts val="1200"/>
              </a:spcBef>
              <a:spcAft>
                <a:spcPts val="0"/>
              </a:spcAft>
              <a:buNone/>
            </a:pPr>
            <a:r>
              <a:rPr lang="en" sz="1500">
                <a:solidFill>
                  <a:srgbClr val="21242C"/>
                </a:solidFill>
                <a:highlight>
                  <a:srgbClr val="FFFFFF"/>
                </a:highlight>
                <a:latin typeface="Arial"/>
                <a:ea typeface="Arial"/>
                <a:cs typeface="Arial"/>
                <a:sym typeface="Arial"/>
              </a:rPr>
              <a:t>🔍 Try it yourself: Make a file with just the word "Hello" and then view the file metadata to see the total file size.</a:t>
            </a:r>
            <a:endParaRPr sz="1500">
              <a:solidFill>
                <a:srgbClr val="21242C"/>
              </a:solidFill>
              <a:highlight>
                <a:srgbClr val="FFFFFF"/>
              </a:highlight>
              <a:latin typeface="Arial"/>
              <a:ea typeface="Arial"/>
              <a:cs typeface="Arial"/>
              <a:sym typeface="Arial"/>
            </a:endParaRPr>
          </a:p>
          <a:p>
            <a:pPr indent="0" lvl="0" marL="0" rtl="0" algn="l">
              <a:spcBef>
                <a:spcPts val="1200"/>
              </a:spcBef>
              <a:spcAft>
                <a:spcPts val="1200"/>
              </a:spcAft>
              <a:buNone/>
            </a:pPr>
            <a:r>
              <a:rPr lang="en"/>
              <a:t>When I tried it, my computer made a file with a size of 6 bytes. I expected 5 bytes, since I typed 5 letters and the computer only needs 1 byte per letter. As it turns out, my editor added a new line automatically and that also required a single byte of representation.</a:t>
            </a:r>
            <a:endParaRPr sz="1500">
              <a:solidFill>
                <a:srgbClr val="21242C"/>
              </a:solidFill>
              <a:highlight>
                <a:srgbClr val="FFFFFF"/>
              </a:highlight>
              <a:latin typeface="Arial"/>
              <a:ea typeface="Arial"/>
              <a:cs typeface="Arial"/>
              <a:sym typeface="Arial"/>
            </a:endParaRPr>
          </a:p>
        </p:txBody>
      </p:sp>
      <p:pic>
        <p:nvPicPr>
          <p:cNvPr id="395" name="Google Shape;395;p36"/>
          <p:cNvPicPr preferRelativeResize="0"/>
          <p:nvPr/>
        </p:nvPicPr>
        <p:blipFill>
          <a:blip r:embed="rId3">
            <a:alphaModFix/>
          </a:blip>
          <a:stretch>
            <a:fillRect/>
          </a:stretch>
        </p:blipFill>
        <p:spPr>
          <a:xfrm>
            <a:off x="6235800" y="1750275"/>
            <a:ext cx="2755800" cy="24955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Larger files</a:t>
            </a:r>
            <a:endParaRPr/>
          </a:p>
        </p:txBody>
      </p:sp>
      <p:sp>
        <p:nvSpPr>
          <p:cNvPr id="401" name="Google Shape;401;p37"/>
          <p:cNvSpPr txBox="1"/>
          <p:nvPr>
            <p:ph idx="1" type="body"/>
          </p:nvPr>
        </p:nvSpPr>
        <p:spPr>
          <a:xfrm>
            <a:off x="1303800" y="1324725"/>
            <a:ext cx="7030500" cy="32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Files are often much larger than a few bytes. A 400x400 photo of my face is a whopping 22,096 bytes. A 33-second movie of my cat is 4,614,170 bytes.</a:t>
            </a:r>
            <a:endParaRPr/>
          </a:p>
          <a:p>
            <a:pPr indent="0" lvl="0" marL="0" rtl="0" algn="l">
              <a:spcBef>
                <a:spcPts val="1200"/>
              </a:spcBef>
              <a:spcAft>
                <a:spcPts val="0"/>
              </a:spcAft>
              <a:buNone/>
            </a:pPr>
            <a:r>
              <a:rPr lang="en"/>
              <a:t>To make it easier to talk about larger file sizes, we use larger units, starting with the kilobyte. If you're familiar with units like kilometers and kilograms, a kilobyte sounds like 1000 bytes, but it's not—or at least, it's not always.</a:t>
            </a:r>
            <a:endParaRPr/>
          </a:p>
          <a:p>
            <a:pPr indent="0" lvl="0" marL="0" rtl="0" algn="l">
              <a:spcBef>
                <a:spcPts val="1200"/>
              </a:spcBef>
              <a:spcAft>
                <a:spcPts val="0"/>
              </a:spcAft>
              <a:buNone/>
            </a:pPr>
            <a:r>
              <a:rPr lang="en"/>
              <a:t>When the term was first invented, a kilobyte referred to 1024 bytes. Computer scientists wanted to use familiar terms, but computers are based on the binary system, so it made more sense to group bytes into powers of 2 and 1024 is 2^10. </a:t>
            </a:r>
            <a:endParaRPr/>
          </a:p>
          <a:p>
            <a:pPr indent="0" lvl="0" marL="0" rtl="0" algn="l">
              <a:spcBef>
                <a:spcPts val="1200"/>
              </a:spcBef>
              <a:spcAft>
                <a:spcPts val="1200"/>
              </a:spcAft>
              <a:buNone/>
            </a:pPr>
            <a:r>
              <a:rPr lang="en"/>
              <a:t>Some computers started using a kilobyte to refer to 1000 bytes—especially hard drive manufacturers, since it made their drives sound bigger. Now we live in a confusing world where 1 kilobyte sometimes equals 1024 bytes and sometimes equals 1000 bytes.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Larger files</a:t>
            </a:r>
            <a:endParaRPr/>
          </a:p>
        </p:txBody>
      </p:sp>
      <p:sp>
        <p:nvSpPr>
          <p:cNvPr id="407" name="Google Shape;407;p38"/>
          <p:cNvSpPr txBox="1"/>
          <p:nvPr>
            <p:ph idx="1" type="body"/>
          </p:nvPr>
        </p:nvSpPr>
        <p:spPr>
          <a:xfrm>
            <a:off x="460950" y="1597875"/>
            <a:ext cx="8222100" cy="31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Any given computer will be consistent in its units, so you can compare relative file sizes, even if you're not sure the exact conversion from kilobytes to bytes. In the scheme of things, 1000 is close to 1024, so you'll get a good idea for the size of the file either way.</a:t>
            </a:r>
            <a:endParaRPr/>
          </a:p>
          <a:p>
            <a:pPr indent="0" lvl="0" marL="0" rtl="0" algn="l">
              <a:spcBef>
                <a:spcPts val="1200"/>
              </a:spcBef>
              <a:spcAft>
                <a:spcPts val="0"/>
              </a:spcAft>
              <a:buNone/>
            </a:pPr>
            <a:r>
              <a:rPr lang="en"/>
              <a:t>Once a file size is bigger than 1024 kilobytes (or 10001, depending which computer you ask), we can start using the bigger units like megabytes, gigabytes, terabytes, and petabytes.</a:t>
            </a:r>
            <a:endParaRPr/>
          </a:p>
          <a:p>
            <a:pPr indent="0" lvl="0" marL="0" rtl="0" algn="l">
              <a:spcBef>
                <a:spcPts val="1200"/>
              </a:spcBef>
              <a:spcAft>
                <a:spcPts val="0"/>
              </a:spcAft>
              <a:buNone/>
            </a:pPr>
            <a:r>
              <a:rPr lang="en"/>
              <a:t>The table above gives examples of how much data you can store for each unit. That column is actually a bit deceiving, because file sizes depend on whether the data is "compressed", and how much they've been compressed. 1 gigabyte could store 1 minute of uncompressed video, or it could store 1 hour of compressed low-resolution video. We'll learn much more about compression soon.</a:t>
            </a:r>
            <a:endParaRPr/>
          </a:p>
          <a:p>
            <a:pPr indent="0" lvl="0" marL="0" rtl="0" algn="l">
              <a:spcBef>
                <a:spcPts val="1200"/>
              </a:spcBef>
              <a:spcAft>
                <a:spcPts val="1200"/>
              </a:spcAft>
              <a:buNone/>
            </a:pPr>
            <a:r>
              <a:rPr lang="en" sz="1500">
                <a:solidFill>
                  <a:srgbClr val="21242C"/>
                </a:solidFill>
                <a:highlight>
                  <a:srgbClr val="FFFFFF"/>
                </a:highlight>
                <a:latin typeface="Arial"/>
                <a:ea typeface="Arial"/>
                <a:cs typeface="Arial"/>
                <a:sym typeface="Arial"/>
              </a:rPr>
              <a:t>🔍 Search online for more examples of data sizes. What else could you fit in a gigabyte, terabyte, or petabyte? Share any interesting discoveries in the Tips &amp; Thanks below.</a:t>
            </a:r>
            <a:endParaRPr/>
          </a:p>
        </p:txBody>
      </p:sp>
      <p:pic>
        <p:nvPicPr>
          <p:cNvPr id="408" name="Google Shape;408;p38"/>
          <p:cNvPicPr preferRelativeResize="0"/>
          <p:nvPr/>
        </p:nvPicPr>
        <p:blipFill>
          <a:blip r:embed="rId3">
            <a:alphaModFix/>
          </a:blip>
          <a:stretch>
            <a:fillRect/>
          </a:stretch>
        </p:blipFill>
        <p:spPr>
          <a:xfrm>
            <a:off x="4188800" y="75796"/>
            <a:ext cx="4314275" cy="1588500"/>
          </a:xfrm>
          <a:prstGeom prst="rect">
            <a:avLst/>
          </a:prstGeom>
          <a:noFill/>
          <a:ln>
            <a:noFill/>
          </a:ln>
        </p:spPr>
      </p:pic>
      <p:pic>
        <p:nvPicPr>
          <p:cNvPr id="409" name="Google Shape;409;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10" name="Google Shape;410;p3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Files and sizes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Marquis needs to upload a photo of himself to a website, and the website requires that photos be in JPEG format. However, his only photo is in the GIF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of these approaches should he take?</a:t>
            </a:r>
            <a:endParaRPr/>
          </a:p>
          <a:p>
            <a:pPr indent="0" lvl="0" marL="0" rtl="0" algn="l">
              <a:spcBef>
                <a:spcPts val="0"/>
              </a:spcBef>
              <a:spcAft>
                <a:spcPts val="0"/>
              </a:spcAft>
              <a:buNone/>
            </a:pPr>
            <a:r>
              <a:t/>
            </a:r>
            <a:endParaRPr/>
          </a:p>
        </p:txBody>
      </p:sp>
      <p:pic>
        <p:nvPicPr>
          <p:cNvPr id="421" name="Google Shape;421;p4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22" name="Google Shape;422;p4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ph type="title"/>
          </p:nvPr>
        </p:nvSpPr>
        <p:spPr>
          <a:xfrm>
            <a:off x="1303800" y="598575"/>
            <a:ext cx="7030500" cy="28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Kevin is entering the JS1K contest, a contest to write an interesting program in just 1KB of JavaScript code. He's hoping he can rewrite a program that's currently 1MB and enter that for the contest.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he succeeds, how much smaller will his new program be?</a:t>
            </a:r>
            <a:endParaRPr/>
          </a:p>
          <a:p>
            <a:pPr indent="0" lvl="0" marL="0" rtl="0" algn="l">
              <a:spcBef>
                <a:spcPts val="0"/>
              </a:spcBef>
              <a:spcAft>
                <a:spcPts val="0"/>
              </a:spcAft>
              <a:buNone/>
            </a:pPr>
            <a:r>
              <a:t/>
            </a:r>
            <a:endParaRPr/>
          </a:p>
        </p:txBody>
      </p:sp>
      <p:pic>
        <p:nvPicPr>
          <p:cNvPr id="428" name="Google Shape;428;p4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29" name="Google Shape;429;p4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txBox="1"/>
          <p:nvPr>
            <p:ph type="title"/>
          </p:nvPr>
        </p:nvSpPr>
        <p:spPr>
          <a:xfrm>
            <a:off x="1303800" y="598575"/>
            <a:ext cx="4616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Jermaine is storing files on his laptop for a project about his family ancestry.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of these lists correctly sorts the files from largest size to smallest size?</a:t>
            </a:r>
            <a:endParaRPr/>
          </a:p>
          <a:p>
            <a:pPr indent="0" lvl="0" marL="0" rtl="0" algn="l">
              <a:spcBef>
                <a:spcPts val="0"/>
              </a:spcBef>
              <a:spcAft>
                <a:spcPts val="0"/>
              </a:spcAft>
              <a:buNone/>
            </a:pPr>
            <a:r>
              <a:t/>
            </a:r>
            <a:endParaRPr/>
          </a:p>
        </p:txBody>
      </p:sp>
      <p:pic>
        <p:nvPicPr>
          <p:cNvPr id="435" name="Google Shape;435;p42"/>
          <p:cNvPicPr preferRelativeResize="0"/>
          <p:nvPr/>
        </p:nvPicPr>
        <p:blipFill>
          <a:blip r:embed="rId3">
            <a:alphaModFix/>
          </a:blip>
          <a:stretch>
            <a:fillRect/>
          </a:stretch>
        </p:blipFill>
        <p:spPr>
          <a:xfrm>
            <a:off x="6072900" y="152400"/>
            <a:ext cx="2146435" cy="4838699"/>
          </a:xfrm>
          <a:prstGeom prst="rect">
            <a:avLst/>
          </a:prstGeom>
          <a:noFill/>
          <a:ln>
            <a:noFill/>
          </a:ln>
        </p:spPr>
      </p:pic>
      <p:pic>
        <p:nvPicPr>
          <p:cNvPr id="436" name="Google Shape;436;p4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37" name="Google Shape;437;p4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41" name="Shape 441"/>
        <p:cNvGrpSpPr/>
        <p:nvPr/>
      </p:nvGrpSpPr>
      <p:grpSpPr>
        <a:xfrm>
          <a:off x="0" y="0"/>
          <a:ext cx="0" cy="0"/>
          <a:chOff x="0" y="0"/>
          <a:chExt cx="0" cy="0"/>
        </a:xfrm>
      </p:grpSpPr>
      <p:sp>
        <p:nvSpPr>
          <p:cNvPr id="442" name="Google Shape;442;p43"/>
          <p:cNvSpPr/>
          <p:nvPr/>
        </p:nvSpPr>
        <p:spPr>
          <a:xfrm>
            <a:off x="4812450" y="1233250"/>
            <a:ext cx="3810600" cy="3203100"/>
          </a:xfrm>
          <a:prstGeom prst="roundRect">
            <a:avLst>
              <a:gd fmla="val 838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p:nvPr/>
        </p:nvSpPr>
        <p:spPr>
          <a:xfrm>
            <a:off x="498550" y="1233250"/>
            <a:ext cx="3810600" cy="3203100"/>
          </a:xfrm>
          <a:prstGeom prst="roundRect">
            <a:avLst>
              <a:gd fmla="val 838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4" name="Google Shape;444;p43"/>
          <p:cNvPicPr preferRelativeResize="0"/>
          <p:nvPr/>
        </p:nvPicPr>
        <p:blipFill>
          <a:blip r:embed="rId3">
            <a:alphaModFix/>
          </a:blip>
          <a:stretch>
            <a:fillRect/>
          </a:stretch>
        </p:blipFill>
        <p:spPr>
          <a:xfrm>
            <a:off x="3337949" y="2675375"/>
            <a:ext cx="2468099" cy="2468099"/>
          </a:xfrm>
          <a:prstGeom prst="rect">
            <a:avLst/>
          </a:prstGeom>
          <a:noFill/>
          <a:ln>
            <a:noFill/>
          </a:ln>
        </p:spPr>
      </p:pic>
      <p:sp>
        <p:nvSpPr>
          <p:cNvPr id="445" name="Google Shape;445;p43"/>
          <p:cNvSpPr txBox="1"/>
          <p:nvPr>
            <p:ph type="title"/>
          </p:nvPr>
        </p:nvSpPr>
        <p:spPr>
          <a:xfrm>
            <a:off x="520950" y="428125"/>
            <a:ext cx="8102100" cy="464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3600">
                <a:solidFill>
                  <a:srgbClr val="FFFFFF"/>
                </a:solidFill>
                <a:latin typeface="Proxima Nova Semibold"/>
                <a:ea typeface="Proxima Nova Semibold"/>
                <a:cs typeface="Proxima Nova Semibold"/>
                <a:sym typeface="Proxima Nova Semibold"/>
              </a:rPr>
              <a:t>Connect to your own life:</a:t>
            </a:r>
            <a:endParaRPr sz="3600">
              <a:solidFill>
                <a:srgbClr val="FFFFFF"/>
              </a:solidFill>
            </a:endParaRPr>
          </a:p>
        </p:txBody>
      </p:sp>
      <p:sp>
        <p:nvSpPr>
          <p:cNvPr id="446" name="Google Shape;446;p43"/>
          <p:cNvSpPr txBox="1"/>
          <p:nvPr>
            <p:ph idx="1" type="body"/>
          </p:nvPr>
        </p:nvSpPr>
        <p:spPr>
          <a:xfrm>
            <a:off x="1094200" y="1372475"/>
            <a:ext cx="2590800" cy="950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latin typeface="Proxima Nova Semibold"/>
                <a:ea typeface="Proxima Nova Semibold"/>
                <a:cs typeface="Proxima Nova Semibold"/>
                <a:sym typeface="Proxima Nova Semibold"/>
              </a:rPr>
              <a:t>What’s something interesting you learned today?</a:t>
            </a:r>
            <a:endParaRPr sz="1400">
              <a:latin typeface="Proxima Nova Semibold"/>
              <a:ea typeface="Proxima Nova Semibold"/>
              <a:cs typeface="Proxima Nova Semibold"/>
              <a:sym typeface="Proxima Nova Semibold"/>
            </a:endParaRPr>
          </a:p>
          <a:p>
            <a:pPr indent="0" lvl="0" marL="0" rtl="0" algn="ctr">
              <a:spcBef>
                <a:spcPts val="0"/>
              </a:spcBef>
              <a:spcAft>
                <a:spcPts val="0"/>
              </a:spcAft>
              <a:buNone/>
            </a:pPr>
            <a:r>
              <a:t/>
            </a:r>
            <a:endParaRPr sz="1400">
              <a:latin typeface="Proxima Nova Semibold"/>
              <a:ea typeface="Proxima Nova Semibold"/>
              <a:cs typeface="Proxima Nova Semibold"/>
              <a:sym typeface="Proxima Nova Semibold"/>
            </a:endParaRPr>
          </a:p>
        </p:txBody>
      </p:sp>
      <p:sp>
        <p:nvSpPr>
          <p:cNvPr id="447" name="Google Shape;447;p43"/>
          <p:cNvSpPr txBox="1"/>
          <p:nvPr>
            <p:ph idx="1" type="body"/>
          </p:nvPr>
        </p:nvSpPr>
        <p:spPr>
          <a:xfrm>
            <a:off x="5425100" y="1352675"/>
            <a:ext cx="2590800" cy="989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latin typeface="Proxima Nova Semibold"/>
                <a:ea typeface="Proxima Nova Semibold"/>
                <a:cs typeface="Proxima Nova Semibold"/>
                <a:sym typeface="Proxima Nova Semibold"/>
              </a:rPr>
              <a:t>Can you relate this to something in your own life? </a:t>
            </a:r>
            <a:endParaRPr sz="1100">
              <a:latin typeface="Proxima Nova"/>
              <a:ea typeface="Proxima Nova"/>
              <a:cs typeface="Proxima Nova"/>
              <a:sym typeface="Proxima Nova"/>
            </a:endParaRPr>
          </a:p>
          <a:p>
            <a:pPr indent="0" lvl="0" marL="0" rtl="0" algn="ctr">
              <a:spcBef>
                <a:spcPts val="0"/>
              </a:spcBef>
              <a:spcAft>
                <a:spcPts val="0"/>
              </a:spcAft>
              <a:buNone/>
            </a:pPr>
            <a:r>
              <a:t/>
            </a:r>
            <a:endParaRPr sz="1100">
              <a:latin typeface="Proxima Nova"/>
              <a:ea typeface="Proxima Nova"/>
              <a:cs typeface="Proxima Nova"/>
              <a:sym typeface="Proxima Nova"/>
            </a:endParaRPr>
          </a:p>
        </p:txBody>
      </p:sp>
      <p:pic>
        <p:nvPicPr>
          <p:cNvPr id="448" name="Google Shape;448;p43">
            <a:hlinkClick r:id="rId4"/>
          </p:cNvPr>
          <p:cNvPicPr preferRelativeResize="0"/>
          <p:nvPr/>
        </p:nvPicPr>
        <p:blipFill>
          <a:blip r:embed="rId5">
            <a:alphaModFix/>
          </a:blip>
          <a:stretch>
            <a:fillRect/>
          </a:stretch>
        </p:blipFill>
        <p:spPr>
          <a:xfrm>
            <a:off x="0" y="4429100"/>
            <a:ext cx="9144000" cy="714375"/>
          </a:xfrm>
          <a:prstGeom prst="rect">
            <a:avLst/>
          </a:prstGeom>
          <a:noFill/>
          <a:ln>
            <a:noFill/>
          </a:ln>
        </p:spPr>
      </p:pic>
      <p:sp>
        <p:nvSpPr>
          <p:cNvPr id="449" name="Google Shape;449;p43">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computer file?</a:t>
            </a:r>
            <a:endParaRPr/>
          </a:p>
        </p:txBody>
      </p:sp>
      <p:sp>
        <p:nvSpPr>
          <p:cNvPr id="329" name="Google Shape;329;p26"/>
          <p:cNvSpPr txBox="1"/>
          <p:nvPr>
            <p:ph idx="1" type="body"/>
          </p:nvPr>
        </p:nvSpPr>
        <p:spPr>
          <a:xfrm>
            <a:off x="1303800" y="12129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we want a computer to remember data for later, we store it in a file.</a:t>
            </a:r>
            <a:endParaRPr/>
          </a:p>
          <a:p>
            <a:pPr indent="0" lvl="0" marL="0" rtl="0" algn="l">
              <a:spcBef>
                <a:spcPts val="1200"/>
              </a:spcBef>
              <a:spcAft>
                <a:spcPts val="0"/>
              </a:spcAft>
              <a:buNone/>
            </a:pPr>
            <a:r>
              <a:rPr lang="en"/>
              <a:t>To make it easier to sort through our files, we give each file a memorable name.</a:t>
            </a:r>
            <a:endParaRPr/>
          </a:p>
          <a:p>
            <a:pPr indent="0" lvl="0" marL="0" rtl="0" algn="l">
              <a:spcBef>
                <a:spcPts val="1200"/>
              </a:spcBef>
              <a:spcAft>
                <a:spcPts val="1200"/>
              </a:spcAft>
              <a:buNone/>
            </a:pPr>
            <a:r>
              <a:rPr lang="en"/>
              <a:t>The computer keeps track of additional details, like when the file was last updated, the type of file, and who's allowed to edit it. That's called metadata: the data about the data.</a:t>
            </a:r>
            <a:endParaRPr/>
          </a:p>
        </p:txBody>
      </p:sp>
      <p:pic>
        <p:nvPicPr>
          <p:cNvPr id="330" name="Google Shape;330;p26"/>
          <p:cNvPicPr preferRelativeResize="0"/>
          <p:nvPr/>
        </p:nvPicPr>
        <p:blipFill>
          <a:blip r:embed="rId3">
            <a:alphaModFix/>
          </a:blip>
          <a:stretch>
            <a:fillRect/>
          </a:stretch>
        </p:blipFill>
        <p:spPr>
          <a:xfrm>
            <a:off x="1818113" y="2797450"/>
            <a:ext cx="5507775" cy="19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Here's a file listing from my Mac:</a:t>
            </a:r>
            <a:endParaRPr/>
          </a:p>
        </p:txBody>
      </p:sp>
      <p:pic>
        <p:nvPicPr>
          <p:cNvPr id="336" name="Google Shape;336;p27"/>
          <p:cNvPicPr preferRelativeResize="0"/>
          <p:nvPr/>
        </p:nvPicPr>
        <p:blipFill>
          <a:blip r:embed="rId3">
            <a:alphaModFix/>
          </a:blip>
          <a:stretch>
            <a:fillRect/>
          </a:stretch>
        </p:blipFill>
        <p:spPr>
          <a:xfrm>
            <a:off x="538163" y="1728075"/>
            <a:ext cx="8067675" cy="202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Clicking on an individual file pops up a dialog with even more metadata:</a:t>
            </a:r>
            <a:endParaRPr/>
          </a:p>
        </p:txBody>
      </p:sp>
      <p:pic>
        <p:nvPicPr>
          <p:cNvPr id="342" name="Google Shape;342;p28"/>
          <p:cNvPicPr preferRelativeResize="0"/>
          <p:nvPr/>
        </p:nvPicPr>
        <p:blipFill>
          <a:blip r:embed="rId3">
            <a:alphaModFix/>
          </a:blip>
          <a:stretch>
            <a:fillRect/>
          </a:stretch>
        </p:blipFill>
        <p:spPr>
          <a:xfrm>
            <a:off x="781050" y="1750275"/>
            <a:ext cx="7581900" cy="286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File types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types</a:t>
            </a:r>
            <a:endParaRPr/>
          </a:p>
        </p:txBody>
      </p:sp>
      <p:sp>
        <p:nvSpPr>
          <p:cNvPr id="353" name="Google Shape;353;p30"/>
          <p:cNvSpPr txBox="1"/>
          <p:nvPr>
            <p:ph idx="1" type="body"/>
          </p:nvPr>
        </p:nvSpPr>
        <p:spPr>
          <a:xfrm>
            <a:off x="1303800" y="1887175"/>
            <a:ext cx="6540900" cy="2644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Computers store all files as binary data, long strings of 111s and 000s. Files represent all different types of data, however—like images, videos, documents, text files, and spreadsheets. Even applications are files.</a:t>
            </a:r>
            <a:endParaRPr/>
          </a:p>
          <a:p>
            <a:pPr indent="0" lvl="0" marL="0" rtl="0" algn="l">
              <a:spcBef>
                <a:spcPts val="1200"/>
              </a:spcBef>
              <a:spcAft>
                <a:spcPts val="0"/>
              </a:spcAft>
              <a:buNone/>
            </a:pPr>
            <a:r>
              <a:rPr lang="en"/>
              <a:t>How does a computer know that one chunk of data is an image, and another chunk is a spreadsheet?</a:t>
            </a:r>
            <a:endParaRPr/>
          </a:p>
          <a:p>
            <a:pPr indent="0" lvl="0" marL="0" rtl="0" algn="l">
              <a:spcBef>
                <a:spcPts val="1200"/>
              </a:spcBef>
              <a:spcAft>
                <a:spcPts val="0"/>
              </a:spcAft>
              <a:buNone/>
            </a:pPr>
            <a:r>
              <a:rPr lang="en"/>
              <a:t>Each file has a type/kind/format, which is often reflected in its file extension. For example, "students.csv" is a "CSV Document" and has the extension "csv".</a:t>
            </a:r>
            <a:endParaRPr/>
          </a:p>
          <a:p>
            <a:pPr indent="0" lvl="0" marL="0" rtl="0" algn="l">
              <a:spcBef>
                <a:spcPts val="1200"/>
              </a:spcBef>
              <a:spcAft>
                <a:spcPts val="1200"/>
              </a:spcAft>
              <a:buNone/>
            </a:pPr>
            <a:r>
              <a:rPr lang="en" sz="1500">
                <a:solidFill>
                  <a:srgbClr val="21242C"/>
                </a:solidFill>
                <a:highlight>
                  <a:srgbClr val="FFFFFF"/>
                </a:highlight>
                <a:latin typeface="Arial"/>
                <a:ea typeface="Arial"/>
                <a:cs typeface="Arial"/>
                <a:sym typeface="Arial"/>
              </a:rPr>
              <a:t>🔍 Browse around your desktop now and see what kind of files you have. If you can't see the file extensions, your computer may be setup to hide extensions by default. You can often turn extensions back on in settings. Just do a search online for "Show extensions on [your computer type]".</a:t>
            </a:r>
            <a:endParaRPr/>
          </a:p>
        </p:txBody>
      </p:sp>
      <p:pic>
        <p:nvPicPr>
          <p:cNvPr descr="Screenshot of file information for a file named &quot;students.csv&quot;. Displays these details:&#10;&#10;* Kind: CSV Document&#10;* Size: 22 bytes (4 KB on disk)&#10;* Where: Macintosh HD &gt; Users &gt; pamelafox &gt; Documents&#10;* Created: Today, 4:57 PM&#10;* Modified: Today, 4:57 PM" id="354" name="Google Shape;354;p30"/>
          <p:cNvPicPr preferRelativeResize="0"/>
          <p:nvPr/>
        </p:nvPicPr>
        <p:blipFill>
          <a:blip r:embed="rId3">
            <a:alphaModFix/>
          </a:blip>
          <a:stretch>
            <a:fillRect/>
          </a:stretch>
        </p:blipFill>
        <p:spPr>
          <a:xfrm>
            <a:off x="4003775" y="423425"/>
            <a:ext cx="3545499" cy="134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Detecting file types</a:t>
            </a:r>
            <a:endParaRPr/>
          </a:p>
        </p:txBody>
      </p:sp>
      <p:sp>
        <p:nvSpPr>
          <p:cNvPr id="360" name="Google Shape;360;p31"/>
          <p:cNvSpPr txBox="1"/>
          <p:nvPr>
            <p:ph idx="1" type="body"/>
          </p:nvPr>
        </p:nvSpPr>
        <p:spPr>
          <a:xfrm>
            <a:off x="1080500" y="1480150"/>
            <a:ext cx="7253700" cy="305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Files don't always have an extension, and sometimes an extension doesn't reflect the actual file format. In that case, computers can try a number of techniques to figure out the file type, so that it can open that file in the most appropriate program.</a:t>
            </a:r>
            <a:endParaRPr/>
          </a:p>
          <a:p>
            <a:pPr indent="0" lvl="0" marL="0" rtl="0" algn="l">
              <a:spcBef>
                <a:spcPts val="1200"/>
              </a:spcBef>
              <a:spcAft>
                <a:spcPts val="0"/>
              </a:spcAft>
              <a:buNone/>
            </a:pPr>
            <a:r>
              <a:rPr lang="en"/>
              <a:t>One way to detect the file format is to look for clues inside the file data itself. Many file types start with a "file header" with metadata.</a:t>
            </a:r>
            <a:endParaRPr/>
          </a:p>
          <a:p>
            <a:pPr indent="0" lvl="0" marL="0" rtl="0" algn="l">
              <a:spcBef>
                <a:spcPts val="1200"/>
              </a:spcBef>
              <a:spcAft>
                <a:spcPts val="0"/>
              </a:spcAft>
              <a:buNone/>
            </a:pPr>
            <a:r>
              <a:rPr lang="en"/>
              <a:t>For example, a GIF file always starts with the letters "GIF", encoded in binary according to the ASCII standard:</a:t>
            </a:r>
            <a:endParaRPr/>
          </a:p>
          <a:p>
            <a:pPr indent="0" lvl="0" marL="0" rtl="0" algn="l">
              <a:spcBef>
                <a:spcPts val="1200"/>
              </a:spcBef>
              <a:spcAft>
                <a:spcPts val="0"/>
              </a:spcAft>
              <a:buNone/>
            </a:pPr>
            <a:r>
              <a:rPr lang="en"/>
              <a:t>0100 0111 0100 1001 0100 0110</a:t>
            </a:r>
            <a:endParaRPr/>
          </a:p>
          <a:p>
            <a:pPr indent="0" lvl="0" marL="0" rtl="0" algn="l">
              <a:spcBef>
                <a:spcPts val="1200"/>
              </a:spcBef>
              <a:spcAft>
                <a:spcPts val="1200"/>
              </a:spcAft>
              <a:buNone/>
            </a:pPr>
            <a:r>
              <a:rPr lang="en"/>
              <a:t>If a computer sees that sequence of binary data, it has a high confidence that the file is a GIF and can send it to an image viewing application. The application can either successfully read and display the pixels, or let the user know that the file isn't a valid image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file types</a:t>
            </a:r>
            <a:endParaRPr/>
          </a:p>
        </p:txBody>
      </p:sp>
      <p:sp>
        <p:nvSpPr>
          <p:cNvPr id="366" name="Google Shape;366;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computers load many different types of files every day. You might already be familiar with many of those file types, but you might also discover exotic new file types in your journey into computer science.</a:t>
            </a:r>
            <a:endParaRPr/>
          </a:p>
          <a:p>
            <a:pPr indent="0" lvl="0" marL="0" rtl="0" algn="l">
              <a:spcBef>
                <a:spcPts val="1200"/>
              </a:spcBef>
              <a:spcAft>
                <a:spcPts val="1200"/>
              </a:spcAft>
              <a:buNone/>
            </a:pPr>
            <a:r>
              <a:rPr lang="en" sz="1500">
                <a:solidFill>
                  <a:srgbClr val="21242C"/>
                </a:solidFill>
                <a:highlight>
                  <a:srgbClr val="FFFFFF"/>
                </a:highlight>
                <a:latin typeface="Arial"/>
                <a:ea typeface="Arial"/>
                <a:cs typeface="Arial"/>
                <a:sym typeface="Arial"/>
              </a:rPr>
              <a:t>🔍 Discover more file types in the upcoming exercises. Never heard of a file? Just search for more information online with a query like "svg file format".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FILE FORMATS</a:t>
            </a:r>
            <a:endParaRPr/>
          </a:p>
        </p:txBody>
      </p:sp>
      <p:sp>
        <p:nvSpPr>
          <p:cNvPr id="372" name="Google Shape;372;p33"/>
          <p:cNvSpPr txBox="1"/>
          <p:nvPr>
            <p:ph idx="1" type="body"/>
          </p:nvPr>
        </p:nvSpPr>
        <p:spPr>
          <a:xfrm>
            <a:off x="1303800" y="1990050"/>
            <a:ext cx="5149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table lists the extensions of four "open formats", file formats that can be used by anyone.</a:t>
            </a:r>
            <a:endParaRPr/>
          </a:p>
          <a:p>
            <a:pPr indent="0" lvl="0" marL="0" rtl="0" algn="l">
              <a:spcBef>
                <a:spcPts val="1200"/>
              </a:spcBef>
              <a:spcAft>
                <a:spcPts val="0"/>
              </a:spcAft>
              <a:buNone/>
            </a:pPr>
            <a:r>
              <a:rPr lang="en"/>
              <a:t>Match each extension to an example of data that it can store: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3" name="Google Shape;373;p33"/>
          <p:cNvPicPr preferRelativeResize="0"/>
          <p:nvPr/>
        </p:nvPicPr>
        <p:blipFill>
          <a:blip r:embed="rId3">
            <a:alphaModFix/>
          </a:blip>
          <a:stretch>
            <a:fillRect/>
          </a:stretch>
        </p:blipFill>
        <p:spPr>
          <a:xfrm>
            <a:off x="6613225" y="1839750"/>
            <a:ext cx="999000" cy="2065729"/>
          </a:xfrm>
          <a:prstGeom prst="rect">
            <a:avLst/>
          </a:prstGeom>
          <a:noFill/>
          <a:ln>
            <a:noFill/>
          </a:ln>
        </p:spPr>
      </p:pic>
      <p:pic>
        <p:nvPicPr>
          <p:cNvPr id="374" name="Google Shape;374;p33"/>
          <p:cNvPicPr preferRelativeResize="0"/>
          <p:nvPr/>
        </p:nvPicPr>
        <p:blipFill>
          <a:blip r:embed="rId4">
            <a:alphaModFix/>
          </a:blip>
          <a:stretch>
            <a:fillRect/>
          </a:stretch>
        </p:blipFill>
        <p:spPr>
          <a:xfrm>
            <a:off x="1366125" y="3137300"/>
            <a:ext cx="2201490" cy="307050"/>
          </a:xfrm>
          <a:prstGeom prst="rect">
            <a:avLst/>
          </a:prstGeom>
          <a:noFill/>
          <a:ln>
            <a:noFill/>
          </a:ln>
        </p:spPr>
      </p:pic>
      <p:pic>
        <p:nvPicPr>
          <p:cNvPr id="375" name="Google Shape;375;p33"/>
          <p:cNvPicPr preferRelativeResize="0"/>
          <p:nvPr/>
        </p:nvPicPr>
        <p:blipFill>
          <a:blip r:embed="rId5">
            <a:alphaModFix/>
          </a:blip>
          <a:stretch>
            <a:fillRect/>
          </a:stretch>
        </p:blipFill>
        <p:spPr>
          <a:xfrm>
            <a:off x="2050100" y="3707150"/>
            <a:ext cx="1517536" cy="307050"/>
          </a:xfrm>
          <a:prstGeom prst="rect">
            <a:avLst/>
          </a:prstGeom>
          <a:noFill/>
          <a:ln>
            <a:noFill/>
          </a:ln>
        </p:spPr>
      </p:pic>
      <p:pic>
        <p:nvPicPr>
          <p:cNvPr id="376" name="Google Shape;376;p33"/>
          <p:cNvPicPr preferRelativeResize="0"/>
          <p:nvPr/>
        </p:nvPicPr>
        <p:blipFill>
          <a:blip r:embed="rId6">
            <a:alphaModFix/>
          </a:blip>
          <a:stretch>
            <a:fillRect/>
          </a:stretch>
        </p:blipFill>
        <p:spPr>
          <a:xfrm>
            <a:off x="3068275" y="4173400"/>
            <a:ext cx="1548044" cy="307050"/>
          </a:xfrm>
          <a:prstGeom prst="rect">
            <a:avLst/>
          </a:prstGeom>
          <a:noFill/>
          <a:ln>
            <a:noFill/>
          </a:ln>
        </p:spPr>
      </p:pic>
      <p:pic>
        <p:nvPicPr>
          <p:cNvPr id="377" name="Google Shape;377;p33"/>
          <p:cNvPicPr preferRelativeResize="0"/>
          <p:nvPr/>
        </p:nvPicPr>
        <p:blipFill>
          <a:blip r:embed="rId7">
            <a:alphaModFix/>
          </a:blip>
          <a:stretch>
            <a:fillRect/>
          </a:stretch>
        </p:blipFill>
        <p:spPr>
          <a:xfrm>
            <a:off x="3793375" y="3444350"/>
            <a:ext cx="2051355" cy="30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