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Proxima Nova Semibold"/>
      <p:regular r:id="rId39"/>
      <p:bold r:id="rId40"/>
      <p:boldItalic r:id="rId41"/>
    </p:embeddedFont>
    <p:embeddedFont>
      <p:font typeface="Source Sans Pr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Semibold-bold.fntdata"/><Relationship Id="rId20" Type="http://schemas.openxmlformats.org/officeDocument/2006/relationships/slide" Target="slides/slide14.xml"/><Relationship Id="rId42" Type="http://schemas.openxmlformats.org/officeDocument/2006/relationships/font" Target="fonts/SourceSansPro-regular.fntdata"/><Relationship Id="rId41" Type="http://schemas.openxmlformats.org/officeDocument/2006/relationships/font" Target="fonts/ProximaNovaSemibold-boldItalic.fntdata"/><Relationship Id="rId22" Type="http://schemas.openxmlformats.org/officeDocument/2006/relationships/slide" Target="slides/slide16.xml"/><Relationship Id="rId44" Type="http://schemas.openxmlformats.org/officeDocument/2006/relationships/font" Target="fonts/SourceSansPro-italic.fntdata"/><Relationship Id="rId21" Type="http://schemas.openxmlformats.org/officeDocument/2006/relationships/slide" Target="slides/slide15.xml"/><Relationship Id="rId43" Type="http://schemas.openxmlformats.org/officeDocument/2006/relationships/font" Target="fonts/SourceSansPr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SourceSans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ProximaNovaSemibold-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cf473356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cf473356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cf473356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cf473356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cf473356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cf473356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4, B: 0, C: [0, 1, 0], D: 11,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cf473356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cf473356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binary digit can store a series of two single-digit values, such as [4, 8]., B: A binary digit can store one of the values from 0 - 9., C: A binary digit can store one of two values, 0 or 1., D: A binary digit can store a series of two 0/1 values, such as [1, 1].,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cf473356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cf473356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cf473356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cf473356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cf473356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cf473356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cf473356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cf473356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cf473356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cf473356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cf473356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cf473356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cf473356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cf473356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42C"/>
                </a:solidFill>
                <a:highlight>
                  <a:srgbClr val="FFFFFF"/>
                </a:highlight>
              </a:rPr>
              <a:t>You might be scratching your head at this point. Why do computers represent information in such a hard to read way? And how can 1s and 0s represent so many different things? That's what we'll explore in this lesson.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cf473356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cf473356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cf473356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cf473356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cf473356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cf473356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cf4733560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cf473356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cf473356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cf473356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2, B: 8, C: 16, D: 4,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cf473356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cf473356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8, B: 24, C: 32, D: 48,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cf473356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cf473356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1 0 1 1 0 1 1 0 1 0 1 1 0 0 0 1, B: 1011 0110 1011 0001, C: 10 11 01 10 10 11 00 01, D: 10110110 10110001,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cf4733560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cf4733560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0110, B: 11010010, C: 111011011, D: 101101, E: 1,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SLIDES_API36040324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SLIDES_API36040324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Lessons Learned</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Use this template to help students articulate and retain their two most memorable takeaways from the day.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This is a Pear Deck Drawing Slide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To edit the type of question, go back to the "Ask Students a Question" in the Pear Deck sidebar.</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cf47335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cf47335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cf473356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cf473356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Computers store information using bits. A bit (short for "binary digit") stores either the value 0, or 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cf473356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cf473356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cf473356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cf473356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User name, B: Birthdate, C: Primary language, D: Sound effects,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cf473356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cf473356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sequence can represent many things: a number, a character, a pixel. Plus, the same sequence can represent different types of data in different contexts. The sequence 1000011 could represent 67 in a calculator application while also representing the letter "C" in a text file.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cf473356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cf473356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cf473356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cf473356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 name="Google Shape;60;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3" name="Google Shape;8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5" name="Google Shape;95;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6" name="Google Shape;9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6" name="Google Shape;5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7" name="Google Shape;5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17.png"/><Relationship Id="rId6" Type="http://schemas.openxmlformats.org/officeDocument/2006/relationships/hyperlink" Target="http://dontchangethislink.peardeckmagic.zone?eyJ0eXBlIjoiZ29vZ2xlLXNsaWRlcy1hZGRvbi1yZXNwb25zZS1mb290ZXIiLCJsYXN0RWRpdGVkQnkiOiJ1bmtub3duIiwicHJlc2VudGF0aW9uSWQiOiIxc0RuM0o5bFJLY0RTM3cwSTh2dVhPM0lmZkt5VElhakZyd0dhb3hWX2lUOCIsImNvbnRlbnRJZCI6ImN1c3RvbS1yZXNwb25zZS1mcmVlUmVzcG9uc2UtdGV4dCIsInNsaWRlSWQiOiJnZGNmNDczMzU2MF8wXzEyOSIsImNvbnRlbnRJbnN0YW5jZUlkIjoiMXNEbjNKOWxSS2NEUzN3MEk4dnVYTzNJZmZLeVRJYWpGcndHYW94Vl9pVDgvZTBlMDczMzUtODY4OS00YTMxLTkzMGQtNDVjMDYwY2ZmNWYwIn0=pearId=magic-pear-metadata-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QiLCIwIiwiWzAsIDEsIDBdIiwiMTEiXX0=pearId=magic-pear-shape-identifier" TargetMode="External"/><Relationship Id="rId4" Type="http://schemas.openxmlformats.org/officeDocument/2006/relationships/image" Target="../media/image6.png"/><Relationship Id="rId5" Type="http://schemas.openxmlformats.org/officeDocument/2006/relationships/hyperlink" Target="http://dontchangethislink.peardeckmagic.zone?eyJ0eXBlIjoiZ29vZ2xlLXNsaWRlcy1hZGRvbi1yZXNwb25zZS1mb290ZXIiLCJsYXN0RWRpdGVkQnkiOiJ1bmtub3duIiwicHJlc2VudGF0aW9uSWQiOiIxc0RuM0o5bFJLY0RTM3cwSTh2dVhPM0lmZkt5VElhakZyd0dhb3hWX2lUOCIsImNvbnRlbnRJZCI6ImN1c3RvbS1yZXNwb25zZS1tdWx0aXBsZUNob2ljZSIsInNsaWRlSWQiOiJnZGNmNDczMzU2MF8wXzEzNyIsImNvbnRlbnRJbnN0YW5jZUlkIjoiMXNEbjNKOWxSS2NEUzN3MEk4dnVYTzNJZmZLeVRJYWpGcndHYW94Vl9pVDgvZDFhNzI3ZDYtMTU1Yy00NGUwLWFiMGItNzQyYmU2NmRmNDExIn0=pearId=magic-pear-metadata-identifi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gYmluYXJ5IGRpZ2l0IGNhbiBzdG9yZSBhIHNlcmllcyBvZiB0d28gc2luZ2xlLWRpZ2l0IHZhbHVlcywgc3VjaCBhcyBbNCwgOF0uIiwiQSBiaW5hcnkgZGlnaXQgY2FuIHN0b3JlIG9uZSBvZiB0aGUgdmFsdWVzIGZyb20gMCAtIDkuIiwiQSBiaW5hcnkgZGlnaXQgY2FuIHN0b3JlIG9uZSBvZiB0d28gdmFsdWVzLCAwIG9yIDEuIiwiQSBiaW5hcnkgZGlnaXQgY2FuIHN0b3JlIGEgc2VyaWVzIG9mIHR3byAwLzEgdmFsdWVzLCBzdWNoIGFzIFsxLCAxXS4iXX0=pearId=magic-pear-shape-identifier" TargetMode="External"/><Relationship Id="rId4" Type="http://schemas.openxmlformats.org/officeDocument/2006/relationships/image" Target="../media/image23.png"/><Relationship Id="rId5" Type="http://schemas.openxmlformats.org/officeDocument/2006/relationships/hyperlink" Target="http://dontchangethislink.peardeckmagic.zone?eyJ0eXBlIjoiZ29vZ2xlLXNsaWRlcy1hZGRvbi1yZXNwb25zZS1mb290ZXIiLCJsYXN0RWRpdGVkQnkiOiJ1bmtub3duIiwicHJlc2VudGF0aW9uSWQiOiIxc0RuM0o5bFJLY0RTM3cwSTh2dVhPM0lmZkt5VElhakZyd0dhb3hWX2lUOCIsImNvbnRlbnRJZCI6ImN1c3RvbS1yZXNwb25zZS1tdWx0aXBsZUNob2ljZSIsInNsaWRlSWQiOiJnZGNmNDczMzU2MF8wXzE0MyIsImNvbnRlbnRJbnN0YW5jZUlkIjoiMXNEbjNKOWxSS2NEUzN3MEk4dnVYTzNJZmZLeVRJYWpGcndHYW94Vl9pVDgvNmU5NzY4MTEtMmRiOS00YjJiLWIwYzktOWQzYzExN2NiNjNkIn0=pearId=magic-pear-metadata-identifier" TargetMode="External"/><Relationship Id="rId6"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5.png"/><Relationship Id="rId5" Type="http://schemas.openxmlformats.org/officeDocument/2006/relationships/hyperlink" Target="http://dontchangethislink.peardeckmagic.zone?eyJ0eXBlIjoiZ29vZ2xlLXNsaWRlcy1hZGRvbi1yZXNwb25zZS1mb290ZXIiLCJsYXN0RWRpdGVkQnkiOiJ1bmtub3duIiwicHJlc2VudGF0aW9uSWQiOiIxc0RuM0o5bFJLY0RTM3cwSTh2dVhPM0lmZkt5VElhakZyd0dhb3hWX2lUOCIsImNvbnRlbnRJZCI6ImN1c3RvbS1yZXNwb25zZS1mcmVlUmVzcG9uc2UtdGV4dCIsInNsaWRlSWQiOiJnZGNmNDczMzU2MF8wXzE3NSIsImNvbnRlbnRJbnN0YW5jZUlkIjoiMXNEbjNKOWxSS2NEUzN3MEk4dnVYTzNJZmZLeVRJYWpGcndHYW94Vl9pVDgvY2FjNWM0NjYtYzFiYS00ZDdlLWI0NTctY2Q3MTIwMDBhOGEzIn0=pearId=magic-pear-metadata-identifier" TargetMode="External"/><Relationship Id="rId6"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6.png"/><Relationship Id="rId5" Type="http://schemas.openxmlformats.org/officeDocument/2006/relationships/hyperlink" Target="http://dontchangethislink.peardeckmagic.zone?eyJ0eXBlIjoiZ29vZ2xlLXNsaWRlcy1hZGRvbi1yZXNwb25zZS1mb290ZXIiLCJsYXN0RWRpdGVkQnkiOiJ1bmtub3duIiwicHJlc2VudGF0aW9uSWQiOiIxc0RuM0o5bFJLY0RTM3cwSTh2dVhPM0lmZkt5VElhakZyd0dhb3hWX2lUOCIsImNvbnRlbnRJZCI6ImN1c3RvbS1yZXNwb25zZS1mcmVlUmVzcG9uc2UtdGV4dCIsInNsaWRlSWQiOiJnZGNmNDczMzU2MF8wXzE4MyIsImNvbnRlbnRJbnN0YW5jZUlkIjoiMXNEbjNKOWxSS2NEUzN3MEk4dnVYTzNJZmZLeVRJYWpGcndHYW94Vl9pVDgvMDU1YWE3NjAtZmZiYS00MjRjLTk1YTUtMzc5ZTMwZWJiYTdkIn0=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9.png"/><Relationship Id="rId5" Type="http://schemas.openxmlformats.org/officeDocument/2006/relationships/hyperlink" Target="http://dontchangethislink.peardeckmagic.zone?eyJ0eXBlIjoiZ29vZ2xlLXNsaWRlcy1hZGRvbi1yZXNwb25zZS1mb290ZXIiLCJsYXN0RWRpdGVkQnkiOiJ1bmtub3duIiwicHJlc2VudGF0aW9uSWQiOiIxc0RuM0o5bFJLY0RTM3cwSTh2dVhPM0lmZkt5VElhakZyd0dhb3hWX2lUOCIsImNvbnRlbnRJZCI6ImN1c3RvbS1yZXNwb25zZS1mcmVlUmVzcG9uc2UtdGV4dCIsInNsaWRlSWQiOiJnZGNmNDczMzU2MF8wXzIwNyIsImNvbnRlbnRJbnN0YW5jZUlkIjoiMXNEbjNKOWxSS2NEUzN3MEk4dnVYTzNJZmZLeVRJYWpGcndHYW94Vl9pVDgvY2YwNzA3YjQtYTliNi00OTEyLThmOGEtYjY4NjFlODBjMjc5In0=pearId=magic-pear-metadata-identifi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IiLCI4IiwiMTYiLCI0Il19pearId=magic-pear-shape-identifier" TargetMode="External"/><Relationship Id="rId4" Type="http://schemas.openxmlformats.org/officeDocument/2006/relationships/image" Target="../media/image28.png"/><Relationship Id="rId5" Type="http://schemas.openxmlformats.org/officeDocument/2006/relationships/hyperlink" Target="http://dontchangethislink.peardeckmagic.zone?eyJ0eXBlIjoiZ29vZ2xlLXNsaWRlcy1hZGRvbi1yZXNwb25zZS1mb290ZXIiLCJsYXN0RWRpdGVkQnkiOiJ1bmtub3duIiwicHJlc2VudGF0aW9uSWQiOiIxc0RuM0o5bFJLY0RTM3cwSTh2dVhPM0lmZkt5VElhakZyd0dhb3hWX2lUOCIsImNvbnRlbnRJZCI6ImN1c3RvbS1yZXNwb25zZS1tdWx0aXBsZUNob2ljZSIsInNsaWRlSWQiOiJnZGNmNDczMzU2MF8wXzIxMyIsImNvbnRlbnRJbnN0YW5jZUlkIjoiMXNEbjNKOWxSS2NEUzN3MEk4dnVYTzNJZmZLeVRJYWpGcndHYW94Vl9pVDgvOWZlYmI0ZGMtMzlkNC00NGY1LWE4NmYtMzQ0MGYzMzJiNWE5In0=pearId=magic-pear-metadata-identifi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giLCIyNCIsIjMyIiwiNDgiXX0=pearId=magic-pear-shape-identifier" TargetMode="External"/><Relationship Id="rId4" Type="http://schemas.openxmlformats.org/officeDocument/2006/relationships/image" Target="../media/image34.png"/><Relationship Id="rId5" Type="http://schemas.openxmlformats.org/officeDocument/2006/relationships/hyperlink" Target="http://dontchangethislink.peardeckmagic.zone?eyJ0eXBlIjoiZ29vZ2xlLXNsaWRlcy1hZGRvbi1yZXNwb25zZS1mb290ZXIiLCJsYXN0RWRpdGVkQnkiOiJ1bmtub3duIiwicHJlc2VudGF0aW9uSWQiOiIxc0RuM0o5bFJLY0RTM3cwSTh2dVhPM0lmZkt5VElhakZyd0dhb3hWX2lUOCIsImNvbnRlbnRJZCI6ImN1c3RvbS1yZXNwb25zZS1tdWx0aXBsZUNob2ljZSIsInNsaWRlSWQiOiJnZGNmNDczMzU2MF8wXzIyMyIsImNvbnRlbnRJbnN0YW5jZUlkIjoiMXNEbjNKOWxSS2NEUzN3MEk4dnVYTzNJZmZLeVRJYWpGcndHYW94Vl9pVDgvMDE2N2QxNDMtMTJhNi00MjQxLWE1ZmMtMzgxMWIzN2FkYmQyIn0=pearId=magic-pear-metadata-identifi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EgMCAxIDEgMCAxIDEgMCAxIDAgMSAxIDAgMCAwIDEiLCIxMDExIDAxMTAgMTAxMSAwMDAxIiwiMTAgMTEgMDEgMTAgMTAgMTEgMDAgMDEiLCIxMDExMDExMCAxMDExMDAwMSJdfQ==pearId=magic-pear-shape-identifier" TargetMode="External"/><Relationship Id="rId4" Type="http://schemas.openxmlformats.org/officeDocument/2006/relationships/image" Target="../media/image35.png"/><Relationship Id="rId5" Type="http://schemas.openxmlformats.org/officeDocument/2006/relationships/hyperlink" Target="http://dontchangethislink.peardeckmagic.zone?eyJ0eXBlIjoiZ29vZ2xlLXNsaWRlcy1hZGRvbi1yZXNwb25zZS1mb290ZXIiLCJsYXN0RWRpdGVkQnkiOiJ1bmtub3duIiwicHJlc2VudGF0aW9uSWQiOiIxc0RuM0o5bFJLY0RTM3cwSTh2dVhPM0lmZkt5VElhakZyd0dhb3hWX2lUOCIsImNvbnRlbnRJZCI6ImN1c3RvbS1yZXNwb25zZS1tdWx0aXBsZUNob2ljZSIsInNsaWRlSWQiOiJnZGNmNDczMzU2MF8wXzIyOSIsImNvbnRlbnRJbnN0YW5jZUlkIjoiMXNEbjNKOWxSS2NEUzN3MEk4dnVYTzNJZmZLeVRJYWpGcndHYW94Vl9pVDgvNDVhOGYxYWQtZjk1ZC00NzFiLTgwZDUtNzc2ZDNiOWUzNDI5In0=pearId=magic-pear-metadata-identifi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AxMTAiLCIxMTAxMDAxMCIsIjExMTAxMTAxMSIsIjEwMTEwMSIsIjEiXX0=pearId=magic-pear-shape-identifier" TargetMode="External"/><Relationship Id="rId4" Type="http://schemas.openxmlformats.org/officeDocument/2006/relationships/image" Target="../media/image24.png"/><Relationship Id="rId5" Type="http://schemas.openxmlformats.org/officeDocument/2006/relationships/hyperlink" Target="http://dontchangethislink.peardeckmagic.zone?eyJ0eXBlIjoiZ29vZ2xlLXNsaWRlcy1hZGRvbi1yZXNwb25zZS1mb290ZXIiLCJsYXN0RWRpdGVkQnkiOiJ1bmtub3duIiwicHJlc2VudGF0aW9uSWQiOiIxc0RuM0o5bFJLY0RTM3cwSTh2dVhPM0lmZkt5VElhakZyd0dhb3hWX2lUOCIsImNvbnRlbnRJZCI6ImN1c3RvbS1yZXNwb25zZS1tdWx0aXBsZUNob2ljZSIsInNsaWRlSWQiOiJnZGNmNDczMzU2MF8wXzIzNSIsImNvbnRlbnRJbnN0YW5jZUlkIjoiMXNEbjNKOWxSS2NEUzN3MEk4dnVYTzNJZmZLeVRJYWpGcndHYW94Vl9pVDgvNjgzYjhjY2EtZjRlNi00M2Q3LWJiN2YtMTc4YWEwM2I4MzU0In0=pearId=magic-pear-metadata-identifie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37.png"/><Relationship Id="rId6" Type="http://schemas.openxmlformats.org/officeDocument/2006/relationships/hyperlink" Target="http://dontchangethislink.peardeckmagic.zone?eyJ0eXBlIjoiZnJlZWhhbmREcmF3aW5nIiwiZHJhZ2dhYmxlcyI6W3siaWQiOiJkcmFnZ2FibGUwIiwidHlwZSI6Imljb24iLCJpY29uIjp7ImlkIjoiZGVmYXVsdC1jaXJjbGUifSwiY29sb3IiOiIjRDUxRDI4In1dLCJkcmFnZ2FibGVTaXplIjoxMi41NSwiZW1iZWRkYWJsZVVybCI6Imh0dHBzOi8vIiwiYW5zd2VycyI6W119pearId=magic-pear-shape-identifier" TargetMode="External"/><Relationship Id="rId7" Type="http://schemas.openxmlformats.org/officeDocument/2006/relationships/image" Target="../media/image27.png"/><Relationship Id="rId8" Type="http://schemas.openxmlformats.org/officeDocument/2006/relationships/hyperlink" Target="http://dontchangethislink.peardeckmagic.zone?eyJ0eXBlIjoiZ29vZ2xlLXNsaWRlcy1hZGRvbi10ZW1wbGF0ZS1saWJyYXJ5IiwiY2xhc3NUaW1lIjoiZW5kIiwiY29udGVudElkIjoiaHR0cHM6Ly9kb2NzLmdvb2dsZS5jb20vcHJlc2VudGF0aW9uL2QvMTBaWVlfMFRMR1hLNTh2NjRIeDBnWjk0ZWJQS3l4Y3M3MDkxYjhPY3pKMk0vZWRpdCNzbGlkZT1pZC5nNWMyZGFmZjgwY18wXzE0Iiwic2xpZGVJZCI6Imc1YzJkYWZmODBjXzBfMTQiLCJwcmVzZW50YXRpb25JZCI6IjEwWllZXzBUTEdYSzU4djY0SHgwZ1o5NGViUEt5eGNzNzA5MWI4T2N6SjJNIiwidGVtcGxhdGVOYW1lIjoiRHJhdyBvciB0eXBlIDIgdGhpbmdzIHlvdSBsZWFybmVkIGluIHRvZGF54oCZcyBsZXNzb24iLCJsYXN0RWRpdGVkQnkiOiJ1bmtub3duIiwiY29udGVudEluc3RhbmNlSWQiOiJlOTNhOGIzODkzNzI0NmFjOThlNTMyNTk5ZjJjNDQxYiJ9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www.youtube.com/watch?v=ewokFOSxabs" TargetMode="External"/><Relationship Id="rId4" Type="http://schemas.openxmlformats.org/officeDocument/2006/relationships/image" Target="../media/image10.jp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lVzZXIgbmFtZSIsIkJpcnRoZGF0ZSIsIlByaW1hcnkgbGFuZ3VhZ2UiLCJTb3VuZCBlZmZlY3RzIl19pearId=magic-pear-shape-identifier" TargetMode="External"/><Relationship Id="rId5" Type="http://schemas.openxmlformats.org/officeDocument/2006/relationships/image" Target="../media/image3.png"/><Relationship Id="rId6" Type="http://schemas.openxmlformats.org/officeDocument/2006/relationships/hyperlink" Target="http://dontchangethislink.peardeckmagic.zone?eyJ0eXBlIjoiZ29vZ2xlLXNsaWRlcy1hZGRvbi1yZXNwb25zZS1mb290ZXIiLCJsYXN0RWRpdGVkQnkiOiJ1bmtub3duIiwicHJlc2VudGF0aW9uSWQiOiIxc0RuM0o5bFJLY0RTM3cwSTh2dVhPM0lmZkt5VElhakZyd0dhb3hWX2lUOCIsImNvbnRlbnRJZCI6ImN1c3RvbS1yZXNwb25zZS1tdWx0aXBsZUNob2ljZSIsInNsaWRlSWQiOiJnZGNmNDczMzU2MF8wXzg5IiwiY29udGVudEluc3RhbmNlSWQiOiIxc0RuM0o5bFJLY0RTM3cwSTh2dVhPM0lmZkt5VElhakZyd0dhb3hWX2lUOC81YTJiZjVkMS1jMTkxLTRhYjQtOGVmNC00NzU5MjFhYmE2NTcifQ==pearId=magic-pear-metadata-identifier" TargetMode="External"/><Relationship Id="rId7"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J1bmtub3duIiwicHJlc2VudGF0aW9uSWQiOiIxc0RuM0o5bFJLY0RTM3cwSTh2dVhPM0lmZkt5VElhakZyd0dhb3hWX2lUOCIsImNvbnRlbnRJZCI6ImN1c3RvbS1yZXNwb25zZS1mcmVlUmVzcG9uc2UtdGV4dCIsInNsaWRlSWQiOiJnZGNmNDczMzU2MF8wXzExMCIsImNvbnRlbnRJbnN0YW5jZUlkIjoiMXNEbjNKOWxSS2NEUzN3MEk4dnVYTzNJZmZLeVRJYWpGcndHYW94Vl9pVDgvNWZjNzZjNjctNTBhYy00NTkzLTg1ZjktOGRjZDgwZGQ1YWFhIn0=pearId=magic-pear-metadata-identifi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J1bmtub3duIiwicHJlc2VudGF0aW9uSWQiOiIxc0RuM0o5bFJLY0RTM3cwSTh2dVhPM0lmZkt5VElhakZyd0dhb3hWX2lUOCIsImNvbnRlbnRJZCI6ImN1c3RvbS1yZXNwb25zZS1mcmVlUmVzcG9uc2UtdGV4dCIsInNsaWRlSWQiOiJnZGNmNDczMzU2MF8wXzExNyIsImNvbnRlbnRJbnN0YW5jZUlkIjoiMXNEbjNKOWxSS2NEUzN3MEk4dnVYTzNJZmZLeVRJYWpGcndHYW94Vl9pVDgvODRlOTM0MjItMDYyMi00OGExLTg4MTUtNmQxODk2MWRmMTg2In0=pearId=magic-pear-metadata-identifi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5"/>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do computers represent data?</a:t>
            </a:r>
            <a:endParaRPr/>
          </a:p>
        </p:txBody>
      </p:sp>
      <p:sp>
        <p:nvSpPr>
          <p:cNvPr id="104" name="Google Shape;104;p25"/>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Clientmoji" id="173" name="Google Shape;173;p34"/>
          <p:cNvPicPr preferRelativeResize="0"/>
          <p:nvPr/>
        </p:nvPicPr>
        <p:blipFill>
          <a:blip r:embed="rId3">
            <a:alphaModFix/>
          </a:blip>
          <a:stretch>
            <a:fillRect/>
          </a:stretch>
        </p:blipFill>
        <p:spPr>
          <a:xfrm>
            <a:off x="2672725" y="202350"/>
            <a:ext cx="3810000" cy="381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Apple iPhone includes a settings menu where you can toggle various accessibility options on or off:</a:t>
            </a:r>
            <a:endParaRPr/>
          </a:p>
        </p:txBody>
      </p:sp>
      <p:sp>
        <p:nvSpPr>
          <p:cNvPr id="179" name="Google Shape;179;p35"/>
          <p:cNvSpPr txBox="1"/>
          <p:nvPr>
            <p:ph idx="1" type="body"/>
          </p:nvPr>
        </p:nvSpPr>
        <p:spPr>
          <a:xfrm>
            <a:off x="311700" y="4018600"/>
            <a:ext cx="8520600" cy="55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is the minimum number of bits that can represent those 3 options?</a:t>
            </a:r>
            <a:endParaRPr/>
          </a:p>
        </p:txBody>
      </p:sp>
      <p:pic>
        <p:nvPicPr>
          <p:cNvPr id="180" name="Google Shape;180;p35"/>
          <p:cNvPicPr preferRelativeResize="0"/>
          <p:nvPr/>
        </p:nvPicPr>
        <p:blipFill>
          <a:blip r:embed="rId3">
            <a:alphaModFix/>
          </a:blip>
          <a:stretch>
            <a:fillRect/>
          </a:stretch>
        </p:blipFill>
        <p:spPr>
          <a:xfrm>
            <a:off x="1527113" y="1761123"/>
            <a:ext cx="6089775" cy="2151700"/>
          </a:xfrm>
          <a:prstGeom prst="rect">
            <a:avLst/>
          </a:prstGeom>
          <a:noFill/>
          <a:ln>
            <a:noFill/>
          </a:ln>
        </p:spPr>
      </p:pic>
      <p:pic>
        <p:nvPicPr>
          <p:cNvPr id="181" name="Google Shape;181;p35">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82" name="Google Shape;182;p35">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Which of these values can be stored in a single bit?</a:t>
            </a:r>
            <a:endParaRPr/>
          </a:p>
        </p:txBody>
      </p:sp>
      <p:pic>
        <p:nvPicPr>
          <p:cNvPr id="188" name="Google Shape;188;p3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89" name="Google Shape;189;p3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Which of these best describe what a binary digit can store?</a:t>
            </a:r>
            <a:endParaRPr/>
          </a:p>
        </p:txBody>
      </p:sp>
      <p:pic>
        <p:nvPicPr>
          <p:cNvPr id="195" name="Google Shape;195;p3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96" name="Google Shape;196;p3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Bitmoji Image" id="197" name="Google Shape;197;p37"/>
          <p:cNvPicPr preferRelativeResize="0"/>
          <p:nvPr/>
        </p:nvPicPr>
        <p:blipFill>
          <a:blip r:embed="rId6">
            <a:alphaModFix/>
          </a:blip>
          <a:stretch>
            <a:fillRect/>
          </a:stretch>
        </p:blipFill>
        <p:spPr>
          <a:xfrm>
            <a:off x="2676525" y="1352550"/>
            <a:ext cx="3790950" cy="3790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Apple Mac computer includes a status menu with various indicators:</a:t>
            </a:r>
            <a:endParaRPr/>
          </a:p>
        </p:txBody>
      </p:sp>
      <p:sp>
        <p:nvSpPr>
          <p:cNvPr id="203" name="Google Shape;203;p38"/>
          <p:cNvSpPr txBox="1"/>
          <p:nvPr>
            <p:ph idx="1" type="body"/>
          </p:nvPr>
        </p:nvSpPr>
        <p:spPr>
          <a:xfrm>
            <a:off x="311700" y="3707750"/>
            <a:ext cx="8520600" cy="86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lang="en"/>
              <a:t>Which of the indicators could represent a single bit of information?</a:t>
            </a:r>
            <a:endParaRPr/>
          </a:p>
          <a:p>
            <a:pPr indent="0" lvl="0" marL="0" rtl="0" algn="l">
              <a:spcBef>
                <a:spcPts val="1200"/>
              </a:spcBef>
              <a:spcAft>
                <a:spcPts val="1200"/>
              </a:spcAft>
              <a:buNone/>
            </a:pPr>
            <a:r>
              <a:rPr lang="en"/>
              <a:t>👁️Note that there are 2 answers to this question.</a:t>
            </a:r>
            <a:endParaRPr/>
          </a:p>
        </p:txBody>
      </p:sp>
      <p:pic>
        <p:nvPicPr>
          <p:cNvPr id="204" name="Google Shape;204;p38"/>
          <p:cNvPicPr preferRelativeResize="0"/>
          <p:nvPr/>
        </p:nvPicPr>
        <p:blipFill>
          <a:blip r:embed="rId3">
            <a:alphaModFix/>
          </a:blip>
          <a:stretch>
            <a:fillRect/>
          </a:stretch>
        </p:blipFill>
        <p:spPr>
          <a:xfrm>
            <a:off x="1446400" y="1999413"/>
            <a:ext cx="6251200" cy="777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Clientmoji" id="209" name="Google Shape;209;p39"/>
          <p:cNvPicPr preferRelativeResize="0"/>
          <p:nvPr/>
        </p:nvPicPr>
        <p:blipFill>
          <a:blip r:embed="rId3">
            <a:alphaModFix/>
          </a:blip>
          <a:stretch>
            <a:fillRect/>
          </a:stretch>
        </p:blipFill>
        <p:spPr>
          <a:xfrm>
            <a:off x="2672725" y="1221100"/>
            <a:ext cx="3810000" cy="381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Bytes</a:t>
            </a:r>
            <a:endParaRPr/>
          </a:p>
        </p:txBody>
      </p:sp>
      <p:sp>
        <p:nvSpPr>
          <p:cNvPr id="215" name="Google Shape;21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2"/>
              </a:buClr>
              <a:buSzPts val="1100"/>
              <a:buFont typeface="Arial"/>
              <a:buNone/>
            </a:pPr>
            <a:r>
              <a:rPr lang="en"/>
              <a:t>A bit is the smallest piece of information in a computer, a single value storing either, 0 or 1.</a:t>
            </a:r>
            <a:endParaRPr/>
          </a:p>
          <a:p>
            <a:pPr indent="0" lvl="0" marL="0" rtl="0" algn="l">
              <a:spcBef>
                <a:spcPts val="1200"/>
              </a:spcBef>
              <a:spcAft>
                <a:spcPts val="0"/>
              </a:spcAft>
              <a:buClr>
                <a:schemeClr val="dk2"/>
              </a:buClr>
              <a:buSzPts val="1100"/>
              <a:buFont typeface="Arial"/>
              <a:buNone/>
            </a:pPr>
            <a:r>
              <a:rPr lang="en"/>
              <a:t>A byte is a unit of digital information that consists of 8 of those bits.</a:t>
            </a:r>
            <a:endParaRPr/>
          </a:p>
          <a:p>
            <a:pPr indent="0" lvl="0" marL="0" rtl="0" algn="l">
              <a:spcBef>
                <a:spcPts val="1200"/>
              </a:spcBef>
              <a:spcAft>
                <a:spcPts val="0"/>
              </a:spcAft>
              <a:buClr>
                <a:schemeClr val="dk2"/>
              </a:buClr>
              <a:buSzPts val="1100"/>
              <a:buFont typeface="Arial"/>
              <a:buNone/>
            </a:pPr>
            <a:r>
              <a:rPr lang="en"/>
              <a:t>Here's a single byte of information:</a:t>
            </a:r>
            <a:endParaRPr/>
          </a:p>
          <a:p>
            <a:pPr indent="0" lvl="0" marL="0" rtl="0" algn="l">
              <a:spcBef>
                <a:spcPts val="1200"/>
              </a:spcBef>
              <a:spcAft>
                <a:spcPts val="0"/>
              </a:spcAft>
              <a:buClr>
                <a:schemeClr val="dk2"/>
              </a:buClr>
              <a:buSzPts val="1100"/>
              <a:buFont typeface="Arial"/>
              <a:buNone/>
            </a:pPr>
            <a:r>
              <a:rPr lang="en"/>
              <a:t>11110110</a:t>
            </a:r>
            <a:endParaRPr/>
          </a:p>
          <a:p>
            <a:pPr indent="0" lvl="0" marL="0" rtl="0" algn="l">
              <a:spcBef>
                <a:spcPts val="1200"/>
              </a:spcBef>
              <a:spcAft>
                <a:spcPts val="0"/>
              </a:spcAft>
              <a:buClr>
                <a:schemeClr val="dk2"/>
              </a:buClr>
              <a:buSzPts val="1100"/>
              <a:buFont typeface="Arial"/>
              <a:buNone/>
            </a:pPr>
            <a:r>
              <a:rPr lang="en"/>
              <a:t>Here are three more bytes of information:</a:t>
            </a:r>
            <a:endParaRPr/>
          </a:p>
          <a:p>
            <a:pPr indent="0" lvl="0" marL="0" rtl="0" algn="l">
              <a:spcBef>
                <a:spcPts val="1200"/>
              </a:spcBef>
              <a:spcAft>
                <a:spcPts val="0"/>
              </a:spcAft>
              <a:buClr>
                <a:schemeClr val="dk2"/>
              </a:buClr>
              <a:buSzPts val="1100"/>
              <a:buFont typeface="Arial"/>
              <a:buNone/>
            </a:pPr>
            <a:r>
              <a:rPr lang="en"/>
              <a:t>000010100101010011011011</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bits to bytes</a:t>
            </a:r>
            <a:endParaRPr/>
          </a:p>
        </p:txBody>
      </p:sp>
      <p:sp>
        <p:nvSpPr>
          <p:cNvPr id="221" name="Google Shape;22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Conversion between bits and bytes is a simple calculation: divide by 8 to convert from bits to bytes or multiply by 8 to convert from bytes to bits. Try it yourself!</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YOUR UNDERSTANDING</a:t>
            </a:r>
            <a:endParaRPr/>
          </a:p>
        </p:txBody>
      </p:sp>
      <p:sp>
        <p:nvSpPr>
          <p:cNvPr id="227" name="Google Shape;22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many bytes long is this binary sequence?</a:t>
            </a:r>
            <a:endParaRPr/>
          </a:p>
          <a:p>
            <a:pPr indent="0" lvl="0" marL="0" rtl="0" algn="l">
              <a:spcBef>
                <a:spcPts val="1200"/>
              </a:spcBef>
              <a:spcAft>
                <a:spcPts val="1200"/>
              </a:spcAft>
              <a:buNone/>
            </a:pPr>
            <a:r>
              <a:rPr lang="en"/>
              <a:t>1011100111011011011010010011010101111111</a:t>
            </a:r>
            <a:endParaRPr/>
          </a:p>
        </p:txBody>
      </p:sp>
      <p:pic>
        <p:nvPicPr>
          <p:cNvPr id="228" name="Google Shape;228;p4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29" name="Google Shape;229;p4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Bitmoji Image" id="230" name="Google Shape;230;p42"/>
          <p:cNvPicPr preferRelativeResize="0"/>
          <p:nvPr/>
        </p:nvPicPr>
        <p:blipFill>
          <a:blip r:embed="rId6">
            <a:alphaModFix/>
          </a:blip>
          <a:stretch>
            <a:fillRect/>
          </a:stretch>
        </p:blipFill>
        <p:spPr>
          <a:xfrm>
            <a:off x="4403450" y="1416050"/>
            <a:ext cx="3790950" cy="3790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YOUR UNDERSTANDING</a:t>
            </a:r>
            <a:endParaRPr/>
          </a:p>
        </p:txBody>
      </p:sp>
      <p:sp>
        <p:nvSpPr>
          <p:cNvPr id="236" name="Google Shape;23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many bits are in 888 bytes of information?</a:t>
            </a:r>
            <a:endParaRPr/>
          </a:p>
        </p:txBody>
      </p:sp>
      <p:pic>
        <p:nvPicPr>
          <p:cNvPr id="237" name="Google Shape;237;p4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38" name="Google Shape;238;p4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computers represent data?</a:t>
            </a:r>
            <a:endParaRPr/>
          </a:p>
        </p:txBody>
      </p:sp>
      <p:sp>
        <p:nvSpPr>
          <p:cNvPr id="110" name="Google Shape;11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When we look at a computer, we see text and images and shapes.</a:t>
            </a:r>
            <a:endParaRPr/>
          </a:p>
          <a:p>
            <a:pPr indent="0" lvl="0" marL="0" rtl="0" algn="l">
              <a:spcBef>
                <a:spcPts val="1200"/>
              </a:spcBef>
              <a:spcAft>
                <a:spcPts val="0"/>
              </a:spcAft>
              <a:buClr>
                <a:schemeClr val="dk2"/>
              </a:buClr>
              <a:buSzPts val="1100"/>
              <a:buFont typeface="Arial"/>
              <a:buNone/>
            </a:pPr>
            <a:r>
              <a:rPr lang="en"/>
              <a:t>To a computer, all of that is just binary data, 1s and 0s.</a:t>
            </a:r>
            <a:endParaRPr/>
          </a:p>
          <a:p>
            <a:pPr indent="0" lvl="0" marL="0" rtl="0" algn="l">
              <a:spcBef>
                <a:spcPts val="1200"/>
              </a:spcBef>
              <a:spcAft>
                <a:spcPts val="0"/>
              </a:spcAft>
              <a:buClr>
                <a:schemeClr val="dk2"/>
              </a:buClr>
              <a:buSzPts val="1100"/>
              <a:buFont typeface="Arial"/>
              <a:buNone/>
            </a:pPr>
            <a:r>
              <a:rPr lang="en"/>
              <a:t>The following 1s and 0s represents a tiny GIF:</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next string of 1s and 0s represents a command to add a number:</a:t>
            </a:r>
            <a:endParaRPr/>
          </a:p>
        </p:txBody>
      </p:sp>
      <p:pic>
        <p:nvPicPr>
          <p:cNvPr id="111" name="Google Shape;111;p26"/>
          <p:cNvPicPr preferRelativeResize="0"/>
          <p:nvPr/>
        </p:nvPicPr>
        <p:blipFill>
          <a:blip r:embed="rId3">
            <a:alphaModFix/>
          </a:blip>
          <a:stretch>
            <a:fillRect/>
          </a:stretch>
        </p:blipFill>
        <p:spPr>
          <a:xfrm>
            <a:off x="3106250" y="2571738"/>
            <a:ext cx="2857500" cy="695325"/>
          </a:xfrm>
          <a:prstGeom prst="rect">
            <a:avLst/>
          </a:prstGeom>
          <a:noFill/>
          <a:ln>
            <a:noFill/>
          </a:ln>
        </p:spPr>
      </p:pic>
      <p:pic>
        <p:nvPicPr>
          <p:cNvPr id="112" name="Google Shape;112;p26"/>
          <p:cNvPicPr preferRelativeResize="0"/>
          <p:nvPr/>
        </p:nvPicPr>
        <p:blipFill>
          <a:blip r:embed="rId4">
            <a:alphaModFix/>
          </a:blip>
          <a:stretch>
            <a:fillRect/>
          </a:stretch>
        </p:blipFill>
        <p:spPr>
          <a:xfrm>
            <a:off x="2871842" y="3988600"/>
            <a:ext cx="3400311" cy="623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bytes?</a:t>
            </a:r>
            <a:endParaRPr/>
          </a:p>
        </p:txBody>
      </p:sp>
      <p:sp>
        <p:nvSpPr>
          <p:cNvPr id="244" name="Google Shape;244;p44"/>
          <p:cNvSpPr txBox="1"/>
          <p:nvPr>
            <p:ph idx="1" type="body"/>
          </p:nvPr>
        </p:nvSpPr>
        <p:spPr>
          <a:xfrm>
            <a:off x="311700" y="1152475"/>
            <a:ext cx="616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What is so special about 888 bits that it deserves its own name?</a:t>
            </a:r>
            <a:endParaRPr/>
          </a:p>
          <a:p>
            <a:pPr indent="0" lvl="0" marL="0" rtl="0" algn="l">
              <a:spcBef>
                <a:spcPts val="1200"/>
              </a:spcBef>
              <a:spcAft>
                <a:spcPts val="0"/>
              </a:spcAft>
              <a:buClr>
                <a:schemeClr val="dk2"/>
              </a:buClr>
              <a:buSzPts val="1100"/>
              <a:buFont typeface="Arial"/>
              <a:buNone/>
            </a:pPr>
            <a:r>
              <a:rPr lang="en"/>
              <a:t>Computers do process all data as bits, but they prefer to process bits in byte-sized groupings. Or to put it another way: a byte is how much a computer likes to "bite" at once.</a:t>
            </a:r>
            <a:endParaRPr/>
          </a:p>
          <a:p>
            <a:pPr indent="0" lvl="0" marL="0" rtl="0" algn="l">
              <a:spcBef>
                <a:spcPts val="1200"/>
              </a:spcBef>
              <a:spcAft>
                <a:spcPts val="1200"/>
              </a:spcAft>
              <a:buNone/>
            </a:pPr>
            <a:r>
              <a:rPr lang="en"/>
              <a:t>The byte is also the smallest addressable unit of memory in most modern computers. A computer with byte-addressable memory can not store an individual piece of data that is smaller than a byte.</a:t>
            </a:r>
            <a:endParaRPr/>
          </a:p>
        </p:txBody>
      </p:sp>
      <p:pic>
        <p:nvPicPr>
          <p:cNvPr id="245" name="Google Shape;245;p44"/>
          <p:cNvPicPr preferRelativeResize="0"/>
          <p:nvPr/>
        </p:nvPicPr>
        <p:blipFill>
          <a:blip r:embed="rId3">
            <a:alphaModFix/>
          </a:blip>
          <a:stretch>
            <a:fillRect/>
          </a:stretch>
        </p:blipFill>
        <p:spPr>
          <a:xfrm>
            <a:off x="6238675" y="978800"/>
            <a:ext cx="2668500" cy="1237096"/>
          </a:xfrm>
          <a:prstGeom prst="rect">
            <a:avLst/>
          </a:prstGeom>
          <a:noFill/>
          <a:ln>
            <a:noFill/>
          </a:ln>
        </p:spPr>
      </p:pic>
      <p:pic>
        <p:nvPicPr>
          <p:cNvPr id="246" name="Google Shape;246;p44"/>
          <p:cNvPicPr preferRelativeResize="0"/>
          <p:nvPr/>
        </p:nvPicPr>
        <p:blipFill>
          <a:blip r:embed="rId4">
            <a:alphaModFix/>
          </a:blip>
          <a:stretch>
            <a:fillRect/>
          </a:stretch>
        </p:blipFill>
        <p:spPr>
          <a:xfrm>
            <a:off x="6731525" y="2679121"/>
            <a:ext cx="1981200" cy="1952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in a byte?</a:t>
            </a:r>
            <a:endParaRPr/>
          </a:p>
        </p:txBody>
      </p:sp>
      <p:sp>
        <p:nvSpPr>
          <p:cNvPr id="252" name="Google Shape;252;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A byte represents different types of information depending on the context. It might represent a number, a letter, or a program instruction. It might even represent part of an audio recording or a pixel in an image.</a:t>
            </a:r>
            <a:endParaRPr/>
          </a:p>
          <a:p>
            <a:pPr indent="0" lvl="0" marL="0" rtl="0" algn="l">
              <a:spcBef>
                <a:spcPts val="1200"/>
              </a:spcBef>
              <a:spcAft>
                <a:spcPts val="1200"/>
              </a:spcAft>
              <a:buNone/>
            </a:pPr>
            <a:r>
              <a:rPr lang="en"/>
              <a:t>We'll explore how computers can use bits and bytes to represent all types of information in this unit.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258" name="Google Shape;25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 you have any questions about this topic?</a:t>
            </a:r>
            <a:endParaRPr/>
          </a:p>
        </p:txBody>
      </p:sp>
      <p:pic>
        <p:nvPicPr>
          <p:cNvPr id="259" name="Google Shape;259;p4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60" name="Google Shape;260;p4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Practice</a:t>
            </a:r>
            <a:endParaRPr/>
          </a:p>
        </p:txBody>
      </p:sp>
      <p:pic>
        <p:nvPicPr>
          <p:cNvPr descr="Clientmoji" id="266" name="Google Shape;266;p47"/>
          <p:cNvPicPr preferRelativeResize="0"/>
          <p:nvPr/>
        </p:nvPicPr>
        <p:blipFill>
          <a:blip r:embed="rId3">
            <a:alphaModFix/>
          </a:blip>
          <a:stretch>
            <a:fillRect/>
          </a:stretch>
        </p:blipFill>
        <p:spPr>
          <a:xfrm>
            <a:off x="2672725" y="1238450"/>
            <a:ext cx="3810000" cy="3810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311700" y="445025"/>
            <a:ext cx="8520600" cy="29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Consider this sequence of bits:</a:t>
            </a:r>
            <a:endParaRPr/>
          </a:p>
          <a:p>
            <a:pPr indent="0" lvl="0" marL="0" rtl="0" algn="l">
              <a:spcBef>
                <a:spcPts val="0"/>
              </a:spcBef>
              <a:spcAft>
                <a:spcPts val="0"/>
              </a:spcAft>
              <a:buNone/>
            </a:pPr>
            <a:r>
              <a:rPr lang="en"/>
              <a:t>1011001010010010</a:t>
            </a:r>
            <a:endParaRPr/>
          </a:p>
          <a:p>
            <a:pPr indent="0" lvl="0" marL="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rPr lang="en"/>
              <a:t>How many bytes long is that sequence of bits?</a:t>
            </a:r>
            <a:endParaRPr/>
          </a:p>
          <a:p>
            <a:pPr indent="0" lvl="0" marL="0" rtl="0" algn="l">
              <a:spcBef>
                <a:spcPts val="0"/>
              </a:spcBef>
              <a:spcAft>
                <a:spcPts val="0"/>
              </a:spcAft>
              <a:buNone/>
            </a:pPr>
            <a:r>
              <a:t/>
            </a:r>
            <a:endParaRPr/>
          </a:p>
        </p:txBody>
      </p:sp>
      <p:pic>
        <p:nvPicPr>
          <p:cNvPr id="272" name="Google Shape;272;p4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73" name="Google Shape;273;p4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9"/>
          <p:cNvSpPr txBox="1"/>
          <p:nvPr>
            <p:ph type="title"/>
          </p:nvPr>
        </p:nvSpPr>
        <p:spPr>
          <a:xfrm>
            <a:off x="311700" y="445025"/>
            <a:ext cx="8520600" cy="21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many bits are in 4 bytes?</a:t>
            </a:r>
            <a:endParaRPr/>
          </a:p>
        </p:txBody>
      </p:sp>
      <p:pic>
        <p:nvPicPr>
          <p:cNvPr id="279" name="Google Shape;279;p4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80" name="Google Shape;280;p4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0"/>
          <p:cNvSpPr txBox="1"/>
          <p:nvPr>
            <p:ph type="title"/>
          </p:nvPr>
        </p:nvSpPr>
        <p:spPr>
          <a:xfrm>
            <a:off x="311700" y="445025"/>
            <a:ext cx="8520600" cy="43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writing binary data, we often put a space between each byte to make it easier for humans to read.</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n"/>
              <a:t>Consider this binary data:</a:t>
            </a:r>
            <a:endParaRPr/>
          </a:p>
          <a:p>
            <a:pPr indent="0" lvl="0" marL="0" rtl="0" algn="l">
              <a:spcBef>
                <a:spcPts val="0"/>
              </a:spcBef>
              <a:spcAft>
                <a:spcPts val="0"/>
              </a:spcAft>
              <a:buNone/>
            </a:pPr>
            <a:r>
              <a:rPr lang="en"/>
              <a:t>1011011010110001</a:t>
            </a:r>
            <a:endParaRPr/>
          </a:p>
          <a:p>
            <a:pPr indent="0" lvl="0" marL="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rPr lang="en"/>
              <a:t>Which option puts a space after each byte?</a:t>
            </a:r>
            <a:endParaRPr/>
          </a:p>
          <a:p>
            <a:pPr indent="0" lvl="0" marL="0" rtl="0" algn="l">
              <a:spcBef>
                <a:spcPts val="0"/>
              </a:spcBef>
              <a:spcAft>
                <a:spcPts val="0"/>
              </a:spcAft>
              <a:buNone/>
            </a:pPr>
            <a:r>
              <a:t/>
            </a:r>
            <a:endParaRPr/>
          </a:p>
        </p:txBody>
      </p:sp>
      <p:pic>
        <p:nvPicPr>
          <p:cNvPr id="286" name="Google Shape;286;p5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87" name="Google Shape;287;p5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1"/>
          <p:cNvSpPr txBox="1"/>
          <p:nvPr>
            <p:ph type="title"/>
          </p:nvPr>
        </p:nvSpPr>
        <p:spPr>
          <a:xfrm>
            <a:off x="311700" y="445025"/>
            <a:ext cx="8520600" cy="42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of the following is a single byte of digital information?</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n"/>
              <a:t>Each choice is expressed in binary.</a:t>
            </a:r>
            <a:endParaRPr/>
          </a:p>
          <a:p>
            <a:pPr indent="0" lvl="0" marL="0" rtl="0" algn="l">
              <a:spcBef>
                <a:spcPts val="0"/>
              </a:spcBef>
              <a:spcAft>
                <a:spcPts val="0"/>
              </a:spcAft>
              <a:buNone/>
            </a:pPr>
            <a:r>
              <a:t/>
            </a:r>
            <a:endParaRPr/>
          </a:p>
        </p:txBody>
      </p:sp>
      <p:pic>
        <p:nvPicPr>
          <p:cNvPr id="293" name="Google Shape;293;p5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94" name="Google Shape;294;p5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298" name="Shape 298"/>
        <p:cNvGrpSpPr/>
        <p:nvPr/>
      </p:nvGrpSpPr>
      <p:grpSpPr>
        <a:xfrm>
          <a:off x="0" y="0"/>
          <a:ext cx="0" cy="0"/>
          <a:chOff x="0" y="0"/>
          <a:chExt cx="0" cy="0"/>
        </a:xfrm>
      </p:grpSpPr>
      <p:sp>
        <p:nvSpPr>
          <p:cNvPr id="299" name="Google Shape;299;p52"/>
          <p:cNvSpPr/>
          <p:nvPr/>
        </p:nvSpPr>
        <p:spPr>
          <a:xfrm>
            <a:off x="220050" y="255025"/>
            <a:ext cx="8703900" cy="447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2"/>
          <p:cNvSpPr txBox="1"/>
          <p:nvPr>
            <p:ph type="title"/>
          </p:nvPr>
        </p:nvSpPr>
        <p:spPr>
          <a:xfrm>
            <a:off x="520950" y="428125"/>
            <a:ext cx="8102100" cy="464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400">
                <a:solidFill>
                  <a:srgbClr val="0A3534"/>
                </a:solidFill>
                <a:latin typeface="Proxima Nova Semibold"/>
                <a:ea typeface="Proxima Nova Semibold"/>
                <a:cs typeface="Proxima Nova Semibold"/>
                <a:sym typeface="Proxima Nova Semibold"/>
              </a:rPr>
              <a:t>Draw or type 2 things you learned in today’s lesson:</a:t>
            </a:r>
            <a:endParaRPr sz="2400"/>
          </a:p>
        </p:txBody>
      </p:sp>
      <p:pic>
        <p:nvPicPr>
          <p:cNvPr id="301" name="Google Shape;301;p52"/>
          <p:cNvPicPr preferRelativeResize="0"/>
          <p:nvPr/>
        </p:nvPicPr>
        <p:blipFill rotWithShape="1">
          <a:blip r:embed="rId3">
            <a:alphaModFix/>
          </a:blip>
          <a:srcRect b="0" l="0" r="0" t="0"/>
          <a:stretch/>
        </p:blipFill>
        <p:spPr>
          <a:xfrm>
            <a:off x="613950" y="1058225"/>
            <a:ext cx="600170" cy="600175"/>
          </a:xfrm>
          <a:prstGeom prst="rect">
            <a:avLst/>
          </a:prstGeom>
          <a:noFill/>
          <a:ln>
            <a:noFill/>
          </a:ln>
        </p:spPr>
      </p:pic>
      <p:pic>
        <p:nvPicPr>
          <p:cNvPr id="302" name="Google Shape;302;p52"/>
          <p:cNvPicPr preferRelativeResize="0"/>
          <p:nvPr/>
        </p:nvPicPr>
        <p:blipFill rotWithShape="1">
          <a:blip r:embed="rId4">
            <a:alphaModFix/>
          </a:blip>
          <a:srcRect b="0" l="0" r="0" t="0"/>
          <a:stretch/>
        </p:blipFill>
        <p:spPr>
          <a:xfrm>
            <a:off x="4513930" y="1058225"/>
            <a:ext cx="600170" cy="600175"/>
          </a:xfrm>
          <a:prstGeom prst="rect">
            <a:avLst/>
          </a:prstGeom>
          <a:noFill/>
          <a:ln>
            <a:noFill/>
          </a:ln>
        </p:spPr>
      </p:pic>
      <p:pic>
        <p:nvPicPr>
          <p:cNvPr id="303" name="Google Shape;303;p52"/>
          <p:cNvPicPr preferRelativeResize="0"/>
          <p:nvPr/>
        </p:nvPicPr>
        <p:blipFill rotWithShape="1">
          <a:blip r:embed="rId5">
            <a:alphaModFix/>
          </a:blip>
          <a:srcRect b="0" l="0" r="0" t="0"/>
          <a:stretch/>
        </p:blipFill>
        <p:spPr>
          <a:xfrm>
            <a:off x="4154688" y="1089975"/>
            <a:ext cx="342900" cy="3429000"/>
          </a:xfrm>
          <a:prstGeom prst="rect">
            <a:avLst/>
          </a:prstGeom>
          <a:noFill/>
          <a:ln>
            <a:noFill/>
          </a:ln>
        </p:spPr>
      </p:pic>
      <p:pic>
        <p:nvPicPr>
          <p:cNvPr id="304" name="Google Shape;304;p52">
            <a:hlinkClick r:id="rId6"/>
          </p:cNvPr>
          <p:cNvPicPr preferRelativeResize="0"/>
          <p:nvPr/>
        </p:nvPicPr>
        <p:blipFill>
          <a:blip r:embed="rId7">
            <a:alphaModFix/>
          </a:blip>
          <a:stretch>
            <a:fillRect/>
          </a:stretch>
        </p:blipFill>
        <p:spPr>
          <a:xfrm>
            <a:off x="0" y="4429125"/>
            <a:ext cx="9144000" cy="714375"/>
          </a:xfrm>
          <a:prstGeom prst="rect">
            <a:avLst/>
          </a:prstGeom>
          <a:noFill/>
          <a:ln>
            <a:noFill/>
          </a:ln>
        </p:spPr>
      </p:pic>
      <p:sp>
        <p:nvSpPr>
          <p:cNvPr id="305" name="Google Shape;305;p52">
            <a:hlinkClick r:id="rId8"/>
          </p:cNvPr>
          <p:cNvSpPr/>
          <p:nvPr/>
        </p:nvSpPr>
        <p:spPr>
          <a:xfrm>
            <a:off x="-63500" y="-635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Adafruit founder Limor Fried and program manager Federico Gomez Suarez explain how computers represent numbers, text, images, and sound using tiny electric signals.&#10;&#10;https://www.khanacademy.org/partner-content/code-org&#10;&#10;Khan Academy offers practice exercises, instructional videos, and a personalized learning dashboard that empower learners to study at their own pace in and outside of the classroom. We tackle math, science, computer programming, history, art history, economics, and more. Our math missions guide learners from kindergarten to calculus using state-of-the-art, adaptive technology that identifies strengths and learning gaps. We've also partnered with institutions like NASA, The Museum of Modern Art, The California Academy of Sciences, and MIT to offer specialized content.&#10;&#10;For free. For everyone. Forever. #YouCanLearnAnything" id="117" name="Google Shape;117;p27" title="Khan Academy and Code.org | Binary &amp; Data">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pic>
        <p:nvPicPr>
          <p:cNvPr descr="news flash" id="118" name="Google Shape;118;p27"/>
          <p:cNvPicPr preferRelativeResize="0"/>
          <p:nvPr/>
        </p:nvPicPr>
        <p:blipFill>
          <a:blip r:embed="rId5">
            <a:alphaModFix/>
          </a:blip>
          <a:stretch>
            <a:fillRect/>
          </a:stretch>
        </p:blipFill>
        <p:spPr>
          <a:xfrm>
            <a:off x="7622750" y="3559750"/>
            <a:ext cx="1400500" cy="1400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Bits (binary digits)</a:t>
            </a:r>
            <a:endParaRPr/>
          </a:p>
        </p:txBody>
      </p:sp>
      <p:pic>
        <p:nvPicPr>
          <p:cNvPr descr="Bitmoji Image" id="124" name="Google Shape;124;p28"/>
          <p:cNvPicPr preferRelativeResize="0"/>
          <p:nvPr/>
        </p:nvPicPr>
        <p:blipFill>
          <a:blip r:embed="rId3">
            <a:alphaModFix/>
          </a:blip>
          <a:stretch>
            <a:fillRect/>
          </a:stretch>
        </p:blipFill>
        <p:spPr>
          <a:xfrm>
            <a:off x="4878625" y="1295100"/>
            <a:ext cx="3790950" cy="379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fits in a bit?</a:t>
            </a:r>
            <a:endParaRPr/>
          </a:p>
        </p:txBody>
      </p:sp>
      <p:sp>
        <p:nvSpPr>
          <p:cNvPr id="130" name="Google Shape;13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A single bit can only represent two different values. That's not very much, but that's still enough to represent any two-valued state.</a:t>
            </a:r>
            <a:endParaRPr/>
          </a:p>
          <a:p>
            <a:pPr indent="0" lvl="0" marL="0" rtl="0" algn="l">
              <a:spcBef>
                <a:spcPts val="1200"/>
              </a:spcBef>
              <a:spcAft>
                <a:spcPts val="0"/>
              </a:spcAft>
              <a:buClr>
                <a:schemeClr val="dk2"/>
              </a:buClr>
              <a:buSzPts val="1100"/>
              <a:buFont typeface="Arial"/>
              <a:buNone/>
            </a:pPr>
            <a:r>
              <a:rPr lang="en"/>
              <a:t>Is a lightbulb on or off?</a:t>
            </a:r>
            <a:endParaRPr/>
          </a:p>
          <a:p>
            <a:pPr indent="0" lvl="0" marL="0" rtl="0" algn="l">
              <a:spcBef>
                <a:spcPts val="1200"/>
              </a:spcBef>
              <a:spcAft>
                <a:spcPts val="0"/>
              </a:spcAft>
              <a:buNone/>
            </a:pPr>
            <a:r>
              <a:rPr lang="en"/>
              <a:t>Is a button enabled or disabled?</a:t>
            </a:r>
            <a:endParaRPr/>
          </a:p>
          <a:p>
            <a:pPr indent="0" lvl="0" marL="0" rtl="0" algn="l">
              <a:spcBef>
                <a:spcPts val="1200"/>
              </a:spcBef>
              <a:spcAft>
                <a:spcPts val="0"/>
              </a:spcAft>
              <a:buClr>
                <a:schemeClr val="dk2"/>
              </a:buClr>
              <a:buSzPts val="1100"/>
              <a:buFont typeface="Arial"/>
              <a:buNone/>
            </a:pPr>
            <a:r>
              <a:rPr lang="en"/>
              <a:t>Is the current time AM or PM?</a:t>
            </a:r>
            <a:endParaRPr/>
          </a:p>
          <a:p>
            <a:pPr indent="0" lvl="0" marL="0" rtl="0" algn="l">
              <a:spcBef>
                <a:spcPts val="1200"/>
              </a:spcBef>
              <a:spcAft>
                <a:spcPts val="0"/>
              </a:spcAft>
              <a:buClr>
                <a:schemeClr val="dk2"/>
              </a:buClr>
              <a:buSzPts val="1100"/>
              <a:buFont typeface="Arial"/>
              <a:buNone/>
            </a:pPr>
            <a:r>
              <a:t/>
            </a:r>
            <a:endParaRPr/>
          </a:p>
          <a:p>
            <a:pPr indent="0" lvl="0" marL="0" rtl="0" algn="l">
              <a:spcBef>
                <a:spcPts val="1200"/>
              </a:spcBef>
              <a:spcAft>
                <a:spcPts val="1200"/>
              </a:spcAft>
              <a:buNone/>
            </a:pPr>
            <a:r>
              <a:t/>
            </a:r>
            <a:endParaRPr/>
          </a:p>
        </p:txBody>
      </p:sp>
      <p:pic>
        <p:nvPicPr>
          <p:cNvPr id="131" name="Google Shape;131;p29"/>
          <p:cNvPicPr preferRelativeResize="0"/>
          <p:nvPr/>
        </p:nvPicPr>
        <p:blipFill>
          <a:blip r:embed="rId3">
            <a:alphaModFix/>
          </a:blip>
          <a:stretch>
            <a:fillRect/>
          </a:stretch>
        </p:blipFill>
        <p:spPr>
          <a:xfrm>
            <a:off x="3881425" y="2094713"/>
            <a:ext cx="1381125" cy="1762125"/>
          </a:xfrm>
          <a:prstGeom prst="rect">
            <a:avLst/>
          </a:prstGeom>
          <a:noFill/>
          <a:ln>
            <a:noFill/>
          </a:ln>
        </p:spPr>
      </p:pic>
      <p:pic>
        <p:nvPicPr>
          <p:cNvPr id="132" name="Google Shape;132;p29"/>
          <p:cNvPicPr preferRelativeResize="0"/>
          <p:nvPr/>
        </p:nvPicPr>
        <p:blipFill>
          <a:blip r:embed="rId4">
            <a:alphaModFix/>
          </a:blip>
          <a:stretch>
            <a:fillRect/>
          </a:stretch>
        </p:blipFill>
        <p:spPr>
          <a:xfrm>
            <a:off x="5609038" y="1726350"/>
            <a:ext cx="1285875" cy="1276350"/>
          </a:xfrm>
          <a:prstGeom prst="rect">
            <a:avLst/>
          </a:prstGeom>
          <a:noFill/>
          <a:ln>
            <a:noFill/>
          </a:ln>
        </p:spPr>
      </p:pic>
      <p:pic>
        <p:nvPicPr>
          <p:cNvPr id="133" name="Google Shape;133;p29"/>
          <p:cNvPicPr preferRelativeResize="0"/>
          <p:nvPr/>
        </p:nvPicPr>
        <p:blipFill>
          <a:blip r:embed="rId5">
            <a:alphaModFix/>
          </a:blip>
          <a:stretch>
            <a:fillRect/>
          </a:stretch>
        </p:blipFill>
        <p:spPr>
          <a:xfrm>
            <a:off x="6408313" y="3060550"/>
            <a:ext cx="1590675" cy="1695450"/>
          </a:xfrm>
          <a:prstGeom prst="rect">
            <a:avLst/>
          </a:prstGeom>
          <a:noFill/>
          <a:ln>
            <a:noFill/>
          </a:ln>
        </p:spPr>
      </p:pic>
      <p:pic>
        <p:nvPicPr>
          <p:cNvPr descr="Clientmoji" id="134" name="Google Shape;134;p29"/>
          <p:cNvPicPr preferRelativeResize="0"/>
          <p:nvPr/>
        </p:nvPicPr>
        <p:blipFill>
          <a:blip r:embed="rId6">
            <a:alphaModFix/>
          </a:blip>
          <a:stretch>
            <a:fillRect/>
          </a:stretch>
        </p:blipFill>
        <p:spPr>
          <a:xfrm>
            <a:off x="1524550" y="3679525"/>
            <a:ext cx="1463975" cy="146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YOUR UNDERSTANDING</a:t>
            </a:r>
            <a:endParaRPr/>
          </a:p>
        </p:txBody>
      </p:sp>
      <p:sp>
        <p:nvSpPr>
          <p:cNvPr id="140" name="Google Shape;14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this settings screen for a user information: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sz="1500">
                <a:solidFill>
                  <a:srgbClr val="21242C"/>
                </a:solidFill>
                <a:highlight>
                  <a:srgbClr val="FFFFFF"/>
                </a:highlight>
                <a:latin typeface="Arial"/>
                <a:ea typeface="Arial"/>
                <a:cs typeface="Arial"/>
                <a:sym typeface="Arial"/>
              </a:rPr>
              <a:t>Which of the settings can be stored in a single bit?</a:t>
            </a:r>
            <a:endParaRPr/>
          </a:p>
        </p:txBody>
      </p:sp>
      <p:pic>
        <p:nvPicPr>
          <p:cNvPr id="141" name="Google Shape;141;p30"/>
          <p:cNvPicPr preferRelativeResize="0"/>
          <p:nvPr/>
        </p:nvPicPr>
        <p:blipFill>
          <a:blip r:embed="rId3">
            <a:alphaModFix/>
          </a:blip>
          <a:stretch>
            <a:fillRect/>
          </a:stretch>
        </p:blipFill>
        <p:spPr>
          <a:xfrm>
            <a:off x="2455400" y="1819579"/>
            <a:ext cx="4233200" cy="1991525"/>
          </a:xfrm>
          <a:prstGeom prst="rect">
            <a:avLst/>
          </a:prstGeom>
          <a:noFill/>
          <a:ln>
            <a:noFill/>
          </a:ln>
        </p:spPr>
      </p:pic>
      <p:pic>
        <p:nvPicPr>
          <p:cNvPr id="142" name="Google Shape;142;p30">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43" name="Google Shape;143;p30">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lientmoji" id="144" name="Google Shape;144;p30"/>
          <p:cNvPicPr preferRelativeResize="0"/>
          <p:nvPr/>
        </p:nvPicPr>
        <p:blipFill>
          <a:blip r:embed="rId7">
            <a:alphaModFix/>
          </a:blip>
          <a:stretch>
            <a:fillRect/>
          </a:stretch>
        </p:blipFill>
        <p:spPr>
          <a:xfrm>
            <a:off x="6473725" y="2473225"/>
            <a:ext cx="2670275" cy="267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Sequences of bits</a:t>
            </a:r>
            <a:endParaRPr/>
          </a:p>
        </p:txBody>
      </p:sp>
      <p:sp>
        <p:nvSpPr>
          <p:cNvPr id="150" name="Google Shape;15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Computers use multiple bits to represent data that is more complex than a simple on/off value.</a:t>
            </a:r>
            <a:endParaRPr/>
          </a:p>
          <a:p>
            <a:pPr indent="0" lvl="0" marL="0" rtl="0" algn="l">
              <a:spcBef>
                <a:spcPts val="1200"/>
              </a:spcBef>
              <a:spcAft>
                <a:spcPts val="0"/>
              </a:spcAft>
              <a:buClr>
                <a:schemeClr val="dk2"/>
              </a:buClr>
              <a:buSzPts val="1100"/>
              <a:buFont typeface="Arial"/>
              <a:buNone/>
            </a:pPr>
            <a:r>
              <a:rPr lang="en"/>
              <a:t>A sequence of two bits can represent four (2^2) distinct values:</a:t>
            </a:r>
            <a:endParaRPr/>
          </a:p>
          <a:p>
            <a:pPr indent="0" lvl="0" marL="0" rtl="0" algn="l">
              <a:spcBef>
                <a:spcPts val="1200"/>
              </a:spcBef>
              <a:spcAft>
                <a:spcPts val="0"/>
              </a:spcAft>
              <a:buNone/>
            </a:pPr>
            <a:r>
              <a:t/>
            </a:r>
            <a:endParaRPr/>
          </a:p>
          <a:p>
            <a:pPr indent="0" lvl="0" marL="0" rtl="0" algn="l">
              <a:spcBef>
                <a:spcPts val="1200"/>
              </a:spcBef>
              <a:spcAft>
                <a:spcPts val="0"/>
              </a:spcAft>
              <a:buClr>
                <a:schemeClr val="dk2"/>
              </a:buClr>
              <a:buSzPts val="1100"/>
              <a:buFont typeface="Arial"/>
              <a:buNone/>
            </a:pPr>
            <a:r>
              <a:rPr lang="en"/>
              <a:t>A sequence of three bits can represent eight (2^3) different values:</a:t>
            </a:r>
            <a:endParaRPr/>
          </a:p>
          <a:p>
            <a:pPr indent="0" lvl="0" marL="0" rtl="0" algn="l">
              <a:spcBef>
                <a:spcPts val="1200"/>
              </a:spcBef>
              <a:spcAft>
                <a:spcPts val="1200"/>
              </a:spcAft>
              <a:buNone/>
            </a:pPr>
            <a:r>
              <a:t/>
            </a:r>
            <a:endParaRPr/>
          </a:p>
        </p:txBody>
      </p:sp>
      <p:pic>
        <p:nvPicPr>
          <p:cNvPr id="151" name="Google Shape;151;p31"/>
          <p:cNvPicPr preferRelativeResize="0"/>
          <p:nvPr/>
        </p:nvPicPr>
        <p:blipFill>
          <a:blip r:embed="rId3">
            <a:alphaModFix/>
          </a:blip>
          <a:stretch>
            <a:fillRect/>
          </a:stretch>
        </p:blipFill>
        <p:spPr>
          <a:xfrm>
            <a:off x="311700" y="2404850"/>
            <a:ext cx="895029" cy="269825"/>
          </a:xfrm>
          <a:prstGeom prst="rect">
            <a:avLst/>
          </a:prstGeom>
          <a:noFill/>
          <a:ln>
            <a:noFill/>
          </a:ln>
        </p:spPr>
      </p:pic>
      <p:pic>
        <p:nvPicPr>
          <p:cNvPr id="152" name="Google Shape;152;p31"/>
          <p:cNvPicPr preferRelativeResize="0"/>
          <p:nvPr/>
        </p:nvPicPr>
        <p:blipFill>
          <a:blip r:embed="rId4">
            <a:alphaModFix/>
          </a:blip>
          <a:stretch>
            <a:fillRect/>
          </a:stretch>
        </p:blipFill>
        <p:spPr>
          <a:xfrm>
            <a:off x="311700" y="3396550"/>
            <a:ext cx="2211249" cy="26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YOUR UNDERSTANDING</a:t>
            </a:r>
            <a:endParaRPr/>
          </a:p>
        </p:txBody>
      </p:sp>
      <p:sp>
        <p:nvSpPr>
          <p:cNvPr id="158" name="Google Shape;15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many different values can four bits represent?</a:t>
            </a:r>
            <a:endParaRPr/>
          </a:p>
        </p:txBody>
      </p:sp>
      <p:pic>
        <p:nvPicPr>
          <p:cNvPr id="159" name="Google Shape;159;p3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60" name="Google Shape;160;p3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storage</a:t>
            </a:r>
            <a:endParaRPr/>
          </a:p>
        </p:txBody>
      </p:sp>
      <p:sp>
        <p:nvSpPr>
          <p:cNvPr id="166" name="Google Shape;16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Computers typically store bits using electromechanical transistors which can map electrical signals to either an on or off state.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Do you have any questions about this topic?</a:t>
            </a:r>
            <a:endParaRPr/>
          </a:p>
        </p:txBody>
      </p:sp>
      <p:pic>
        <p:nvPicPr>
          <p:cNvPr id="167" name="Google Shape;167;p3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68" name="Google Shape;168;p3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