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Source Sans Pr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SourceSansPro-bold.fntdata"/><Relationship Id="rId12" Type="http://schemas.openxmlformats.org/officeDocument/2006/relationships/slide" Target="slides/slide7.xml"/><Relationship Id="rId34" Type="http://schemas.openxmlformats.org/officeDocument/2006/relationships/font" Target="fonts/SourceSansPro-regular.fntdata"/><Relationship Id="rId15" Type="http://schemas.openxmlformats.org/officeDocument/2006/relationships/slide" Target="slides/slide10.xml"/><Relationship Id="rId37" Type="http://schemas.openxmlformats.org/officeDocument/2006/relationships/font" Target="fonts/SourceSansPro-boldItalic.fntdata"/><Relationship Id="rId14" Type="http://schemas.openxmlformats.org/officeDocument/2006/relationships/slide" Target="slides/slide9.xml"/><Relationship Id="rId36" Type="http://schemas.openxmlformats.org/officeDocument/2006/relationships/font" Target="fonts/SourceSansPr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6a9b967c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6a9b967c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00011001, B: 00011010, C: 00011111, D: 00010111,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6a9b967c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6a9b967c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6a9b967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6a9b967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0101010101010110, B: 0101010111010000, C: 0101110101010110, D: 0101010101010101,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rPr lang="en"/>
              <a:t>You don't actually need to convert those large numbers to decimal to answer the question—you only need to look at a single bit of information—the very last bit. The last bit is always the ones' place, and if a number is odd, it must have a 111 in that ones' place. There's no way to create an odd number in the binary system without that ones' place, since every other place is a power of 222. Knowing this can give you a better intuitive understanding of binary numbers.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6a9b967c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6a9b967c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a9b967c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6a9b967c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63, B: 15, C: 24, D: 31,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You could calculate that using our strategy from before fairly quickly. However, there's one more strategy, keeping in mind what we just learned: you could count the number of bits (555), calculate 2^52 </a:t>
            </a:r>
            <a:endParaRPr/>
          </a:p>
          <a:p>
            <a:pPr indent="0" lvl="0" marL="0" rtl="0" algn="l">
              <a:spcBef>
                <a:spcPts val="0"/>
              </a:spcBef>
              <a:spcAft>
                <a:spcPts val="0"/>
              </a:spcAft>
              <a:buClr>
                <a:schemeClr val="dk1"/>
              </a:buClr>
              <a:buSzPts val="1100"/>
              <a:buFont typeface="Arial"/>
              <a:buNone/>
            </a:pPr>
            <a:r>
              <a:rPr lang="en"/>
              <a:t>5</a:t>
            </a:r>
            <a:endParaRPr/>
          </a:p>
          <a:p>
            <a:pPr indent="0" lvl="0" marL="0" rtl="0" algn="l">
              <a:spcBef>
                <a:spcPts val="0"/>
              </a:spcBef>
              <a:spcAft>
                <a:spcPts val="0"/>
              </a:spcAft>
              <a:buClr>
                <a:schemeClr val="dk1"/>
              </a:buClr>
              <a:buSzPts val="1100"/>
              <a:buFont typeface="Arial"/>
              <a:buNone/>
            </a:pPr>
            <a:r>
              <a:rPr lang="en"/>
              <a:t> 2, start superscript, 5, end superscript as 2 \times 2 \times 2 \times 2 \times 2 = 322×2×2×2×2=322, times, 2, times, 2, times, 2, times, 2, equals, 32, and then subtract 111.</a:t>
            </a:r>
            <a:endParaRPr/>
          </a:p>
          <a:p>
            <a:pPr indent="0" lvl="0" marL="0" rtl="0" algn="l">
              <a:spcBef>
                <a:spcPts val="0"/>
              </a:spcBef>
              <a:spcAft>
                <a:spcPts val="0"/>
              </a:spcAft>
              <a:buClr>
                <a:schemeClr val="dk1"/>
              </a:buClr>
              <a:buSzPts val="1100"/>
              <a:buFont typeface="Arial"/>
              <a:buNone/>
            </a:pPr>
            <a:r>
              <a:rPr lang="en"/>
              <a:t>All of this is to help you gain a more intuitive understanding of binary. You may not remember all of this, and that's okay. There's lots of practice coming up for you to build your skills.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a9b967c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a9b967c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a9b967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a9b967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6a9b967c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6a9b967c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a9b967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a9b967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6a9b967c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6a9b967c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6a9b96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6a9b96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a9b967c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6a9b967c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6a9b967c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6a9b967c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A, B: B, C: C, D: D, E: E,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6a9b967c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6a9b967c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6a9b967c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6a9b967c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6a9b967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6a9b967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6a9b967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6a9b967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6a9b967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6a9b967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a9b967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6a9b967c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6a9b967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6a9b967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6a9b967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6a9b967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0111, B: 1000, C: 0101, D: 0110,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6a9b967c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6a9b967c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1242C"/>
                </a:solidFill>
                <a:highlight>
                  <a:srgbClr val="FFFFFF"/>
                </a:highlight>
              </a:rPr>
              <a:t>In case you're wondering: there's only one way to represent any given number in binary, just like there's only one way to represent any given number in decimal. Any technique that you use for converting a decimal to binary number should yield the same number.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6a9b967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6a9b967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Multiple Choice Slide. Your current options are: A: 1011, B: 1010, C: 1100, D: 1111, </a:t>
            </a:r>
            <a:endParaRPr/>
          </a:p>
          <a:p>
            <a:pPr indent="0" lvl="0" marL="0" rtl="0" algn="l">
              <a:spcBef>
                <a:spcPts val="0"/>
              </a:spcBef>
              <a:spcAft>
                <a:spcPts val="0"/>
              </a:spcAft>
              <a:buNone/>
            </a:pPr>
            <a:r>
              <a:rPr lang="en"/>
              <a:t>🍐  To edit the type of question or choices,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AwMDExMDAxIiwiMDAwMTEwMTAiLCIwMDAxMTExMSIsIjAwMDEwMTExIl19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YxIiwiY29udGVudEluc3RhbmNlSWQiOiIxUlVCdVp3bVUxN2swSnhOOXRGR3F0SHd0bHhPY0tJOGpEMFk4WkxUQWhvcy9lZWMxZTVkOS0yYThhLTQ0NmYtYWJmZS1lY2UwYmE3ODM4ODEifQ==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11.png"/><Relationship Id="rId6"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mcmVlUmVzcG9uc2UtdGV4dCIsInNsaWRlSWQiOiJnYjZhOWI5NjdjN18wXzY3IiwiY29udGVudEluc3RhbmNlSWQiOiIxUlVCdVp3bVUxN2swSnhOOXRGR3F0SHd0bHhPY0tJOGpEMFk4WkxUQWhvcy80ZWI0ZTVlMi1jZWM5LTQ2ODYtOTA1ZC1hZjVlNGMzODA5MjMifQ==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AxMDEwMTAxMDEwMTAxMTAiLCIwMTAxMDEwMTExMDEwMDAwIiwiMDEwMTExMDEwMTAxMDExMCIsIjAxMDEwMTAxMDEwMTAxMDEiXX0=pearId=magic-pear-shape-identifier" TargetMode="External"/><Relationship Id="rId4" Type="http://schemas.openxmlformats.org/officeDocument/2006/relationships/image" Target="../media/image18.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c2IiwiY29udGVudEluc3RhbmNlSWQiOiIxUlVCdVp3bVUxN2swSnhOOXRGR3F0SHd0bHhPY0tJOGpEMFk4WkxUQWhvcy9lOTFhN2M3YS01MmJjLTRlODUtYTBlZC03MWRlYTQyN2EwZmMifQ==pearId=magic-pear-metadata-identifier" TargetMode="External"/><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YzIiwiMTUiLCIyNCIsIjMxIl19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k0IiwiY29udGVudEluc3RhbmNlSWQiOiIxUlVCdVp3bVUxN2swSnhOOXRGR3F0SHd0bHhPY0tJOGpEMFk4WkxUQWhvcy81ODMxMWQ2OS0xZDgzLTQ5NjktYjQyNC00YmY0MGQzMDUzZDYifQ==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mcmVlUmVzcG9uc2UtdGV4dCIsInNsaWRlSWQiOiJnYjZhOWI5NjdjN18wXzEwMSIsImNvbnRlbnRJbnN0YW5jZUlkIjoiMVJVQnVad21VMTdrMEp4Tjl0RkdxdEh3dGx4T2NLSThqRDBZOFpMVEFob3MvMzIxZmMxYWYtODE1Mi00NGIzLTkxMmMtNzE2ZTE0NWI3ZWNlIn0=pearId=magic-pear-metadata-identifier" TargetMode="External"/><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www.youtube.com/watch?v=G4doTGQPRPw" TargetMode="Externa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www.youtube.com/watch?v=sXxwr66Y79Y" TargetMode="Externa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www.youtube.com/watch?v=1MGBapRPzqE" TargetMode="External"/><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www.youtube.com/watch?v=A_gzAJ-EQlU" TargetMode="External"/><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kEiLCJCIiwiQyIsIkQiLCJFIl19pearId=magic-pear-shape-identifier" TargetMode="External"/><Relationship Id="rId4" Type="http://schemas.openxmlformats.org/officeDocument/2006/relationships/image" Target="../media/image19.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EzMSIsImNvbnRlbnRJbnN0YW5jZUlkIjoiMVJVQnVad21VMTdrMEp4Tjl0RkdxdEh3dGx4T2NLSThqRDBZOFpMVEFob3MvYjFkY2Y4MDEtNTlmOC00Y2VmLTkyMDItNzAyYzdiNWJlOGZlIn0=pearId=magic-pear-metadata-identifier" TargetMode="External"/><Relationship Id="rId6"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4.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mcmVlUmVzcG9uc2UtdGV4dCIsInNsaWRlSWQiOiJnYjZhOWI5NjdjN18wXzEzNyIsImNvbnRlbnRJbnN0YW5jZUlkIjoiMVJVQnVad21VMTdrMEp4Tjl0RkdxdEh3dGx4T2NLSThqRDBZOFpMVEFob3MvZmJiMGNhOWQtNDBiMC00NjQyLTg1MTctYTk2MWE1YTViOTMx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5.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mcmVlUmVzcG9uc2UtdGV4dCIsInNsaWRlSWQiOiJnYjZhOWI5NjdjN18wXzE0MiIsImNvbnRlbnRJbnN0YW5jZUlkIjoiMVJVQnVad21VMTdrMEp4Tjl0RkdxdEh3dGx4T2NLSThqRDBZOFpMVEFob3MvZGZlNTljOWMtOTg3OS00ZDIyLWE1ODUtOTg0MDgyNmJkMjIyIn0=pearId=magic-pear-metadata-identifi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6.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mcmVlUmVzcG9uc2UtdGV4dCIsInNsaWRlSWQiOiJnYjZhOWI5NjdjN18wXzE0NyIsImNvbnRlbnRJbnN0YW5jZUlkIjoiMVJVQnVad21VMTdrMEp4Tjl0RkdxdEh3dGx4T2NLSThqRDBZOFpMVEFob3MvNjI3MDRjMjEtMmVlNi00ZDdiLWFmNDYtMGU1ZmRlMGJjODc1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AxMTEiLCIxMDAwIiwiMDEwMSIsIjAxMTAi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QwIiwiY29udGVudEluc3RhbmNlSWQiOiIxUlVCdVp3bVUxN2swSnhOOXRGR3F0SHd0bHhPY0tJOGpEMFk4WkxUQWhvcy8zYzI3NjdkZS1jZTc1LTRhY2QtYTYzYi01MmI3ZDYxMmE3OWUifQ==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ontchangethislink.peardeckmagic.zone?eyJ0eXBlIjoibXVsdGlwbGVDaG9pY2UiLCJkcmFnZ2FibGVzIjpbeyJpZCI6ImRyYWdnYWJsZTAiLCJ0eXBlIjoiaWNvbiIsImljb24iOnsiaWQiOiJkZWZhdWx0LWNpcmNsZSJ9LCJjb2xvciI6IiNENTFEMjgifV0sImRyYWdnYWJsZVNpemUiOjEyLjU1LCJlbWJlZGRhYmxlVXJsIjoiaHR0cHM6Ly8iLCJhbnN3ZXJzIjpbIjEwMTEiLCIxMDEwIiwiMTEwMCIsIjExMTEi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J1bmtub3duIiwicHJlc2VudGF0aW9uSWQiOiIxUlVCdVp3bVUxN2swSnhOOXRGR3F0SHd0bHhPY0tJOGpEMFk4WkxUQWhvcyIsImNvbnRlbnRJZCI6ImN1c3RvbS1yZXNwb25zZS1tdWx0aXBsZUNob2ljZSIsInNsaWRlSWQiOiJnYjZhOWI5NjdjN18wXzU1IiwiY29udGVudEluc3RhbmNlSWQiOiIxUlVCdVp3bVUxN2swSnhOOXRGR3F0SHd0bHhPY0tJOGpEMFk4WkxUQWhvcy8yZDZkMWU5Yi0zZDM4LTRkNjUtYTRhNy1jMTYzNTI5MmM4OWYifQ==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Binary numbers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12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go bigger. How would you represent the decimal number 25 in binary?</a:t>
            </a:r>
            <a:endParaRPr/>
          </a:p>
        </p:txBody>
      </p:sp>
      <p:pic>
        <p:nvPicPr>
          <p:cNvPr id="122" name="Google Shape;122;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23" name="Google Shape;123;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Patterns in binary numbers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those last two questions, you converted odd numbers. There's something interesting about odd numbers in binary. Here are a few more odd numbers to give you an idea: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500">
                <a:solidFill>
                  <a:srgbClr val="21242C"/>
                </a:solidFill>
                <a:highlight>
                  <a:srgbClr val="FFFFFF"/>
                </a:highlight>
                <a:latin typeface="Arial"/>
                <a:ea typeface="Arial"/>
                <a:cs typeface="Arial"/>
                <a:sym typeface="Arial"/>
              </a:rPr>
              <a:t>Do you see the pattern?</a:t>
            </a:r>
            <a:endParaRPr/>
          </a:p>
        </p:txBody>
      </p:sp>
      <p:pic>
        <p:nvPicPr>
          <p:cNvPr id="130" name="Google Shape;130;p23"/>
          <p:cNvPicPr preferRelativeResize="0"/>
          <p:nvPr/>
        </p:nvPicPr>
        <p:blipFill>
          <a:blip r:embed="rId3">
            <a:alphaModFix/>
          </a:blip>
          <a:stretch>
            <a:fillRect/>
          </a:stretch>
        </p:blipFill>
        <p:spPr>
          <a:xfrm>
            <a:off x="3727925" y="1915713"/>
            <a:ext cx="1762125" cy="2066925"/>
          </a:xfrm>
          <a:prstGeom prst="rect">
            <a:avLst/>
          </a:prstGeom>
          <a:noFill/>
          <a:ln>
            <a:noFill/>
          </a:ln>
        </p:spPr>
      </p:pic>
      <p:pic>
        <p:nvPicPr>
          <p:cNvPr id="131" name="Google Shape;131;p23">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132" name="Google Shape;132;p23">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UNDERSTANDING</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 think you figured it out, try this question: which of the following very large binary numbers is odd?</a:t>
            </a:r>
            <a:endParaRPr/>
          </a:p>
        </p:txBody>
      </p:sp>
      <p:pic>
        <p:nvPicPr>
          <p:cNvPr id="139" name="Google Shape;139;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40" name="Google Shape;140;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lientmoji" id="141" name="Google Shape;141;p24"/>
          <p:cNvPicPr preferRelativeResize="0"/>
          <p:nvPr/>
        </p:nvPicPr>
        <p:blipFill>
          <a:blip r:embed="rId6">
            <a:alphaModFix/>
          </a:blip>
          <a:stretch>
            <a:fillRect/>
          </a:stretch>
        </p:blipFill>
        <p:spPr>
          <a:xfrm>
            <a:off x="4915850" y="2748775"/>
            <a:ext cx="2394725" cy="2394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There's another interesting pattern in binary numbers. Take a look at these:</a:t>
            </a:r>
            <a:endParaRPr/>
          </a:p>
        </p:txBody>
      </p:sp>
      <p:sp>
        <p:nvSpPr>
          <p:cNvPr id="147" name="Google Shape;147;p25"/>
          <p:cNvSpPr txBox="1"/>
          <p:nvPr>
            <p:ph idx="1" type="body"/>
          </p:nvPr>
        </p:nvSpPr>
        <p:spPr>
          <a:xfrm>
            <a:off x="311700" y="1450550"/>
            <a:ext cx="6015900" cy="311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Each of the decimal numbers are a power of 2, minus 1: 4-1=3, 8-1=7, 16-1=15. When a binary number has a 1 in each of its places, then it will always equal the largest number that can be represented by that number of bits. If you want to add 111 to that number, you need to add another bit. It's like 9, 99, and 999 in the decimal system.</a:t>
            </a:r>
            <a:endParaRPr/>
          </a:p>
          <a:p>
            <a:pPr indent="0" lvl="0" marL="0" rtl="0" algn="l">
              <a:spcBef>
                <a:spcPts val="1200"/>
              </a:spcBef>
              <a:spcAft>
                <a:spcPts val="0"/>
              </a:spcAft>
              <a:buClr>
                <a:schemeClr val="dk2"/>
              </a:buClr>
              <a:buSzPts val="1100"/>
              <a:buFont typeface="Arial"/>
              <a:buNone/>
            </a:pPr>
            <a:r>
              <a:rPr lang="en"/>
              <a:t>As it turns out, the highest number that can be represented by n bits is the same as 2^n - 1:</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6702075" y="1450550"/>
            <a:ext cx="1819275" cy="1581150"/>
          </a:xfrm>
          <a:prstGeom prst="rect">
            <a:avLst/>
          </a:prstGeom>
          <a:noFill/>
          <a:ln>
            <a:noFill/>
          </a:ln>
        </p:spPr>
      </p:pic>
      <p:pic>
        <p:nvPicPr>
          <p:cNvPr id="149" name="Google Shape;149;p25"/>
          <p:cNvPicPr preferRelativeResize="0"/>
          <p:nvPr/>
        </p:nvPicPr>
        <p:blipFill>
          <a:blip r:embed="rId4">
            <a:alphaModFix/>
          </a:blip>
          <a:stretch>
            <a:fillRect/>
          </a:stretch>
        </p:blipFill>
        <p:spPr>
          <a:xfrm>
            <a:off x="6209200" y="3197650"/>
            <a:ext cx="2623100" cy="154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 you think: what does 11111 represent in decimal?</a:t>
            </a:r>
            <a:endParaRPr/>
          </a:p>
        </p:txBody>
      </p:sp>
      <p:pic>
        <p:nvPicPr>
          <p:cNvPr id="155" name="Google Shape;155;p2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56" name="Google Shape;156;p2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 you have any questions about this topic?</a:t>
            </a:r>
            <a:endParaRPr/>
          </a:p>
        </p:txBody>
      </p:sp>
      <p:pic>
        <p:nvPicPr>
          <p:cNvPr id="162" name="Google Shape;162;p2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63" name="Google Shape;163;p2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ny questions" id="164" name="Google Shape;164;p27"/>
          <p:cNvPicPr preferRelativeResize="0"/>
          <p:nvPr/>
        </p:nvPicPr>
        <p:blipFill>
          <a:blip r:embed="rId6">
            <a:alphaModFix/>
          </a:blip>
          <a:stretch>
            <a:fillRect/>
          </a:stretch>
        </p:blipFill>
        <p:spPr>
          <a:xfrm>
            <a:off x="3320388" y="1761375"/>
            <a:ext cx="2503225" cy="250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Decimal system refresher</a:t>
            </a:r>
            <a:endParaRPr/>
          </a:p>
        </p:txBody>
      </p:sp>
      <p:pic>
        <p:nvPicPr>
          <p:cNvPr descr="Review how the decimal number system works before diving into the binary number system. The decimal number and system and binary number system work the same way; the only difference is what each digit represents (0-9 versus 0/1)." id="170" name="Google Shape;170;p28" title="Decimal system refresher">
            <a:hlinkClick r:id="rId3"/>
          </p:cNvPr>
          <p:cNvPicPr preferRelativeResize="0"/>
          <p:nvPr/>
        </p:nvPicPr>
        <p:blipFill>
          <a:blip r:embed="rId4">
            <a:alphaModFix/>
          </a:blip>
          <a:stretch>
            <a:fillRect/>
          </a:stretch>
        </p:blipFill>
        <p:spPr>
          <a:xfrm>
            <a:off x="2286000" y="1220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binary number system</a:t>
            </a:r>
            <a:endParaRPr/>
          </a:p>
        </p:txBody>
      </p:sp>
      <p:pic>
        <p:nvPicPr>
          <p:cNvPr descr="Learn about the binary number system, a system where each digit represents a power of 2. Computers store everything in binary, using one bit for each digit." id="176" name="Google Shape;176;p29" title="The binary number system">
            <a:hlinkClick r:id="rId3"/>
          </p:cNvPr>
          <p:cNvPicPr preferRelativeResize="0"/>
          <p:nvPr/>
        </p:nvPicPr>
        <p:blipFill>
          <a:blip r:embed="rId4">
            <a:alphaModFix/>
          </a:blip>
          <a:stretch>
            <a:fillRect/>
          </a:stretch>
        </p:blipFill>
        <p:spPr>
          <a:xfrm>
            <a:off x="2286000" y="11542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decimal numbers to binary</a:t>
            </a:r>
            <a:endParaRPr/>
          </a:p>
        </p:txBody>
      </p:sp>
      <p:pic>
        <p:nvPicPr>
          <p:cNvPr descr="Learn a technique for converting decimal numbers into binary numbers using just pen, paper, and calculations. Works best for small numbers, since bigger numbers require increasingly more calculations." id="182" name="Google Shape;182;p30" title="Converting decimal numbers to binary">
            <a:hlinkClick r:id="rId3"/>
          </p:cNvPr>
          <p:cNvPicPr preferRelativeResize="0"/>
          <p:nvPr/>
        </p:nvPicPr>
        <p:blipFill>
          <a:blip r:embed="rId4">
            <a:alphaModFix/>
          </a:blip>
          <a:stretch>
            <a:fillRect/>
          </a:stretch>
        </p:blipFill>
        <p:spPr>
          <a:xfrm>
            <a:off x="2286000" y="1354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Patterns in binary numbers</a:t>
            </a:r>
            <a:endParaRPr/>
          </a:p>
        </p:txBody>
      </p:sp>
      <p:pic>
        <p:nvPicPr>
          <p:cNvPr descr="Learn what it means when a binary number has a 1 in the 1's place or a 1 in every single place." id="188" name="Google Shape;188;p31" title="Patterns in binary numbers">
            <a:hlinkClick r:id="rId3"/>
          </p:cNvPr>
          <p:cNvPicPr preferRelativeResize="0"/>
          <p:nvPr/>
        </p:nvPicPr>
        <p:blipFill>
          <a:blip r:embed="rId4">
            <a:alphaModFix/>
          </a:blip>
          <a:stretch>
            <a:fillRect/>
          </a:stretch>
        </p:blipFill>
        <p:spPr>
          <a:xfrm>
            <a:off x="2286000" y="12430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numbers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As humans, we typically represent numbers in the decimal system. Counting to ten is as simple as 1, 2, 3, 4, 5, 6, 7, 8, 9, 10.</a:t>
            </a:r>
            <a:endParaRPr/>
          </a:p>
          <a:p>
            <a:pPr indent="0" lvl="0" marL="0" rtl="0" algn="l">
              <a:spcBef>
                <a:spcPts val="1200"/>
              </a:spcBef>
              <a:spcAft>
                <a:spcPts val="0"/>
              </a:spcAft>
              <a:buClr>
                <a:schemeClr val="dk2"/>
              </a:buClr>
              <a:buSzPts val="1100"/>
              <a:buFont typeface="Arial"/>
              <a:buNone/>
            </a:pPr>
            <a:r>
              <a:rPr lang="en"/>
              <a:t>As we just learned, computers represent all information in bits. In order to represent numbers with just 0, 1, computers use the binary number system. Here's what it looks like when a computer counts to ten: 0001, 0010, 0011, 0100, 0101, 0110, 0111, 1000, 1001, 1010.</a:t>
            </a:r>
            <a:endParaRPr/>
          </a:p>
          <a:p>
            <a:pPr indent="0" lvl="0" marL="0" rtl="0" algn="l">
              <a:spcBef>
                <a:spcPts val="1200"/>
              </a:spcBef>
              <a:spcAft>
                <a:spcPts val="1200"/>
              </a:spcAft>
              <a:buNone/>
            </a:pPr>
            <a:r>
              <a:t/>
            </a:r>
            <a:endParaRPr/>
          </a:p>
        </p:txBody>
      </p:sp>
      <p:pic>
        <p:nvPicPr>
          <p:cNvPr descr="Clientmoji" id="66" name="Google Shape;66;p14"/>
          <p:cNvPicPr preferRelativeResize="0"/>
          <p:nvPr/>
        </p:nvPicPr>
        <p:blipFill>
          <a:blip r:embed="rId3">
            <a:alphaModFix/>
          </a:blip>
          <a:stretch>
            <a:fillRect/>
          </a:stretch>
        </p:blipFill>
        <p:spPr>
          <a:xfrm>
            <a:off x="6954750" y="2954250"/>
            <a:ext cx="2189250" cy="2189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Clientmoji" id="193" name="Google Shape;193;p32"/>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of these lists correctly counts from 1 to 5 in binary?</a:t>
            </a:r>
            <a:endParaRPr/>
          </a:p>
        </p:txBody>
      </p:sp>
      <p:pic>
        <p:nvPicPr>
          <p:cNvPr id="199" name="Google Shape;199;p3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0" name="Google Shape;200;p3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33"/>
          <p:cNvPicPr preferRelativeResize="0"/>
          <p:nvPr/>
        </p:nvPicPr>
        <p:blipFill>
          <a:blip r:embed="rId6">
            <a:alphaModFix/>
          </a:blip>
          <a:stretch>
            <a:fillRect/>
          </a:stretch>
        </p:blipFill>
        <p:spPr>
          <a:xfrm>
            <a:off x="3336538" y="1405850"/>
            <a:ext cx="2470913" cy="305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309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Your classmate constructs a simple computer that adds numbers. There are 5 wires for inputting the first number, and the wires are currently "on", "on", "off, "on", "off", or 11010 in binary.</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rPr lang="en"/>
              <a:t>What decimal number does that represent?</a:t>
            </a:r>
            <a:endParaRPr/>
          </a:p>
          <a:p>
            <a:pPr indent="0" lvl="0" marL="0" rtl="0" algn="l">
              <a:spcBef>
                <a:spcPts val="0"/>
              </a:spcBef>
              <a:spcAft>
                <a:spcPts val="0"/>
              </a:spcAft>
              <a:buNone/>
            </a:pPr>
            <a:r>
              <a:t/>
            </a:r>
            <a:endParaRPr/>
          </a:p>
        </p:txBody>
      </p:sp>
      <p:pic>
        <p:nvPicPr>
          <p:cNvPr id="207" name="Google Shape;207;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08" name="Google Shape;208;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296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It's your friend's birthday, and you want to use binary numbers for the candles on their cake. Your plan is to use green candles to mean "on" and gray candles to mean "off".</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rPr lang="en"/>
              <a:t>What's the least number of candles you need in order to represent the age 18?</a:t>
            </a:r>
            <a:endParaRPr/>
          </a:p>
          <a:p>
            <a:pPr indent="0" lvl="0" marL="0" rtl="0" algn="l">
              <a:spcBef>
                <a:spcPts val="0"/>
              </a:spcBef>
              <a:spcAft>
                <a:spcPts val="0"/>
              </a:spcAft>
              <a:buNone/>
            </a:pPr>
            <a:r>
              <a:t/>
            </a:r>
            <a:endParaRPr/>
          </a:p>
        </p:txBody>
      </p:sp>
      <p:pic>
        <p:nvPicPr>
          <p:cNvPr id="214" name="Google Shape;214;p3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5" name="Google Shape;215;p3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255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You've decided to use binary to communicate "secret" messages to your friend, and you want to tell them to meet you at locker 44.</a:t>
            </a:r>
            <a:endParaRPr/>
          </a:p>
          <a:p>
            <a:pPr indent="0" lvl="0" marL="0" rtl="0" algn="l">
              <a:spcBef>
                <a:spcPts val="0"/>
              </a:spcBef>
              <a:spcAft>
                <a:spcPts val="0"/>
              </a:spcAft>
              <a:buClr>
                <a:schemeClr val="dk2"/>
              </a:buClr>
              <a:buSzPct val="36666"/>
              <a:buFont typeface="Arial"/>
              <a:buNone/>
            </a:pPr>
            <a:r>
              <a:t/>
            </a:r>
            <a:endParaRPr/>
          </a:p>
          <a:p>
            <a:pPr indent="0" lvl="0" marL="0" rtl="0" algn="l">
              <a:spcBef>
                <a:spcPts val="0"/>
              </a:spcBef>
              <a:spcAft>
                <a:spcPts val="0"/>
              </a:spcAft>
              <a:buClr>
                <a:schemeClr val="dk2"/>
              </a:buClr>
              <a:buSzPct val="36666"/>
              <a:buFont typeface="Arial"/>
              <a:buNone/>
            </a:pPr>
            <a:r>
              <a:rPr lang="en"/>
              <a:t>What would that decimal number be in binary?</a:t>
            </a:r>
            <a:endParaRPr/>
          </a:p>
          <a:p>
            <a:pPr indent="0" lvl="0" marL="0" rtl="0" algn="l">
              <a:spcBef>
                <a:spcPts val="0"/>
              </a:spcBef>
              <a:spcAft>
                <a:spcPts val="0"/>
              </a:spcAft>
              <a:buClr>
                <a:schemeClr val="dk2"/>
              </a:buClr>
              <a:buSzPct val="36666"/>
              <a:buFont typeface="Arial"/>
              <a:buNone/>
            </a:pPr>
            <a:r>
              <a:rPr lang="en"/>
              <a:t>Type the binary number without any spaces:</a:t>
            </a:r>
            <a:endParaRPr/>
          </a:p>
          <a:p>
            <a:pPr indent="0" lvl="0" marL="0" rtl="0" algn="l">
              <a:spcBef>
                <a:spcPts val="0"/>
              </a:spcBef>
              <a:spcAft>
                <a:spcPts val="0"/>
              </a:spcAft>
              <a:buNone/>
            </a:pPr>
            <a:r>
              <a:t/>
            </a:r>
            <a:endParaRPr/>
          </a:p>
        </p:txBody>
      </p:sp>
      <p:pic>
        <p:nvPicPr>
          <p:cNvPr id="221" name="Google Shape;221;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22" name="Google Shape;222;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Refresher: Decimal numbers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Before exploring how the binary system works, let's revisit our old friend, the decimal system. When you learned how to count, you might have learned that the right-most digit is the "ones' place", the next is the "tens' place", the next is the "hundreds' place", etc.</a:t>
            </a:r>
            <a:endParaRPr/>
          </a:p>
          <a:p>
            <a:pPr indent="0" lvl="0" marL="0" rtl="0" algn="l">
              <a:spcBef>
                <a:spcPts val="1200"/>
              </a:spcBef>
              <a:spcAft>
                <a:spcPts val="1200"/>
              </a:spcAft>
              <a:buNone/>
            </a:pPr>
            <a:r>
              <a:rPr lang="en"/>
              <a:t>Another way to say that is that the digit in the right-most position is multiplied by 1, the digit one place to its left is multiplied by 10, and the digit two places to its left is multiplied by 100.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visualize the number 234:</a:t>
            </a:r>
            <a:endParaRPr/>
          </a:p>
        </p:txBody>
      </p:sp>
      <p:sp>
        <p:nvSpPr>
          <p:cNvPr id="78" name="Google Shape;78;p16"/>
          <p:cNvSpPr txBox="1"/>
          <p:nvPr>
            <p:ph idx="1" type="body"/>
          </p:nvPr>
        </p:nvSpPr>
        <p:spPr>
          <a:xfrm>
            <a:off x="311700" y="1152475"/>
            <a:ext cx="4659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When we multiply each digit by its place, we can see that 234 is equal to (2 * 100) + (3 *10) + (4 *1).</a:t>
            </a:r>
            <a:endParaRPr/>
          </a:p>
          <a:p>
            <a:pPr indent="0" lvl="0" marL="0" rtl="0" algn="l">
              <a:spcBef>
                <a:spcPts val="1200"/>
              </a:spcBef>
              <a:spcAft>
                <a:spcPts val="1200"/>
              </a:spcAft>
              <a:buNone/>
            </a:pPr>
            <a:r>
              <a:rPr lang="en"/>
              <a:t>We can also think of those places in terms of the powers of ten. The ones' place represents multiplying by 10^0 start superscript, 0, end superscript, the tens' place represents multiplying by 10^1, start superscript, 1, end superscript, and the hundreds' place represents multiplying by 10^2, squared. Each place we add, we're multiplying the digit in that place by the next power of 10.</a:t>
            </a:r>
            <a:endParaRPr/>
          </a:p>
        </p:txBody>
      </p:sp>
      <p:pic>
        <p:nvPicPr>
          <p:cNvPr id="79" name="Google Shape;79;p16"/>
          <p:cNvPicPr preferRelativeResize="0"/>
          <p:nvPr/>
        </p:nvPicPr>
        <p:blipFill>
          <a:blip r:embed="rId3">
            <a:alphaModFix/>
          </a:blip>
          <a:stretch>
            <a:fillRect/>
          </a:stretch>
        </p:blipFill>
        <p:spPr>
          <a:xfrm>
            <a:off x="4971288" y="1152475"/>
            <a:ext cx="3952875" cy="1304925"/>
          </a:xfrm>
          <a:prstGeom prst="rect">
            <a:avLst/>
          </a:prstGeom>
          <a:noFill/>
          <a:ln>
            <a:noFill/>
          </a:ln>
        </p:spPr>
      </p:pic>
      <p:pic>
        <p:nvPicPr>
          <p:cNvPr id="80" name="Google Shape;80;p16"/>
          <p:cNvPicPr preferRelativeResize="0"/>
          <p:nvPr/>
        </p:nvPicPr>
        <p:blipFill>
          <a:blip r:embed="rId4">
            <a:alphaModFix/>
          </a:blip>
          <a:stretch>
            <a:fillRect/>
          </a:stretch>
        </p:blipFill>
        <p:spPr>
          <a:xfrm>
            <a:off x="5013787" y="2639400"/>
            <a:ext cx="3867901" cy="1646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numbers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The binary system works the same way as decimal. The only difference is that instead of multiplying the digit by a power of 10, we multiply it by a power of 2.</a:t>
            </a:r>
            <a:endParaRPr/>
          </a:p>
          <a:p>
            <a:pPr indent="0" lvl="0" marL="0" rtl="0" algn="l">
              <a:spcBef>
                <a:spcPts val="1200"/>
              </a:spcBef>
              <a:spcAft>
                <a:spcPts val="0"/>
              </a:spcAft>
              <a:buClr>
                <a:schemeClr val="dk2"/>
              </a:buClr>
              <a:buSzPts val="1100"/>
              <a:buFont typeface="Arial"/>
              <a:buNone/>
            </a:pPr>
            <a:r>
              <a:rPr lang="en"/>
              <a:t>Let's look at the decimal number 1, represented in binary as 0001:</a:t>
            </a:r>
            <a:endParaRPr/>
          </a:p>
          <a:p>
            <a:pPr indent="0" lvl="0" marL="0" rtl="0" algn="l">
              <a:spcBef>
                <a:spcPts val="1200"/>
              </a:spcBef>
              <a:spcAft>
                <a:spcPts val="0"/>
              </a:spcAft>
              <a:buNone/>
            </a:pPr>
            <a:r>
              <a:rPr lang="en"/>
              <a:t>That's the same as (0×8)+(0×4)+(0×2)+(1×1), or 0 + 0 + 0 + 1.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rPr lang="en"/>
              <a:t>Okay, perhaps you could have guessed that one — now for a bigger number!</a:t>
            </a:r>
            <a:endParaRPr/>
          </a:p>
        </p:txBody>
      </p:sp>
      <p:pic>
        <p:nvPicPr>
          <p:cNvPr id="87" name="Google Shape;87;p17"/>
          <p:cNvPicPr preferRelativeResize="0"/>
          <p:nvPr/>
        </p:nvPicPr>
        <p:blipFill>
          <a:blip r:embed="rId3">
            <a:alphaModFix/>
          </a:blip>
          <a:stretch>
            <a:fillRect/>
          </a:stretch>
        </p:blipFill>
        <p:spPr>
          <a:xfrm>
            <a:off x="3700450" y="2767800"/>
            <a:ext cx="1743075" cy="11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The decimal number 10 is represented in binary as 1010:</a:t>
            </a:r>
            <a:endParaRPr sz="2400"/>
          </a:p>
        </p:txBody>
      </p:sp>
      <p:sp>
        <p:nvSpPr>
          <p:cNvPr id="93" name="Google Shape;93;p18"/>
          <p:cNvSpPr txBox="1"/>
          <p:nvPr>
            <p:ph idx="1" type="body"/>
          </p:nvPr>
        </p:nvSpPr>
        <p:spPr>
          <a:xfrm>
            <a:off x="311700" y="1152475"/>
            <a:ext cx="654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That's the same as (1×8)+(0×4)+(1×2)+(0×1), or 8 + 0 + 2 + 0.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Indeed, binary 1010 equals the decimal 10.</a:t>
            </a:r>
            <a:endParaRPr/>
          </a:p>
        </p:txBody>
      </p:sp>
      <p:pic>
        <p:nvPicPr>
          <p:cNvPr id="94" name="Google Shape;94;p18"/>
          <p:cNvPicPr preferRelativeResize="0"/>
          <p:nvPr/>
        </p:nvPicPr>
        <p:blipFill>
          <a:blip r:embed="rId3">
            <a:alphaModFix/>
          </a:blip>
          <a:stretch>
            <a:fillRect/>
          </a:stretch>
        </p:blipFill>
        <p:spPr>
          <a:xfrm>
            <a:off x="3609975" y="1856925"/>
            <a:ext cx="1924050" cy="1266825"/>
          </a:xfrm>
          <a:prstGeom prst="rect">
            <a:avLst/>
          </a:prstGeom>
          <a:noFill/>
          <a:ln>
            <a:noFill/>
          </a:ln>
        </p:spPr>
      </p:pic>
      <p:pic>
        <p:nvPicPr>
          <p:cNvPr descr="Bitmoji Image" id="95" name="Google Shape;95;p18"/>
          <p:cNvPicPr preferRelativeResize="0"/>
          <p:nvPr/>
        </p:nvPicPr>
        <p:blipFill>
          <a:blip r:embed="rId4">
            <a:alphaModFix/>
          </a:blip>
          <a:stretch>
            <a:fillRect/>
          </a:stretch>
        </p:blipFill>
        <p:spPr>
          <a:xfrm>
            <a:off x="6452050" y="2571750"/>
            <a:ext cx="2691950" cy="269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 try it: How would you represent the decimal number 666 in binary?</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3" name="Google Shape;103;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decimal to binary</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2"/>
              </a:buClr>
              <a:buSzPct val="61111"/>
              <a:buFont typeface="Arial"/>
              <a:buNone/>
            </a:pPr>
            <a:r>
              <a:rPr lang="en"/>
              <a:t>Here's my favorite way to convert decimal numbers to binary:</a:t>
            </a:r>
            <a:endParaRPr/>
          </a:p>
          <a:p>
            <a:pPr indent="-325755" lvl="0" marL="457200" rtl="0" algn="l">
              <a:spcBef>
                <a:spcPts val="1200"/>
              </a:spcBef>
              <a:spcAft>
                <a:spcPts val="0"/>
              </a:spcAft>
              <a:buSzPct val="100000"/>
              <a:buAutoNum type="arabicPeriod"/>
            </a:pPr>
            <a:r>
              <a:rPr lang="en"/>
              <a:t>Grab a piece of paper or a whiteboard.</a:t>
            </a:r>
            <a:endParaRPr/>
          </a:p>
          <a:p>
            <a:pPr indent="-325755" lvl="0" marL="457200" rtl="0" algn="l">
              <a:spcBef>
                <a:spcPts val="0"/>
              </a:spcBef>
              <a:spcAft>
                <a:spcPts val="0"/>
              </a:spcAft>
              <a:buSzPct val="100000"/>
              <a:buAutoNum type="arabicPeriod"/>
            </a:pPr>
            <a:r>
              <a:rPr lang="en"/>
              <a:t>Draw dashes for each of the bits. If the number is less than 16, draw 4 dashes. Otherwise, for numbers up to 255, draw 8 dashes. Bigger numbers than that require more bits and take a while to do by hand, so let's focus on the smaller numbers.</a:t>
            </a:r>
            <a:endParaRPr/>
          </a:p>
          <a:p>
            <a:pPr indent="-325755" lvl="0" marL="457200" rtl="0" algn="l">
              <a:spcBef>
                <a:spcPts val="0"/>
              </a:spcBef>
              <a:spcAft>
                <a:spcPts val="0"/>
              </a:spcAft>
              <a:buSzPct val="100000"/>
              <a:buAutoNum type="arabicPeriod"/>
            </a:pPr>
            <a:r>
              <a:rPr lang="en"/>
              <a:t>Write the powers of 2 under each dash. Start under the right-most dash, writing 1, then keep multiplying by 2.</a:t>
            </a:r>
            <a:endParaRPr/>
          </a:p>
          <a:p>
            <a:pPr indent="-325755" lvl="0" marL="457200" rtl="0" algn="l">
              <a:spcBef>
                <a:spcPts val="0"/>
              </a:spcBef>
              <a:spcAft>
                <a:spcPts val="0"/>
              </a:spcAft>
              <a:buSzPct val="100000"/>
              <a:buAutoNum type="arabicPeriod"/>
            </a:pPr>
            <a:r>
              <a:rPr lang="en"/>
              <a:t>Now start at the left-most dash and ask yourself "Is the number greater than or equal to this place value?" If you answer yes, then write a 1 in that dash and subtract that amount from the number. If you answer no, then write a 0 and move to the next dash.</a:t>
            </a:r>
            <a:endParaRPr/>
          </a:p>
          <a:p>
            <a:pPr indent="-325755" lvl="0" marL="457200" rtl="0" algn="l">
              <a:spcBef>
                <a:spcPts val="0"/>
              </a:spcBef>
              <a:spcAft>
                <a:spcPts val="0"/>
              </a:spcAft>
              <a:buSzPct val="100000"/>
              <a:buAutoNum type="arabicPeriod"/>
            </a:pPr>
            <a:r>
              <a:rPr lang="en"/>
              <a:t>Keep going from left to right, keeping track of how much remainder you still need to represent. When you're done, you'll have converted the number to binary!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1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would you represent the decimal number 11 in binary?</a:t>
            </a:r>
            <a:endParaRPr/>
          </a:p>
        </p:txBody>
      </p:sp>
      <p:pic>
        <p:nvPicPr>
          <p:cNvPr id="115" name="Google Shape;115;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6" name="Google Shape;116;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