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SourceSansPro-bold.fntdata"/><Relationship Id="rId10" Type="http://schemas.openxmlformats.org/officeDocument/2006/relationships/slide" Target="slides/slide5.xml"/><Relationship Id="rId32" Type="http://schemas.openxmlformats.org/officeDocument/2006/relationships/font" Target="fonts/SourceSansPro-regular.fntdata"/><Relationship Id="rId13" Type="http://schemas.openxmlformats.org/officeDocument/2006/relationships/slide" Target="slides/slide8.xml"/><Relationship Id="rId35" Type="http://schemas.openxmlformats.org/officeDocument/2006/relationships/font" Target="fonts/SourceSansPro-boldItalic.fntdata"/><Relationship Id="rId12" Type="http://schemas.openxmlformats.org/officeDocument/2006/relationships/slide" Target="slides/slide7.xml"/><Relationship Id="rId34" Type="http://schemas.openxmlformats.org/officeDocument/2006/relationships/font" Target="fonts/SourceSansPr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61dcb7c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61dcb7c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661dcb7c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661dcb7c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661dcb7c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661dcb7c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661dcb7c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661dcb7c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exact translation to bits is more complicated than we can go into here, but is a great topic for those of you who want to dive deeper.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61dcb7c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61dcb7c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661dcb7c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661dcb7c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661dcb7c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661dcb7c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more bits we can use, the more precise our numbers and calculations will be. Modern 64-bit systems offer a high enough precision for low-stakes calculations.</a:t>
            </a:r>
            <a:endParaRPr/>
          </a:p>
          <a:p>
            <a:pPr indent="0" lvl="0" marL="0" rtl="0" algn="l">
              <a:spcBef>
                <a:spcPts val="0"/>
              </a:spcBef>
              <a:spcAft>
                <a:spcPts val="0"/>
              </a:spcAft>
              <a:buClr>
                <a:schemeClr val="dk1"/>
              </a:buClr>
              <a:buSzPts val="1100"/>
              <a:buFont typeface="Arial"/>
              <a:buNone/>
            </a:pPr>
            <a:r>
              <a:rPr lang="en"/>
              <a:t>Perhaps at some point in your life, you'll find yourself writing programs that calculate voting outcomes, power a self-driving car, or even launch a rocket. When the stakes are high, precision matters.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661dcb7c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661dcb7c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661dcb7c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661dcb7c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661dcb7c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661dcb7c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The arithmetic operations on floating-point numbers resulted in a round-off error, B: An integer overflow error occurred, C: The computer stored the result with floating-point representation instead of integer representation, D: The result was too large of a number to be stored in floating-point representation,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661dcb7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661dcb7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661dcb7c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661dcb7c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661dcb7c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661dcb7c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One of the computers experienced an integer overflow error when calculating the result., B: One computer used an integer representation for the result of SQRT(3) while the other computer used the more accurate floating-point representation., C: One of the computers has a bug in its mathematical operations., D: The two computers represent the result of SQRT(3) with a different level of precision, due to their rounding strategy or size limitations., E: The two computers executed the arithmetic operations using a different order of operations., </a:t>
            </a:r>
            <a:br>
              <a:rPr lang="en"/>
            </a:br>
            <a:br>
              <a:rPr lang="en"/>
            </a:br>
            <a:r>
              <a:rPr lang="en"/>
              <a:t>D</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661dcb7c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661dcb7c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Limited precision of floating-point numbers, B: Integer overflow error, C: Round-off error in floating-point arithmetic, D: Incorrect use of integer instead of floating-point representation,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661dcb7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661dcb7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661dcb7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661dcb7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661dcb7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661dcb7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That's the positive number 777, since 2^2 + 2^1 + 2^0 = (4 + 2 + 1) = 72 </a:t>
            </a:r>
            <a:endParaRPr/>
          </a:p>
          <a:p>
            <a:pPr indent="0" lvl="0" marL="0" rtl="0" algn="l">
              <a:spcBef>
                <a:spcPts val="0"/>
              </a:spcBef>
              <a:spcAft>
                <a:spcPts val="0"/>
              </a:spcAft>
              <a:buClr>
                <a:schemeClr val="dk1"/>
              </a:buClr>
              <a:buSzPts val="1100"/>
              <a:buFont typeface="Arial"/>
              <a:buNone/>
            </a:pPr>
            <a:r>
              <a:rPr lang="en"/>
              <a:t>2</a:t>
            </a:r>
            <a:endParaRPr/>
          </a:p>
          <a:p>
            <a:pPr indent="0" lvl="0" marL="0" rtl="0" algn="l">
              <a:spcBef>
                <a:spcPts val="0"/>
              </a:spcBef>
              <a:spcAft>
                <a:spcPts val="0"/>
              </a:spcAft>
              <a:buClr>
                <a:schemeClr val="dk1"/>
              </a:buClr>
              <a:buSzPts val="1100"/>
              <a:buFont typeface="Arial"/>
              <a:buNone/>
            </a:pPr>
            <a:r>
              <a:rPr lang="en"/>
              <a:t> +2 </a:t>
            </a:r>
            <a:endParaRPr/>
          </a:p>
          <a:p>
            <a:pPr indent="0" lvl="0" marL="0" rtl="0" algn="l">
              <a:spcBef>
                <a:spcPts val="0"/>
              </a:spcBef>
              <a:spcAft>
                <a:spcPts val="0"/>
              </a:spcAft>
              <a:buClr>
                <a:schemeClr val="dk1"/>
              </a:buClr>
              <a:buSzPts val="1100"/>
              <a:buFont typeface="Arial"/>
              <a:buNone/>
            </a:pPr>
            <a:r>
              <a:rPr lang="en"/>
              <a:t>1</a:t>
            </a:r>
            <a:endParaRPr/>
          </a:p>
          <a:p>
            <a:pPr indent="0" lvl="0" marL="0" rtl="0" algn="l">
              <a:spcBef>
                <a:spcPts val="0"/>
              </a:spcBef>
              <a:spcAft>
                <a:spcPts val="0"/>
              </a:spcAft>
              <a:buClr>
                <a:schemeClr val="dk1"/>
              </a:buClr>
              <a:buSzPts val="1100"/>
              <a:buFont typeface="Arial"/>
              <a:buNone/>
            </a:pPr>
            <a:r>
              <a:rPr lang="en"/>
              <a:t> +2 </a:t>
            </a:r>
            <a:endParaRPr/>
          </a:p>
          <a:p>
            <a:pPr indent="0" lvl="0" marL="0" rtl="0" algn="l">
              <a:spcBef>
                <a:spcPts val="0"/>
              </a:spcBef>
              <a:spcAft>
                <a:spcPts val="0"/>
              </a:spcAft>
              <a:buClr>
                <a:schemeClr val="dk1"/>
              </a:buClr>
              <a:buSzPts val="1100"/>
              <a:buFont typeface="Arial"/>
              <a:buNone/>
            </a:pPr>
            <a:r>
              <a:rPr lang="en"/>
              <a:t>0</a:t>
            </a:r>
            <a:endParaRPr/>
          </a:p>
          <a:p>
            <a:pPr indent="0" lvl="0" marL="0" rtl="0" algn="l">
              <a:spcBef>
                <a:spcPts val="0"/>
              </a:spcBef>
              <a:spcAft>
                <a:spcPts val="0"/>
              </a:spcAft>
              <a:buClr>
                <a:schemeClr val="dk1"/>
              </a:buClr>
              <a:buSzPts val="1100"/>
              <a:buFont typeface="Arial"/>
              <a:buNone/>
            </a:pPr>
            <a:r>
              <a:rPr lang="en"/>
              <a:t> =(4+2+1)=72, squared, plus, 2, start superscript, 1, end superscript, plus, 2, start superscript, 0, end superscript, equals, left parenthesis, 4, plus, 2, plus, 1, right parenthesis, equals, 7.</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61dcb7c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61dcb7c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661dcb7c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661dcb7c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661dcb7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661dcb7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30 + 1, B: 3 + 29, C: 15 + 15, D: 24 + 6,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br>
              <a:rPr lang="en"/>
            </a:br>
            <a:r>
              <a:rPr lang="en"/>
              <a:t>As explained in the previous question, the largest integer that can be represented in this 6-bit system is 31. Thus, any operation that results in a value over 31 will result in overflow, because the computer can't represent it in 6 bits.</a:t>
            </a:r>
            <a:endParaRPr/>
          </a:p>
          <a:p>
            <a:pPr indent="0" lvl="0" marL="0" rtl="0" algn="l">
              <a:spcBef>
                <a:spcPts val="0"/>
              </a:spcBef>
              <a:spcAft>
                <a:spcPts val="0"/>
              </a:spcAft>
              <a:buClr>
                <a:schemeClr val="dk1"/>
              </a:buClr>
              <a:buSzPts val="1100"/>
              <a:buFont typeface="Arial"/>
              <a:buNone/>
            </a:pPr>
            <a:r>
              <a:rPr lang="en"/>
              <a:t>The only operation that yields a result greater than 31 is 3 + 29, as that equals 32.</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61dcb7c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61dcb7c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hanacademy.org/computer-programming/ap-csp-example-floating-point-arithmetic/5267377519230976" TargetMode="External"/><Relationship Id="rId4" Type="http://schemas.openxmlformats.org/officeDocument/2006/relationships/hyperlink" Target="https://studio.code.org/projects/applab/aTo8WzMW8HdK11UB0GVYobJWgD3kCawG_J_q9MZ_ePI/view" TargetMode="External"/><Relationship Id="rId5" Type="http://schemas.openxmlformats.org/officeDocument/2006/relationships/hyperlink" Target="https://snap.berkeley.edu/snapsource/snap.html#present:Username=pamela-ka&amp;ProjectName=Roundoff&amp;editMode" TargetMode="External"/><Relationship Id="rId6" Type="http://schemas.openxmlformats.org/officeDocument/2006/relationships/hyperlink" Target="https://repl.it/@PamelaFox1/Roundof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J1bmtub3duIiwicHJlc2VudGF0aW9uSWQiOiIxRDJIb05mbkptaERlcERRQmJnNFRteXZIWFZkNWhMSE1DSHRtSkJKU21aVSIsImNvbnRlbnRJZCI6ImN1c3RvbS1yZXNwb25zZS1mcmVlUmVzcG9uc2UtdGV4dCIsInNsaWRlSWQiOiJnZTY2MWRjYjdjZl8wXzEyNCIsImNvbnRlbnRJbnN0YW5jZUlkIjoiMUQySG9OZm5KbWhEZXBEUUJiZzRUbXl2SFhWZDVoTEhNQ0h0bUpCSlNtWlUvMGM3ZTlhYjktNmZkOC00ZTEyLWJiMDgtMDg1ZGE2N2YzN2MwIn0=pearId=magic-pear-metadata-identifier" TargetMode="External"/><Relationship Id="rId6"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ZSBhcml0aG1ldGljIG9wZXJhdGlvbnMgb24gZmxvYXRpbmctcG9pbnQgbnVtYmVycyByZXN1bHRlZCBpbiBhIHJvdW5kLW9mZiBlcnJvciIsIkFuIGludGVnZXIgb3ZlcmZsb3cgZXJyb3Igb2NjdXJyZWQiLCJUaGUgY29tcHV0ZXIgc3RvcmVkIHRoZSByZXN1bHQgd2l0aCBmbG9hdGluZy1wb2ludCByZXByZXNlbnRhdGlvbiBpbnN0ZWFkIG9mIGludGVnZXIgcmVwcmVzZW50YXRpb24iLCJUaGUgcmVzdWx0IHdhcyB0b28gbGFyZ2Ugb2YgYSBudW1iZXIgdG8gYmUgc3RvcmVkIGluIGZsb2F0aW5nLXBvaW50IHJlcHJlc2VudGF0aW9uIl19pearId=magic-pear-shape-identifier" TargetMode="External"/><Relationship Id="rId4" Type="http://schemas.openxmlformats.org/officeDocument/2006/relationships/image" Target="../media/image14.png"/><Relationship Id="rId5" Type="http://schemas.openxmlformats.org/officeDocument/2006/relationships/hyperlink" Target="http://dontchangethislink.peardeckmagic.zone?eyJ0eXBlIjoiZ29vZ2xlLXNsaWRlcy1hZGRvbi1yZXNwb25zZS1mb290ZXIiLCJsYXN0RWRpdGVkQnkiOiJ1bmtub3duIiwicHJlc2VudGF0aW9uSWQiOiIxRDJIb05mbkptaERlcERRQmJnNFRteXZIWFZkNWhMSE1DSHRtSkJKU21aVSIsImNvbnRlbnRJZCI6ImN1c3RvbS1yZXNwb25zZS1tdWx0aXBsZUNob2ljZSIsInNsaWRlSWQiOiJnZTY2MWRjYjdjZl8wXzE0NSIsImNvbnRlbnRJbnN0YW5jZUlkIjoiMUQySG9OZm5KbWhEZXBEUUJiZzRUbXl2SFhWZDVoTEhNQ0h0bUpCSlNtWlUvNDM4MzNhMmItNDRhZC00OTJjLWI1ODQtOTdlZWQxYWQxYzEx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5.png"/><Relationship Id="rId6" Type="http://schemas.openxmlformats.org/officeDocument/2006/relationships/hyperlink" Target="http://dontchangethislink.peardeckmagic.zone?eyJ0eXBlIjoiZ29vZ2xlLXNsaWRlcy1hZGRvbi1yZXNwb25zZS1mb290ZXIiLCJsYXN0RWRpdGVkQnkiOiJ1bmtub3duIiwicHJlc2VudGF0aW9uSWQiOiIxRDJIb05mbkptaERlcERRQmJnNFRteXZIWFZkNWhMSE1DSHRtSkJKU21aVSIsImNvbnRlbnRJZCI6ImN1c3RvbS1yZXNwb25zZS1mcmVlUmVzcG9uc2UtdGV4dCIsInNsaWRlSWQiOiJnZTY2MWRjYjdjZl8wXzE1MCIsImNvbnRlbnRJbnN0YW5jZUlkIjoiMUQySG9OZm5KbWhEZXBEUUJiZzRUbXl2SFhWZDVoTEhNQ0h0bUpCSlNtWlUvOGNkODBjZWUtMzkwNS00YjY5LWI3YzUtM2RkZjcyMWE0ZDMyIn0=pearId=magic-pear-metadata-identifi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9uZSBvZiB0aGUgY29tcHV0ZXJzIGV4cGVyaWVuY2VkIGFuIGludGVnZXIgb3ZlcmZsb3cgZXJyb3Igd2hlbiBjYWxjdWxhdGluZyB0aGUgcmVzdWx0LiIsIk9uZSBjb21wdXRlciB1c2VkIGFuIGludGVnZXIgcmVwcmVzZW50YXRpb24gZm9yIHRoZSByZXN1bHQgb2YgU1FSVCgzKSB3aGlsZSB0aGUgb3RoZXIgY29tcHV0ZXIgdXNlZCB0aGUgbW9yZSBhY2N1cmF0ZSBmbG9hdGluZy1wb2ludCByZXByZXNlbnRhdGlvbi4iLCJPbmUgb2YgdGhlIGNvbXB1dGVycyBoYXMgYSBidWcgaW4gaXRzIG1hdGhlbWF0aWNhbCBvcGVyYXRpb25zLiIsIlRoZSB0d28gY29tcHV0ZXJzIHJlcHJlc2VudCB0aGUgcmVzdWx0IG9mIFNRUlQoMykgd2l0aCBhIGRpZmZlcmVudCBsZXZlbCBvZiBwcmVjaXNpb24sIGR1ZSB0byB0aGVpciByb3VuZGluZyBzdHJhdGVneSBvciBzaXplIGxpbWl0YXRpb25zLiIsIlRoZSB0d28gY29tcHV0ZXJzIGV4ZWN1dGVkIHRoZSBhcml0aG1ldGljIG9wZXJhdGlvbnMgdXNpbmcgYSBkaWZmZXJlbnQgb3JkZXIgb2Ygb3BlcmF0aW9ucy4iXX0=pearId=magic-pear-shape-identifier" TargetMode="External"/><Relationship Id="rId4" Type="http://schemas.openxmlformats.org/officeDocument/2006/relationships/image" Target="../media/image21.png"/><Relationship Id="rId5" Type="http://schemas.openxmlformats.org/officeDocument/2006/relationships/hyperlink" Target="http://dontchangethislink.peardeckmagic.zone?eyJ0eXBlIjoiZ29vZ2xlLXNsaWRlcy1hZGRvbi1yZXNwb25zZS1mb290ZXIiLCJsYXN0RWRpdGVkQnkiOiJ1bmtub3duIiwicHJlc2VudGF0aW9uSWQiOiIxRDJIb05mbkptaERlcERRQmJnNFRteXZIWFZkNWhMSE1DSHRtSkJKU21aVSIsImNvbnRlbnRJZCI6ImN1c3RvbS1yZXNwb25zZS1tdWx0aXBsZUNob2ljZSIsInNsaWRlSWQiOiJnZTY2MWRjYjdjZl8wXzE1NiIsImNvbnRlbnRJbnN0YW5jZUlkIjoiMUQySG9OZm5KbWhEZXBEUUJiZzRUbXl2SFhWZDVoTEhNQ0h0bUpCSlNtWlUvMDIyOTcxY2MtOGYxMi00ZWIxLWI1MGQtM2FjNDVhOGQwZDJj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xpbWl0ZWQgcHJlY2lzaW9uIG9mIGZsb2F0aW5nLXBvaW50IG51bWJlcnMiLCJJbnRlZ2VyIG92ZXJmbG93IGVycm9yIiwiUm91bmQtb2ZmIGVycm9yIGluIGZsb2F0aW5nLXBvaW50IGFyaXRobWV0aWMiLCJJbmNvcnJlY3QgdXNlIG9mIGludGVnZXIgaW5zdGVhZCBvZiBmbG9hdGluZy1wb2ludCByZXByZXNlbnRhdGlvbiJdfQ==pearId=magic-pear-shape-identifier" TargetMode="External"/><Relationship Id="rId4" Type="http://schemas.openxmlformats.org/officeDocument/2006/relationships/image" Target="../media/image22.png"/><Relationship Id="rId5" Type="http://schemas.openxmlformats.org/officeDocument/2006/relationships/hyperlink" Target="http://dontchangethislink.peardeckmagic.zone?eyJ0eXBlIjoiZ29vZ2xlLXNsaWRlcy1hZGRvbi1yZXNwb25zZS1mb290ZXIiLCJsYXN0RWRpdGVkQnkiOiJ1bmtub3duIiwicHJlc2VudGF0aW9uSWQiOiIxRDJIb05mbkptaERlcERRQmJnNFRteXZIWFZkNWhMSE1DSHRtSkJKU21aVSIsImNvbnRlbnRJZCI6ImN1c3RvbS1yZXNwb25zZS1tdWx0aXBsZUNob2ljZSIsInNsaWRlSWQiOiJnZTY2MWRjYjdjZl8wXzE2MSIsImNvbnRlbnRJbnN0YW5jZUlkIjoiMUQySG9OZm5KbWhEZXBEUUJiZzRUbXl2SFhWZDVoTEhNQ0h0bUpCSlNtWlUvMjdmNzI2MDItY2NhZi00Njg3LWE5NTgtZWQwMmFmYzhkODBj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J1bmtub3duIiwicHJlc2VudGF0aW9uSWQiOiIxRDJIb05mbkptaERlcERRQmJnNFRteXZIWFZkNWhMSE1DSHRtSkJKU21aVSIsImNvbnRlbnRJZCI6ImN1c3RvbS1yZXNwb25zZS1mcmVlUmVzcG9uc2UtdGV4dCIsInNsaWRlSWQiOiJnZTY2MWRjYjdjZl8wXzMyIiwiY29udGVudEluc3RhbmNlSWQiOiIxRDJIb05mbkptaERlcERRQmJnNFRteXZIWFZkNWhMSE1DSHRtSkJKU21aVS9lYjFlMDQwOC1mYmQzLTQ5YjYtOThjYi0zZjAwOGY1MmIxY2YifQ==pearId=magic-pear-metadata-identifier" TargetMode="External"/><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MwICsgMSIsIjMgKyAyOSIsIjE1ICsgMTUiLCIyNCArIDYi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J1bmtub3duIiwicHJlc2VudGF0aW9uSWQiOiIxRDJIb05mbkptaERlcERRQmJnNFRteXZIWFZkNWhMSE1DSHRtSkJKU21aVSIsImNvbnRlbnRJZCI6ImN1c3RvbS1yZXNwb25zZS1tdWx0aXBsZUNob2ljZSIsInNsaWRlSWQiOiJnZTY2MWRjYjdjZl8wXzQ1IiwiY29udGVudEluc3RhbmNlSWQiOiIxRDJIb05mbkptaERlcERRQmJnNFRteXZIWFZkNWhMSE1DSHRtSkJKU21aVS8xNmUzM2E3NC02NjIzLTQyOGEtYmFmZS1lNGMxYzI1ODJiODIifQ==pearId=magic-pear-metadata-identifier" TargetMode="External"/><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hanacademy.org/computer-programming/ap-csp-example-integer-overflow-in-js/4725705437773824" TargetMode="External"/><Relationship Id="rId4" Type="http://schemas.openxmlformats.org/officeDocument/2006/relationships/hyperlink" Target="https://studio.code.org/projects/applab/Fzcr8TXivJ4t7NsjETmAZLf-JG31Q1tcViPyjfD0lNQ/view" TargetMode="External"/><Relationship Id="rId5" Type="http://schemas.openxmlformats.org/officeDocument/2006/relationships/hyperlink" Target="https://snap.berkeley.edu/snapsource/snap.html#present:Username=pamela-ka&amp;ProjectName=Overflow&amp;editMode" TargetMode="External"/><Relationship Id="rId6" Type="http://schemas.openxmlformats.org/officeDocument/2006/relationships/hyperlink" Target="https://repl.it/@PamelaFox1/Overflo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 of storing numbers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Floating-point representation</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We've seen there are limitations to storing integers in a computer. Numbers that aren't integers, like fractions and irrational numbers, are even trickier to represent in computer memory.</a:t>
            </a:r>
            <a:endParaRPr/>
          </a:p>
          <a:p>
            <a:pPr indent="0" lvl="0" marL="0" rtl="0" algn="l">
              <a:spcBef>
                <a:spcPts val="1200"/>
              </a:spcBef>
              <a:spcAft>
                <a:spcPts val="0"/>
              </a:spcAft>
              <a:buClr>
                <a:schemeClr val="dk2"/>
              </a:buClr>
              <a:buSzPts val="1100"/>
              <a:buFont typeface="Arial"/>
              <a:buNone/>
            </a:pPr>
            <a:r>
              <a:rPr lang="en"/>
              <a:t>Consider numbers like 2/5, 1.234, 9.999999 or the famously never-ending π.</a:t>
            </a:r>
            <a:endParaRPr/>
          </a:p>
          <a:p>
            <a:pPr indent="0" lvl="0" marL="0" rtl="0" algn="l">
              <a:spcBef>
                <a:spcPts val="1200"/>
              </a:spcBef>
              <a:spcAft>
                <a:spcPts val="0"/>
              </a:spcAft>
              <a:buClr>
                <a:schemeClr val="dk2"/>
              </a:buClr>
              <a:buSzPts val="1100"/>
              <a:buFont typeface="Arial"/>
              <a:buNone/>
            </a:pPr>
            <a:r>
              <a:rPr lang="en"/>
              <a:t>Computer languages typically use floating-point representation for non-integers (and sometimes integers, too). It's similar to "scientific notation", a representation you might know from other studies.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Floating-point representation</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floating-point representation, a number is multiplied by a base that's raised to an exponent: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Since computers use the binary system instead of the decimal system, the base for floating-point numbers is 222 instead of 101010. Because of that, numbers that are exactly powers of 222 are the simplest to represent:</a:t>
            </a:r>
            <a:endParaRPr/>
          </a:p>
        </p:txBody>
      </p:sp>
      <p:pic>
        <p:nvPicPr>
          <p:cNvPr id="128" name="Google Shape;128;p23"/>
          <p:cNvPicPr preferRelativeResize="0"/>
          <p:nvPr/>
        </p:nvPicPr>
        <p:blipFill>
          <a:blip r:embed="rId3">
            <a:alphaModFix/>
          </a:blip>
          <a:stretch>
            <a:fillRect/>
          </a:stretch>
        </p:blipFill>
        <p:spPr>
          <a:xfrm>
            <a:off x="3662350" y="1757713"/>
            <a:ext cx="1819275" cy="962025"/>
          </a:xfrm>
          <a:prstGeom prst="rect">
            <a:avLst/>
          </a:prstGeom>
          <a:noFill/>
          <a:ln>
            <a:noFill/>
          </a:ln>
        </p:spPr>
      </p:pic>
      <p:pic>
        <p:nvPicPr>
          <p:cNvPr id="129" name="Google Shape;129;p23"/>
          <p:cNvPicPr preferRelativeResize="0"/>
          <p:nvPr/>
        </p:nvPicPr>
        <p:blipFill>
          <a:blip r:embed="rId4">
            <a:alphaModFix/>
          </a:blip>
          <a:stretch>
            <a:fillRect/>
          </a:stretch>
        </p:blipFill>
        <p:spPr>
          <a:xfrm>
            <a:off x="3705213" y="4000188"/>
            <a:ext cx="1733550" cy="82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Floating-point representation</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Numbers between powers of 2 look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What about non-integers? Once again, powers of 222 are the simplest to represent.</a:t>
            </a:r>
            <a:endParaRPr/>
          </a:p>
        </p:txBody>
      </p:sp>
      <p:pic>
        <p:nvPicPr>
          <p:cNvPr id="136" name="Google Shape;136;p24"/>
          <p:cNvPicPr preferRelativeResize="0"/>
          <p:nvPr/>
        </p:nvPicPr>
        <p:blipFill>
          <a:blip r:embed="rId3">
            <a:alphaModFix/>
          </a:blip>
          <a:stretch>
            <a:fillRect/>
          </a:stretch>
        </p:blipFill>
        <p:spPr>
          <a:xfrm>
            <a:off x="3709975" y="1853350"/>
            <a:ext cx="1724025" cy="1066800"/>
          </a:xfrm>
          <a:prstGeom prst="rect">
            <a:avLst/>
          </a:prstGeom>
          <a:noFill/>
          <a:ln>
            <a:noFill/>
          </a:ln>
        </p:spPr>
      </p:pic>
      <p:pic>
        <p:nvPicPr>
          <p:cNvPr id="137" name="Google Shape;137;p24"/>
          <p:cNvPicPr preferRelativeResize="0"/>
          <p:nvPr/>
        </p:nvPicPr>
        <p:blipFill>
          <a:blip r:embed="rId4">
            <a:alphaModFix/>
          </a:blip>
          <a:stretch>
            <a:fillRect/>
          </a:stretch>
        </p:blipFill>
        <p:spPr>
          <a:xfrm>
            <a:off x="3724263" y="3854488"/>
            <a:ext cx="1695450" cy="71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Floating-point representation</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Floating-point can also represent fractions between powers of 2:</a:t>
            </a:r>
            <a:br>
              <a:rPr lang="en"/>
            </a:br>
            <a:br>
              <a:rPr lang="en"/>
            </a:br>
            <a:br>
              <a:rPr lang="en"/>
            </a:br>
            <a:br>
              <a:rPr lang="en"/>
            </a:br>
            <a:r>
              <a:rPr lang="en"/>
              <a:t>Once the computer determines the floating point representation for a number, it stores that in bits. Modern computers use a 64-bit system that uses 1 bit for the sign, 11 bits for the exponent, and 52 bits for the number in front.</a:t>
            </a:r>
            <a:endParaRPr/>
          </a:p>
          <a:p>
            <a:pPr indent="0" lvl="0" marL="0" rtl="0" algn="l">
              <a:spcBef>
                <a:spcPts val="1200"/>
              </a:spcBef>
              <a:spcAft>
                <a:spcPts val="0"/>
              </a:spcAft>
              <a:buClr>
                <a:schemeClr val="dk2"/>
              </a:buClr>
              <a:buSzPts val="1100"/>
              <a:buFont typeface="Arial"/>
              <a:buNone/>
            </a:pPr>
            <a:r>
              <a:rPr lang="en"/>
              <a:t>Here's 0.375 in that binary floating-point representation:</a:t>
            </a:r>
            <a:endParaRPr/>
          </a:p>
          <a:p>
            <a:pPr indent="0" lvl="0" marL="0" rtl="0" algn="l">
              <a:spcBef>
                <a:spcPts val="120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3625800" y="1660538"/>
            <a:ext cx="1981200" cy="771525"/>
          </a:xfrm>
          <a:prstGeom prst="rect">
            <a:avLst/>
          </a:prstGeom>
          <a:noFill/>
          <a:ln>
            <a:noFill/>
          </a:ln>
        </p:spPr>
      </p:pic>
      <p:pic>
        <p:nvPicPr>
          <p:cNvPr id="145" name="Google Shape;145;p25"/>
          <p:cNvPicPr preferRelativeResize="0"/>
          <p:nvPr/>
        </p:nvPicPr>
        <p:blipFill>
          <a:blip r:embed="rId4">
            <a:alphaModFix/>
          </a:blip>
          <a:stretch>
            <a:fillRect/>
          </a:stretch>
        </p:blipFill>
        <p:spPr>
          <a:xfrm>
            <a:off x="1411200" y="4062600"/>
            <a:ext cx="6410388" cy="26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Roundoff errors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Floating-point representation still can't fully represent all numbers, however. Consider the fraction 1/3 and its floating point representation: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2"/>
              </a:buClr>
              <a:buSzPts val="1100"/>
              <a:buFont typeface="Arial"/>
              <a:buNone/>
            </a:pPr>
            <a:r>
              <a:rPr lang="en"/>
              <a:t>In binary, .3 overline is still an infinitely repeating sequence:</a:t>
            </a:r>
            <a:endParaRPr/>
          </a:p>
          <a:p>
            <a:pPr indent="0" lvl="0" marL="0" rtl="0" algn="l">
              <a:spcBef>
                <a:spcPts val="120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4090900" y="2079225"/>
            <a:ext cx="962206" cy="269825"/>
          </a:xfrm>
          <a:prstGeom prst="rect">
            <a:avLst/>
          </a:prstGeom>
          <a:noFill/>
          <a:ln>
            <a:noFill/>
          </a:ln>
        </p:spPr>
      </p:pic>
      <p:pic>
        <p:nvPicPr>
          <p:cNvPr id="153" name="Google Shape;153;p26"/>
          <p:cNvPicPr preferRelativeResize="0"/>
          <p:nvPr/>
        </p:nvPicPr>
        <p:blipFill>
          <a:blip r:embed="rId4">
            <a:alphaModFix/>
          </a:blip>
          <a:stretch>
            <a:fillRect/>
          </a:stretch>
        </p:blipFill>
        <p:spPr>
          <a:xfrm>
            <a:off x="4001213" y="3611175"/>
            <a:ext cx="1141567" cy="26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Roundoff errors</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We can't store an infinite sequence in a computer! At some point, the computer has to end the number somehow, either by chopping it off or rounding to the nearest floating point number. Computers have to do that fairly often, as even fractions like 1/10 (which is a short 0.10) end up as infinitely repeating sequences once converted to binary.</a:t>
            </a:r>
            <a:endParaRPr/>
          </a:p>
          <a:p>
            <a:pPr indent="0" lvl="0" marL="0" rtl="0" algn="l">
              <a:spcBef>
                <a:spcPts val="1200"/>
              </a:spcBef>
              <a:spcAft>
                <a:spcPts val="0"/>
              </a:spcAft>
              <a:buClr>
                <a:schemeClr val="dk2"/>
              </a:buClr>
              <a:buSzPts val="1100"/>
              <a:buFont typeface="Arial"/>
              <a:buNone/>
            </a:pPr>
            <a:r>
              <a:rPr lang="en"/>
              <a:t>We often don't notice the lower precision of a number's representation until we use it in calculations. That's when we can experience a roundoff error in the results.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Roundoff errors</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Here's a program that attempts to add 0.1 + 0.1 + 0.1. In the non-computer world, we know that's 0.30.30, point, 3. But in the computer, each of the 0.10 values is stored as a rounded-off binary fraction, and when they're added together, they don't quite equal what we expect…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Javascript </a:t>
            </a:r>
            <a:r>
              <a:rPr lang="en"/>
              <a:t>| </a:t>
            </a:r>
            <a:r>
              <a:rPr lang="en" u="sng">
                <a:solidFill>
                  <a:schemeClr val="hlink"/>
                </a:solidFill>
                <a:hlinkClick r:id="rId4"/>
              </a:rPr>
              <a:t>App Lab</a:t>
            </a:r>
            <a:r>
              <a:rPr lang="en"/>
              <a:t> | </a:t>
            </a:r>
            <a:r>
              <a:rPr lang="en" u="sng">
                <a:solidFill>
                  <a:schemeClr val="hlink"/>
                </a:solidFill>
                <a:hlinkClick r:id="rId5"/>
              </a:rPr>
              <a:t>Snap </a:t>
            </a:r>
            <a:r>
              <a:rPr lang="en"/>
              <a:t>| </a:t>
            </a:r>
            <a:r>
              <a:rPr lang="en" u="sng">
                <a:solidFill>
                  <a:schemeClr val="hlink"/>
                </a:solidFill>
                <a:hlinkClick r:id="rId6"/>
              </a:rPr>
              <a:t>Python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85875" y="1714500"/>
            <a:ext cx="42729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2800">
                <a:solidFill>
                  <a:srgbClr val="21242C"/>
                </a:solidFill>
                <a:highlight>
                  <a:srgbClr val="FFFFFF"/>
                </a:highlight>
                <a:latin typeface="Arial"/>
                <a:ea typeface="Arial"/>
                <a:cs typeface="Arial"/>
                <a:sym typeface="Arial"/>
              </a:rPr>
              <a:t>🙋🏽🙋🏻‍♀️🙋🏿‍♂️Do you have any questions about this topic?</a:t>
            </a:r>
            <a:endParaRPr sz="4900"/>
          </a:p>
        </p:txBody>
      </p:sp>
      <p:pic>
        <p:nvPicPr>
          <p:cNvPr id="171" name="Google Shape;171;p2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72" name="Google Shape;172;p2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ny questions" id="173" name="Google Shape;173;p29"/>
          <p:cNvPicPr preferRelativeResize="0"/>
          <p:nvPr/>
        </p:nvPicPr>
        <p:blipFill>
          <a:blip r:embed="rId6">
            <a:alphaModFix/>
          </a:blip>
          <a:stretch>
            <a:fillRect/>
          </a:stretch>
        </p:blipFill>
        <p:spPr>
          <a:xfrm>
            <a:off x="4878625" y="602275"/>
            <a:ext cx="3790950" cy="379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Clientmoji" id="178" name="Google Shape;178;p30"/>
          <p:cNvPicPr preferRelativeResize="0"/>
          <p:nvPr/>
        </p:nvPicPr>
        <p:blipFill>
          <a:blip r:embed="rId3">
            <a:alphaModFix/>
          </a:blip>
          <a:stretch>
            <a:fillRect/>
          </a:stretch>
        </p:blipFill>
        <p:spPr>
          <a:xfrm>
            <a:off x="2667000" y="666750"/>
            <a:ext cx="3810000" cy="381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446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Alex writes a simple program to calculate the final cost of a purchase:</a:t>
            </a:r>
            <a:endParaRPr/>
          </a:p>
          <a:p>
            <a:pPr indent="0" lvl="0" marL="914400" rtl="0" algn="l">
              <a:spcBef>
                <a:spcPts val="0"/>
              </a:spcBef>
              <a:spcAft>
                <a:spcPts val="0"/>
              </a:spcAft>
              <a:buClr>
                <a:schemeClr val="dk2"/>
              </a:buClr>
              <a:buSzPct val="55000"/>
              <a:buFont typeface="Arial"/>
              <a:buNone/>
            </a:pPr>
            <a:r>
              <a:rPr lang="en" sz="2000"/>
              <a:t>cost ← 0.7</a:t>
            </a:r>
            <a:endParaRPr sz="2000"/>
          </a:p>
          <a:p>
            <a:pPr indent="0" lvl="0" marL="914400" rtl="0" algn="l">
              <a:spcBef>
                <a:spcPts val="0"/>
              </a:spcBef>
              <a:spcAft>
                <a:spcPts val="0"/>
              </a:spcAft>
              <a:buClr>
                <a:schemeClr val="dk2"/>
              </a:buClr>
              <a:buSzPct val="55000"/>
              <a:buFont typeface="Arial"/>
              <a:buNone/>
            </a:pPr>
            <a:r>
              <a:rPr lang="en" sz="2000"/>
              <a:t>tax ← 0.1</a:t>
            </a:r>
            <a:endParaRPr sz="2000"/>
          </a:p>
          <a:p>
            <a:pPr indent="0" lvl="0" marL="914400" rtl="0" algn="l">
              <a:spcBef>
                <a:spcPts val="0"/>
              </a:spcBef>
              <a:spcAft>
                <a:spcPts val="0"/>
              </a:spcAft>
              <a:buClr>
                <a:schemeClr val="dk2"/>
              </a:buClr>
              <a:buSzPct val="55000"/>
              <a:buFont typeface="Arial"/>
              <a:buNone/>
            </a:pPr>
            <a:r>
              <a:rPr lang="en" sz="2000"/>
              <a:t>final ← cost + tax</a:t>
            </a:r>
            <a:endParaRPr sz="2000"/>
          </a:p>
          <a:p>
            <a:pPr indent="0" lvl="0" marL="0" rtl="0" algn="l">
              <a:spcBef>
                <a:spcPts val="0"/>
              </a:spcBef>
              <a:spcAft>
                <a:spcPts val="0"/>
              </a:spcAft>
              <a:buNone/>
            </a:pPr>
            <a:r>
              <a:t/>
            </a:r>
            <a:endParaRPr/>
          </a:p>
          <a:p>
            <a:pPr indent="0" lvl="0" marL="0" rtl="0" algn="l">
              <a:spcBef>
                <a:spcPts val="0"/>
              </a:spcBef>
              <a:spcAft>
                <a:spcPts val="0"/>
              </a:spcAft>
              <a:buNone/>
            </a:pPr>
            <a:r>
              <a:rPr lang="en"/>
              <a:t>They're surprised to see that final stores the value 0.7999999999999999 instead of 0.8.</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Clr>
                <a:schemeClr val="dk2"/>
              </a:buClr>
              <a:buSzPct val="36666"/>
              <a:buFont typeface="Arial"/>
              <a:buNone/>
            </a:pPr>
            <a:r>
              <a:rPr lang="en"/>
              <a:t>What is the best explanation for that result?</a:t>
            </a:r>
            <a:endParaRPr/>
          </a:p>
          <a:p>
            <a:pPr indent="0" lvl="0" marL="0" rtl="0" algn="l">
              <a:spcBef>
                <a:spcPts val="0"/>
              </a:spcBef>
              <a:spcAft>
                <a:spcPts val="0"/>
              </a:spcAft>
              <a:buClr>
                <a:schemeClr val="dk2"/>
              </a:buClr>
              <a:buSzPct val="36666"/>
              <a:buFont typeface="Arial"/>
              <a:buNone/>
            </a:pPr>
            <a:r>
              <a:rPr lang="en"/>
              <a:t>Choose 1 answer:</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pic>
        <p:nvPicPr>
          <p:cNvPr id="184" name="Google Shape;184;p3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85" name="Google Shape;185;p3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limits, overflow, and roundoff</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computer programs store numbers in variables, the computer needs to find a way to represent that number in computer memory. Computers use different strategies based on whether a number is an integer or not. Due to limitations in computer memory, programs sometimes encounter issues with roundoff, overflow, or precision of numeric variables.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4935300" cy="44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Consider a computer that uses 5 bits to represent positive and negative integers, using 1 bit for the sign and 4 bits for the actual value.</a:t>
            </a:r>
            <a:endParaRPr sz="2000"/>
          </a:p>
          <a:p>
            <a:pPr indent="0" lvl="0" marL="0" rtl="0" algn="l">
              <a:spcBef>
                <a:spcPts val="0"/>
              </a:spcBef>
              <a:spcAft>
                <a:spcPts val="0"/>
              </a:spcAft>
              <a:buClr>
                <a:schemeClr val="dk2"/>
              </a:buClr>
              <a:buSzPct val="55000"/>
              <a:buFont typeface="Arial"/>
              <a:buNone/>
            </a:pPr>
            <a:r>
              <a:t/>
            </a:r>
            <a:endParaRPr sz="2000"/>
          </a:p>
          <a:p>
            <a:pPr indent="0" lvl="0" marL="0" rtl="0" algn="l">
              <a:spcBef>
                <a:spcPts val="0"/>
              </a:spcBef>
              <a:spcAft>
                <a:spcPts val="0"/>
              </a:spcAft>
              <a:buClr>
                <a:schemeClr val="dk2"/>
              </a:buClr>
              <a:buSzPct val="55000"/>
              <a:buFont typeface="Arial"/>
              <a:buNone/>
            </a:pPr>
            <a:r>
              <a:rPr lang="en" sz="2000"/>
              <a:t>Which of the following operations would result in integer overflow?</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2"/>
              </a:buClr>
              <a:buSzPct val="55000"/>
              <a:buFont typeface="Arial"/>
              <a:buNone/>
            </a:pPr>
            <a:r>
              <a:rPr lang="en" sz="2000"/>
              <a:t>👁️Note that there are 2 answers to this question.</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2"/>
              </a:buClr>
              <a:buSzPct val="55000"/>
              <a:buFont typeface="Arial"/>
              <a:buNone/>
            </a:pPr>
            <a:r>
              <a:rPr lang="en" sz="2000"/>
              <a:t>Choose 2 answers:</a:t>
            </a:r>
            <a:endParaRPr sz="2000"/>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None/>
            </a:pPr>
            <a:r>
              <a:t/>
            </a:r>
            <a:endParaRPr/>
          </a:p>
        </p:txBody>
      </p:sp>
      <p:pic>
        <p:nvPicPr>
          <p:cNvPr id="191" name="Google Shape;191;p32"/>
          <p:cNvPicPr preferRelativeResize="0"/>
          <p:nvPr/>
        </p:nvPicPr>
        <p:blipFill>
          <a:blip r:embed="rId3">
            <a:alphaModFix/>
          </a:blip>
          <a:stretch>
            <a:fillRect/>
          </a:stretch>
        </p:blipFill>
        <p:spPr>
          <a:xfrm>
            <a:off x="5762050" y="729575"/>
            <a:ext cx="1276350" cy="3848100"/>
          </a:xfrm>
          <a:prstGeom prst="rect">
            <a:avLst/>
          </a:prstGeom>
          <a:noFill/>
          <a:ln>
            <a:noFill/>
          </a:ln>
        </p:spPr>
      </p:pic>
      <p:pic>
        <p:nvPicPr>
          <p:cNvPr id="192" name="Google Shape;192;p3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93" name="Google Shape;193;p3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42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800"/>
              <a:t>A math student is writing code to verify their project answers:</a:t>
            </a:r>
            <a:endParaRPr sz="1800"/>
          </a:p>
          <a:p>
            <a:pPr indent="0" lvl="0" marL="1371600" rtl="0" algn="l">
              <a:spcBef>
                <a:spcPts val="0"/>
              </a:spcBef>
              <a:spcAft>
                <a:spcPts val="0"/>
              </a:spcAft>
              <a:buClr>
                <a:schemeClr val="dk2"/>
              </a:buClr>
              <a:buSzPts val="1100"/>
              <a:buFont typeface="Arial"/>
              <a:buNone/>
            </a:pPr>
            <a:r>
              <a:rPr b="0" lang="en" sz="1600"/>
              <a:t>sideLength ← 6</a:t>
            </a:r>
            <a:endParaRPr b="0" sz="1600"/>
          </a:p>
          <a:p>
            <a:pPr indent="0" lvl="0" marL="1371600" rtl="0" algn="l">
              <a:spcBef>
                <a:spcPts val="0"/>
              </a:spcBef>
              <a:spcAft>
                <a:spcPts val="0"/>
              </a:spcAft>
              <a:buClr>
                <a:schemeClr val="dk2"/>
              </a:buClr>
              <a:buSzPts val="1100"/>
              <a:buFont typeface="Arial"/>
              <a:buNone/>
            </a:pPr>
            <a:r>
              <a:rPr b="0" lang="en" sz="1600"/>
              <a:t>area ← (SQRT(3) / 4) * (sideLength * sideLength)</a:t>
            </a:r>
            <a:endParaRPr b="0" sz="1600"/>
          </a:p>
          <a:p>
            <a:pPr indent="0" lvl="0" marL="0" rtl="0" algn="l">
              <a:spcBef>
                <a:spcPts val="0"/>
              </a:spcBef>
              <a:spcAft>
                <a:spcPts val="0"/>
              </a:spcAft>
              <a:buNone/>
            </a:pPr>
            <a:r>
              <a:t/>
            </a:r>
            <a:endParaRPr sz="1800"/>
          </a:p>
          <a:p>
            <a:pPr indent="0" lvl="0" marL="0" rtl="0" algn="l">
              <a:spcBef>
                <a:spcPts val="0"/>
              </a:spcBef>
              <a:spcAft>
                <a:spcPts val="0"/>
              </a:spcAft>
              <a:buClr>
                <a:schemeClr val="dk2"/>
              </a:buClr>
              <a:buSzPts val="1100"/>
              <a:buFont typeface="Arial"/>
              <a:buNone/>
            </a:pPr>
            <a:r>
              <a:rPr lang="en" sz="1800"/>
              <a:t>That code relies on a built-in procedure SQRT() that calculates the square root of a number. After running the code, area stores 15.588457268119894.</a:t>
            </a:r>
            <a:endParaRPr sz="1800"/>
          </a:p>
          <a:p>
            <a:pPr indent="0" lvl="0" marL="0" rtl="0" algn="l">
              <a:spcBef>
                <a:spcPts val="0"/>
              </a:spcBef>
              <a:spcAft>
                <a:spcPts val="0"/>
              </a:spcAft>
              <a:buNone/>
            </a:pPr>
            <a:r>
              <a:rPr lang="en" sz="1800"/>
              <a:t>Their classmates runs the same calculation on their own computer. Their program results in an area of 15.58845726804.</a:t>
            </a:r>
            <a:endParaRPr sz="1800"/>
          </a:p>
          <a:p>
            <a:pPr indent="0" lvl="0" marL="0" rtl="0" algn="l">
              <a:spcBef>
                <a:spcPts val="0"/>
              </a:spcBef>
              <a:spcAft>
                <a:spcPts val="0"/>
              </a:spcAft>
              <a:buClr>
                <a:schemeClr val="dk2"/>
              </a:buClr>
              <a:buSzPts val="1100"/>
              <a:buFont typeface="Arial"/>
              <a:buNone/>
            </a:pPr>
            <a:r>
              <a:t/>
            </a:r>
            <a:endParaRPr sz="1800"/>
          </a:p>
          <a:p>
            <a:pPr indent="0" lvl="0" marL="0" rtl="0" algn="l">
              <a:spcBef>
                <a:spcPts val="0"/>
              </a:spcBef>
              <a:spcAft>
                <a:spcPts val="0"/>
              </a:spcAft>
              <a:buClr>
                <a:schemeClr val="dk2"/>
              </a:buClr>
              <a:buSzPts val="1100"/>
              <a:buFont typeface="Arial"/>
              <a:buNone/>
            </a:pPr>
            <a:r>
              <a:rPr lang="en" sz="1800"/>
              <a:t>The two values are very close, but not quite the same.</a:t>
            </a:r>
            <a:endParaRPr sz="1800"/>
          </a:p>
          <a:p>
            <a:pPr indent="0" lvl="0" marL="0" rtl="0" algn="l">
              <a:spcBef>
                <a:spcPts val="0"/>
              </a:spcBef>
              <a:spcAft>
                <a:spcPts val="0"/>
              </a:spcAft>
              <a:buClr>
                <a:schemeClr val="dk2"/>
              </a:buClr>
              <a:buSzPts val="1100"/>
              <a:buFont typeface="Arial"/>
              <a:buNone/>
            </a:pPr>
            <a:r>
              <a:rPr lang="en" sz="1800"/>
              <a:t>Which of these is the most likely explanation for the difference?</a:t>
            </a:r>
            <a:endParaRPr sz="1800"/>
          </a:p>
          <a:p>
            <a:pPr indent="0" lvl="0" marL="0" rtl="0" algn="l">
              <a:spcBef>
                <a:spcPts val="0"/>
              </a:spcBef>
              <a:spcAft>
                <a:spcPts val="0"/>
              </a:spcAft>
              <a:buClr>
                <a:schemeClr val="dk2"/>
              </a:buClr>
              <a:buSzPts val="1100"/>
              <a:buFont typeface="Arial"/>
              <a:buNone/>
            </a:pPr>
            <a:r>
              <a:rPr lang="en" sz="1800"/>
              <a:t>Choose 1 answer:</a:t>
            </a:r>
            <a:endParaRPr sz="1800"/>
          </a:p>
          <a:p>
            <a:pPr indent="0" lvl="0" marL="0" rtl="0" algn="l">
              <a:spcBef>
                <a:spcPts val="0"/>
              </a:spcBef>
              <a:spcAft>
                <a:spcPts val="0"/>
              </a:spcAft>
              <a:buNone/>
            </a:pPr>
            <a:r>
              <a:t/>
            </a:r>
            <a:endParaRPr sz="1800"/>
          </a:p>
        </p:txBody>
      </p:sp>
      <p:pic>
        <p:nvPicPr>
          <p:cNvPr id="199" name="Google Shape;199;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0" name="Google Shape;200;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479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In the classic arcade game Donkey Kong, the code calculates the time allowed per level by multiplying the current level by 10 and adding 40. On level 22, that calculated time is 260. However, the game displays a time of 4 instead of 260.</a:t>
            </a:r>
            <a:endParaRPr sz="2650"/>
          </a:p>
          <a:p>
            <a:pPr indent="0" lvl="0" marL="0" rtl="0" algn="l">
              <a:spcBef>
                <a:spcPts val="0"/>
              </a:spcBef>
              <a:spcAft>
                <a:spcPts val="0"/>
              </a:spcAft>
              <a:buClr>
                <a:schemeClr val="dk2"/>
              </a:buClr>
              <a:buSzPct val="41509"/>
              <a:buFont typeface="Arial"/>
              <a:buNone/>
            </a:pPr>
            <a:r>
              <a:t/>
            </a:r>
            <a:endParaRPr sz="2650"/>
          </a:p>
          <a:p>
            <a:pPr indent="0" lvl="0" marL="0" rtl="0" algn="l">
              <a:spcBef>
                <a:spcPts val="0"/>
              </a:spcBef>
              <a:spcAft>
                <a:spcPts val="0"/>
              </a:spcAft>
              <a:buNone/>
            </a:pPr>
            <a:r>
              <a:rPr lang="en" sz="2650"/>
              <a:t>It is impossible for anyone to complete the level in just 4 seconds, so no player ever makes it past level 22.</a:t>
            </a:r>
            <a:endParaRPr sz="2650"/>
          </a:p>
          <a:p>
            <a:pPr indent="0" lvl="0" marL="0" rtl="0" algn="l">
              <a:spcBef>
                <a:spcPts val="0"/>
              </a:spcBef>
              <a:spcAft>
                <a:spcPts val="0"/>
              </a:spcAft>
              <a:buClr>
                <a:schemeClr val="dk2"/>
              </a:buClr>
              <a:buSzPct val="41509"/>
              <a:buFont typeface="Arial"/>
              <a:buNone/>
            </a:pPr>
            <a:r>
              <a:t/>
            </a:r>
            <a:endParaRPr sz="2650"/>
          </a:p>
          <a:p>
            <a:pPr indent="0" lvl="0" marL="0" rtl="0" algn="l">
              <a:spcBef>
                <a:spcPts val="0"/>
              </a:spcBef>
              <a:spcAft>
                <a:spcPts val="0"/>
              </a:spcAft>
              <a:buClr>
                <a:schemeClr val="dk2"/>
              </a:buClr>
              <a:buSzPct val="41509"/>
              <a:buFont typeface="Arial"/>
              <a:buNone/>
            </a:pPr>
            <a:r>
              <a:rPr lang="en" sz="2650"/>
              <a:t>What is the most likely cause of the level 22 bug?</a:t>
            </a:r>
            <a:endParaRPr sz="2650"/>
          </a:p>
          <a:p>
            <a:pPr indent="0" lvl="0" marL="0" rtl="0" algn="l">
              <a:spcBef>
                <a:spcPts val="0"/>
              </a:spcBef>
              <a:spcAft>
                <a:spcPts val="0"/>
              </a:spcAft>
              <a:buNone/>
            </a:pPr>
            <a:r>
              <a:rPr lang="en" sz="2650"/>
              <a:t>Choose 1 answer:</a:t>
            </a:r>
            <a:endParaRPr/>
          </a:p>
        </p:txBody>
      </p:sp>
      <p:pic>
        <p:nvPicPr>
          <p:cNvPr id="206" name="Google Shape;206;p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7" name="Google Shape;207;p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Integer representation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An integer is any number that can be written without a fractional component. The same term is used in both programming and in math, so hopefully it's familiar to you.</a:t>
            </a:r>
            <a:endParaRPr/>
          </a:p>
          <a:p>
            <a:pPr indent="0" lvl="0" marL="0" rtl="0" algn="l">
              <a:spcBef>
                <a:spcPts val="1200"/>
              </a:spcBef>
              <a:spcAft>
                <a:spcPts val="0"/>
              </a:spcAft>
              <a:buClr>
                <a:schemeClr val="dk2"/>
              </a:buClr>
              <a:buSzPts val="1100"/>
              <a:buFont typeface="Arial"/>
              <a:buNone/>
            </a:pPr>
            <a:r>
              <a:rPr lang="en"/>
              <a:t>All of these numbers are integers: 120, 10, 0, -20.</a:t>
            </a:r>
            <a:endParaRPr/>
          </a:p>
          <a:p>
            <a:pPr indent="0" lvl="0" marL="0" rtl="0" algn="l">
              <a:spcBef>
                <a:spcPts val="1200"/>
              </a:spcBef>
              <a:spcAft>
                <a:spcPts val="1200"/>
              </a:spcAft>
              <a:buNone/>
            </a:pPr>
            <a:r>
              <a:rPr lang="en"/>
              <a:t>How can a programming language represent those integers in computer memory? Well, computers represent all data with bits, so we know that ultimately, each of those numbers is a sequence of 0s and 1s.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Integer representation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To start simple, let's imagine a computer that uses only 4 bits to represent integers. It can use the first bit to represent the sign of the integer, positive or negative, and the other 3 bits for the absolute value.</a:t>
            </a:r>
            <a:endParaRPr/>
          </a:p>
          <a:p>
            <a:pPr indent="0" lvl="0" marL="0" rtl="0" algn="l">
              <a:spcBef>
                <a:spcPts val="1200"/>
              </a:spcBef>
              <a:spcAft>
                <a:spcPts val="0"/>
              </a:spcAft>
              <a:buClr>
                <a:schemeClr val="dk2"/>
              </a:buClr>
              <a:buSzPts val="1100"/>
              <a:buFont typeface="Arial"/>
              <a:buNone/>
            </a:pPr>
            <a:r>
              <a:rPr lang="en"/>
              <a:t>In that system, the number 1 would be represented like this:</a:t>
            </a:r>
            <a:endParaRPr/>
          </a:p>
          <a:p>
            <a:pPr indent="0" lvl="0" marL="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3643300" y="3026238"/>
            <a:ext cx="1857375" cy="12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Integer representation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 000 in the sign bit represents a positive number, and the 111 in the right most bit represents the 2^0 (1) place of the value.</a:t>
            </a:r>
            <a:endParaRPr/>
          </a:p>
          <a:p>
            <a:pPr indent="0" lvl="0" marL="0" rtl="0" algn="l">
              <a:spcBef>
                <a:spcPts val="1200"/>
              </a:spcBef>
              <a:spcAft>
                <a:spcPts val="0"/>
              </a:spcAft>
              <a:buClr>
                <a:schemeClr val="dk2"/>
              </a:buClr>
              <a:buSzPts val="1100"/>
              <a:buFont typeface="Arial"/>
              <a:buNone/>
            </a:pPr>
            <a:r>
              <a:rPr lang="en"/>
              <a:t>What's the largest number this system could represent? Let's fill all the value bits with 1 and see:</a:t>
            </a:r>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3567100" y="2758150"/>
            <a:ext cx="2009775" cy="14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a computer that uses 6 bits to represent integers: 1 bit for the sign and 5 bits for the actual number. What's the largest positive integer it can represent?</a:t>
            </a:r>
            <a:endParaRPr/>
          </a:p>
        </p:txBody>
      </p:sp>
      <p:pic>
        <p:nvPicPr>
          <p:cNvPr id="92" name="Google Shape;92;p1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3" name="Google Shape;93;p1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Need coffee" id="94" name="Google Shape;94;p18"/>
          <p:cNvPicPr preferRelativeResize="0"/>
          <p:nvPr/>
        </p:nvPicPr>
        <p:blipFill>
          <a:blip r:embed="rId6">
            <a:alphaModFix/>
          </a:blip>
          <a:stretch>
            <a:fillRect/>
          </a:stretch>
        </p:blipFill>
        <p:spPr>
          <a:xfrm>
            <a:off x="4884500" y="1924175"/>
            <a:ext cx="2547625" cy="254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Overflow</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What would happen if we ran a program like this on the 4-bit computer, where the largest positive integer is 7?</a:t>
            </a:r>
            <a:endParaRPr/>
          </a:p>
          <a:p>
            <a:pPr indent="0" lvl="0" marL="0" rtl="0" algn="l">
              <a:spcBef>
                <a:spcPts val="1200"/>
              </a:spcBef>
              <a:spcAft>
                <a:spcPts val="0"/>
              </a:spcAft>
              <a:buClr>
                <a:schemeClr val="dk2"/>
              </a:buClr>
              <a:buSzPts val="1100"/>
              <a:buFont typeface="Arial"/>
              <a:buNone/>
            </a:pPr>
            <a:r>
              <a:rPr lang="en"/>
              <a:t>var x = 7;</a:t>
            </a:r>
            <a:endParaRPr/>
          </a:p>
          <a:p>
            <a:pPr indent="0" lvl="0" marL="0" rtl="0" algn="l">
              <a:spcBef>
                <a:spcPts val="1200"/>
              </a:spcBef>
              <a:spcAft>
                <a:spcPts val="0"/>
              </a:spcAft>
              <a:buClr>
                <a:schemeClr val="dk2"/>
              </a:buClr>
              <a:buSzPts val="1100"/>
              <a:buFont typeface="Arial"/>
              <a:buNone/>
            </a:pPr>
            <a:r>
              <a:rPr lang="en"/>
              <a:t>var y = x + 1;</a:t>
            </a:r>
            <a:endParaRPr/>
          </a:p>
          <a:p>
            <a:pPr indent="0" lvl="0" marL="0" rtl="0" algn="l">
              <a:spcBef>
                <a:spcPts val="1200"/>
              </a:spcBef>
              <a:spcAft>
                <a:spcPts val="0"/>
              </a:spcAft>
              <a:buClr>
                <a:schemeClr val="dk2"/>
              </a:buClr>
              <a:buSzPts val="1100"/>
              <a:buFont typeface="Arial"/>
              <a:buNone/>
            </a:pPr>
            <a:r>
              <a:rPr lang="en"/>
              <a:t>The computer can store the variable x just fine, but y is one greater than the largest integer it can represent with the 4 bits. In a case like this, the computer might report an "overflow error" or display a message like "number is too large". It might also truncate the number (capping all results to 7) or wrap the number around (so that 8 becomes 1).</a:t>
            </a:r>
            <a:endParaRPr/>
          </a:p>
          <a:p>
            <a:pPr indent="0" lvl="0" marL="0" rtl="0" algn="l">
              <a:spcBef>
                <a:spcPts val="1200"/>
              </a:spcBef>
              <a:spcAft>
                <a:spcPts val="1200"/>
              </a:spcAft>
              <a:buNone/>
            </a:pPr>
            <a:r>
              <a:rPr lang="en"/>
              <a:t>We don't want to end up in any of those situations, so it's important we know the limitations of our language and environment when writing programs.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a computer which uses 6 bits to represent integers (with 1 bit to represent the sign), which of these operations result in overflow?</a:t>
            </a:r>
            <a:endParaRPr/>
          </a:p>
        </p:txBody>
      </p:sp>
      <p:pic>
        <p:nvPicPr>
          <p:cNvPr id="107" name="Google Shape;107;p2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8" name="Google Shape;108;p2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okay" id="109" name="Google Shape;109;p20"/>
          <p:cNvPicPr preferRelativeResize="0"/>
          <p:nvPr/>
        </p:nvPicPr>
        <p:blipFill>
          <a:blip r:embed="rId6">
            <a:alphaModFix/>
          </a:blip>
          <a:stretch>
            <a:fillRect/>
          </a:stretch>
        </p:blipFill>
        <p:spPr>
          <a:xfrm>
            <a:off x="4462625" y="1416050"/>
            <a:ext cx="3790950" cy="379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Ooops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Fortunately, most modern computers use 64-bit architectures which can store incredibly large integers. In JavaScript, the largest safe integer is 9,007,199,254,740,992, equivalent to 2^52-1. Beyond that, and we're in the danger zone.</a:t>
            </a:r>
            <a:endParaRPr/>
          </a:p>
          <a:p>
            <a:pPr indent="0" lvl="0" marL="0" rtl="0" algn="l">
              <a:spcBef>
                <a:spcPts val="1200"/>
              </a:spcBef>
              <a:spcAft>
                <a:spcPts val="0"/>
              </a:spcAft>
              <a:buNone/>
            </a:pPr>
            <a:r>
              <a:rPr lang="en"/>
              <a:t>Play around in the danger zone below! </a:t>
            </a:r>
            <a:endParaRPr/>
          </a:p>
          <a:p>
            <a:pPr indent="0" lvl="0" marL="0" rtl="0" algn="l">
              <a:spcBef>
                <a:spcPts val="1200"/>
              </a:spcBef>
              <a:spcAft>
                <a:spcPts val="0"/>
              </a:spcAft>
              <a:buNone/>
            </a:pPr>
            <a:r>
              <a:rPr lang="en" u="sng">
                <a:solidFill>
                  <a:schemeClr val="hlink"/>
                </a:solidFill>
                <a:hlinkClick r:id="rId3"/>
              </a:rPr>
              <a:t>Javascript </a:t>
            </a:r>
            <a:r>
              <a:rPr lang="en"/>
              <a:t>| </a:t>
            </a:r>
            <a:r>
              <a:rPr lang="en" u="sng">
                <a:solidFill>
                  <a:schemeClr val="hlink"/>
                </a:solidFill>
                <a:hlinkClick r:id="rId4"/>
              </a:rPr>
              <a:t>App Lab</a:t>
            </a:r>
            <a:r>
              <a:rPr lang="en"/>
              <a:t>| </a:t>
            </a:r>
            <a:r>
              <a:rPr lang="en" u="sng">
                <a:solidFill>
                  <a:schemeClr val="hlink"/>
                </a:solidFill>
                <a:hlinkClick r:id="rId5"/>
              </a:rPr>
              <a:t>Snap </a:t>
            </a:r>
            <a:r>
              <a:rPr lang="en"/>
              <a:t>| </a:t>
            </a:r>
            <a:r>
              <a:rPr lang="en" u="sng">
                <a:solidFill>
                  <a:schemeClr val="hlink"/>
                </a:solidFill>
                <a:hlinkClick r:id="rId6"/>
              </a:rPr>
              <a:t>Python</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