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66065c7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66065c7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6065c7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6065c7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6065c76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6065c76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6065c76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6065c76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66065c7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66065c7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6065c76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66065c76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6065c7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6065c7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6065c76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6065c76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6065c76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6065c76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66065c76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66065c76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6065c7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6065c7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6065c76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6065c76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66065c76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66065c76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66065c76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66065c76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66065c76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66065c76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66065c76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66065c76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6065c76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66065c76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66065c76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66065c76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66065c76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66065c76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66065c76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66065c76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66065c76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66065c76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6065c7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6065c7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66065c76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66065c76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66065c76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66065c76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66065c76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66065c76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66065c76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66065c76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66065c76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66065c76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66065c76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66065c76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66065c76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66065c76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66065c76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66065c76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66065c76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66065c76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66065c76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66065c76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photographer should write "This work is licensed under a Creative Commons Attribution license.", B: The photographer should write "This work is licensed under a Creative Commons Attribution No Derivatives license.", C: The photographer should link to an open source license (like the MIT license) from the gallery page., D: The photographer should write "Copyright © 2019 Todd's Takes" under each of their photos.,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66065c7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66065c7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66065c76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66065c76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high school mental health counselor, B: A layperson with a history of depression, C: A researcher at a top-tier university, D: A doctor in a developing country,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66065c7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66065c7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software engineer can use the code, but only if they use it in software that is also licensed under the same open source license., B: The point2point library code is no longer subject to copyright law and is free from copyright restrictions., C: The point2point code can be included in any other codebase, and no attribution is required., D: The software engineer is legally allowed to use the code in a software application that they sell to customers.,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66065c76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66065c76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He can only use the video clip if it has been explicitly stated to be in the public domain; he can't use it if it's licensed any other way., B: He can use the video clip if it is explicitly licensed for re-use, like with a Creative Commons license, and he follows the conditions of that license., C: If there is no explicit license declared next to the video clip, then the clip is in the public domain and can be used freely for any purpose., D: He can use the video clip as long as he provides attribution, such as an author name and link back to the streaming site.,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66065c7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66065c7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66065c7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66065c7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6065c7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6065c7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6065c7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6065c7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66065c76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66065c76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transparencyreport.google.com/copyright/overview" TargetMode="External"/><Relationship Id="rId4" Type="http://schemas.openxmlformats.org/officeDocument/2006/relationships/hyperlink" Target="https://lumendatabase.org/notices/18478324" TargetMode="External"/><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transparencyreport.google.com/copyright/owners/26705"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apers.ssrn.com/sol3/papers.cfm?abstract_id=2755628"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mcmVlUmVzcG9uc2UtdGV4dCIsInNsaWRlSWQiOiJnZTY2MDY1Yzc2Y18wXzE0NSIsImNvbnRlbnRJbnN0YW5jZUlkIjoiMTRuQXk2QWJuQ3dOTHloRW5aTmpobjg1WVhFMmlBb2NpMVR1ZUNLMEo1Y2MvZDEwY2JmMmUtOTMwOS00YmMxLWI3ZjQtYTQyN2Q2MzFjZTg3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hanacademy.org/computing/ap-computer-science-principles/a/copyright-drm-and-the-dmc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reativecommons.org/share-your-work/licensing-types-exampl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tateof.creativecommons.org/" TargetMode="External"/><Relationship Id="rId4" Type="http://schemas.openxmlformats.org/officeDocument/2006/relationships/hyperlink" Target="https://en.wikipedia.org/wiki/List_of_major_Creative_Commons_licensed_works" TargetMode="External"/><Relationship Id="rId5" Type="http://schemas.openxmlformats.org/officeDocument/2006/relationships/hyperlink" Target="https://search.creativecommons.org/" TargetMode="External"/><Relationship Id="rId6" Type="http://schemas.openxmlformats.org/officeDocument/2006/relationships/hyperlink" Target="https://support.google.com/websearch/answer/29508?hl=en" TargetMode="External"/><Relationship Id="rId7"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reativecommons.org/choose/"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opensource.org/licenses/mit-license.ph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KaTeX/KaTeX/blob/master/LICENSE"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ipo.int/treaties/en/ip/bern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opensource.org/licens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linuxfoundation.org/blog/2017/10/2017-linux-kernel-report-highlights-developers-roles-accelerating-pace-chang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eslint.org/blog/2018/07/postmortem-for-malicious-package-publishes" TargetMode="External"/><Relationship Id="rId4" Type="http://schemas.openxmlformats.org/officeDocument/2006/relationships/hyperlink" Target="https://www.theregister.co.uk/2018/11/26/npm_repo_bitcoin_stea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mcmVlUmVzcG9uc2UtdGV4dCIsInNsaWRlSWQiOiJnZTY2MDY1Yzc2Y18wXzIzMyIsImNvbnRlbnRJbnN0YW5jZUlkIjoiMTRuQXk2QWJuQ3dOTHloRW5aTmpobjg1WVhFMmlBb2NpMVR1ZUNLMEo1Y2MvOWE0NTgxYmEtZGE1My00MDExLTgyNDctOGQ2NzFhMzM0YzFjIn0=pearId=magic-pear-metadata-identifi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creativecommons.org/share-your-work/public-domain/cc0/" TargetMode="Externa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6.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mcmVlUmVzcG9uc2UtdGV4dCIsInNsaWRlSWQiOiJnZTY2MDY1Yzc2Y18wXzI1NyIsImNvbnRlbnRJbnN0YW5jZUlkIjoiMTRuQXk2QWJuQ3dOTHloRW5aTmpobjg1WVhFMmlBb2NpMVR1ZUNLMEo1Y2MvOTQ4MjBjMTMtZDk0Ni00M2MxLWE5ZTEtZWE2NjRmNWI2ZmRmIn0=pearId=magic-pear-metadata-identifi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waG90b2dyYXBoZXIgc2hvdWxkIHdyaXRlIFwiVGhpcyB3b3JrIGlzIGxpY2Vuc2VkIHVuZGVyIGEgQ3JlYXRpdmUgQ29tbW9ucyBBdHRyaWJ1dGlvbiBsaWNlbnNlLlwiIiwiVGhlIHBob3RvZ3JhcGhlciBzaG91bGQgd3JpdGUgXCJUaGlzIHdvcmsgaXMgbGljZW5zZWQgdW5kZXIgYSBDcmVhdGl2ZSBDb21tb25zIEF0dHJpYnV0aW9uIE5vIERlcml2YXRpdmVzIGxpY2Vuc2UuXCIiLCJUaGUgcGhvdG9ncmFwaGVyIHNob3VsZCBsaW5rIHRvIGFuIG9wZW4gc291cmNlIGxpY2Vuc2UgKGxpa2UgdGhlIE1JVCBsaWNlbnNlKSBmcm9tIHRoZSBnYWxsZXJ5IHBhZ2UuIiwiVGhlIHBob3RvZ3JhcGhlciBzaG91bGQgd3JpdGUgXCJDb3B5cmlnaHQgwqkgMjAxOSBUb2RkJ3MgVGFrZXNcIiB1bmRlciBlYWNoIG9mIHRoZWlyIHBob3Rvcy4iXX0=pearId=magic-pear-shape-identifier" TargetMode="External"/><Relationship Id="rId5" Type="http://schemas.openxmlformats.org/officeDocument/2006/relationships/image" Target="../media/image17.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tdWx0aXBsZUNob2ljZSIsInNsaWRlSWQiOiJnZTY2MDY1Yzc2Y18wXzI2NSIsImNvbnRlbnRJbnN0YW5jZUlkIjoiMTRuQXk2QWJuQ3dOTHloRW5aTmpobjg1WVhFMmlBb2NpMVR1ZUNLMEo1Y2MvMTU1YzJiMDMtMDhkOC00NGVlLTk4MDYtOTcwZmRhODczM2UyIn0=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opyright.gov/title17/92chap1.html#10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aGlnaCBzY2hvb2wgbWVudGFsIGhlYWx0aCBjb3Vuc2Vsb3IiLCJBIGxheXBlcnNvbiB3aXRoIGEgaGlzdG9yeSBvZiBkZXByZXNzaW9uIiwiQSByZXNlYXJjaGVyIGF0IGEgdG9wLXRpZXIgdW5pdmVyc2l0eSIsIkEgZG9jdG9yIGluIGEgZGV2ZWxvcGluZyBjb3VudHJ5Il19pearId=magic-pear-shape-identifier" TargetMode="External"/><Relationship Id="rId5" Type="http://schemas.openxmlformats.org/officeDocument/2006/relationships/image" Target="../media/image19.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tdWx0aXBsZUNob2ljZSIsInNsaWRlSWQiOiJnZTY2MDY1Yzc2Y18wXzI2OSIsImNvbnRlbnRJbnN0YW5jZUlkIjoiMTRuQXk2QWJuQ3dOTHloRW5aTmpobjg1WVhFMmlBb2NpMVR1ZUNLMEo1Y2MvNmZmYWEwMWEtYWM5MS00ZDIzLWIwMmEtMTFhOGZmZjFkMzBkIn0=pearId=magic-pear-metadata-identifi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zb2Z0d2FyZSBlbmdpbmVlciBjYW4gdXNlIHRoZSBjb2RlLCBidXQgb25seSBpZiB0aGV5IHVzZSBpdCBpbiBzb2Z0d2FyZSB0aGF0IGlzIGFsc28gbGljZW5zZWQgdW5kZXIgdGhlIHNhbWUgb3BlbiBzb3VyY2UgbGljZW5zZS4iLCJUaGUgcG9pbnQycG9pbnQgbGlicmFyeSBjb2RlIGlzIG5vIGxvbmdlciBzdWJqZWN0IHRvIGNvcHlyaWdodCBsYXcgYW5kIGlzIGZyZWUgZnJvbSBjb3B5cmlnaHQgcmVzdHJpY3Rpb25zLiIsIlRoZSBwb2ludDJwb2ludCBjb2RlIGNhbiBiZSBpbmNsdWRlZCBpbiBhbnkgb3RoZXIgY29kZWJhc2UsIGFuZCBubyBhdHRyaWJ1dGlvbiBpcyByZXF1aXJlZC4iLCJUaGUgc29mdHdhcmUgZW5naW5lZXIgaXMgbGVnYWxseSBhbGxvd2VkIHRvIHVzZSB0aGUgY29kZSBpbiBhIHNvZnR3YXJlIGFwcGxpY2F0aW9uIHRoYXQgdGhleSBzZWxsIHRvIGN1c3RvbWVycy4iXX0=pearId=magic-pear-shape-identifier" TargetMode="External"/><Relationship Id="rId5" Type="http://schemas.openxmlformats.org/officeDocument/2006/relationships/image" Target="../media/image22.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tdWx0aXBsZUNob2ljZSIsInNsaWRlSWQiOiJnZTY2MDY1Yzc2Y18wXzI3MyIsImNvbnRlbnRJbnN0YW5jZUlkIjoiMTRuQXk2QWJuQ3dOTHloRW5aTmpobjg1WVhFMmlBb2NpMVR1ZUNLMEo1Y2MvNmRjNWRlMWItNzRiZi00ZWFlLThkZWEtZTZhNDVlNTU2NGE1In0=pearId=magic-pear-metadata-identifi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hlIGNhbiBvbmx5IHVzZSB0aGUgdmlkZW8gY2xpcCBpZiBpdCBoYXMgYmVlbiBleHBsaWNpdGx5IHN0YXRlZCB0byBiZSBpbiB0aGUgcHVibGljIGRvbWFpbjsgaGUgY2FuJ3QgdXNlIGl0IGlmIGl0J3MgbGljZW5zZWQgYW55IG90aGVyIHdheS4iLCJIZSBjYW4gdXNlIHRoZSB2aWRlbyBjbGlwIGlmIGl0IGlzIGV4cGxpY2l0bHkgbGljZW5zZWQgZm9yIHJlLXVzZSwgbGlrZSB3aXRoIGEgQ3JlYXRpdmUgQ29tbW9ucyBsaWNlbnNlLCBhbmQgaGUgZm9sbG93cyB0aGUgY29uZGl0aW9ucyBvZiB0aGF0IGxpY2Vuc2UuIiwiSWYgdGhlcmUgaXMgbm8gZXhwbGljaXQgbGljZW5zZSBkZWNsYXJlZCBuZXh0IHRvIHRoZSB2aWRlbyBjbGlwLCB0aGVuIHRoZSBjbGlwIGlzIGluIHRoZSBwdWJsaWMgZG9tYWluIGFuZCBjYW4gYmUgdXNlZCBmcmVlbHkgZm9yIGFueSBwdXJwb3NlLiIsIkhlIGNhbiB1c2UgdGhlIHZpZGVvIGNsaXAgYXMgbG9uZyBhcyBoZSBwcm92aWRlcyBhdHRyaWJ1dGlvbiwgc3VjaCBhcyBhbiBhdXRob3IgbmFtZSBhbmQgbGluayBiYWNrIHRvIHRoZSBzdHJlYW1pbmcgc2l0ZS4iXX0=pearId=magic-pear-shape-identifier" TargetMode="External"/><Relationship Id="rId5" Type="http://schemas.openxmlformats.org/officeDocument/2006/relationships/image" Target="../media/image21.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tdWx0aXBsZUNob2ljZSIsInNsaWRlSWQiOiJnZTY2MDY1Yzc2Y18wXzI3NyIsImNvbnRlbnRJbnN0YW5jZUlkIjoiMTRuQXk2QWJuQ3dOTHloRW5aTmpobjg1WVhFMmlBb2NpMVR1ZUNLMEo1Y2MvM2Q5OTVjZGItMjk4Yi00Y2VjLWI3YmItMDMxOWY4MzVjZGVhIn0=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opyright.gov/title17/92chap1.html#10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airuse.stanford.edu/overview/fair-use/cases/" TargetMode="External"/><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J1bmtub3duIiwicHJlc2VudGF0aW9uSWQiOiIxNG5BeTZBYm5Dd05MeWhFblpOamhuODVZWEUyaUFvY2kxVHVlQ0swSjVjYyIsImNvbnRlbnRJZCI6ImN1c3RvbS1yZXNwb25zZS1mcmVlUmVzcG9uc2UtdGV4dCIsInNsaWRlSWQiOiJnZTY2MDY1Yzc2Y18wXzMzIiwiY29udGVudEluc3RhbmNlSWQiOiIxNG5BeTZBYm5Dd05MeWhFblpOamhuODVZWEUyaUFvY2kxVHVlQ0swSjVjYy8yZWE1ZTY3ZS1mNzM1LTQ3ZDUtYjBhMS0wYmJiZjlhOTVmNjc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ired.com/2000/02/save-our-napster-say-students/"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Digital copyright and licenses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digital file sharing</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recording artists discovered their songs circulating on Napster and they weren't all thrilled by the discovery. In 2001, Napster was suddenly facing three lawsuits for enabling copyright violations: one from heavy metal band Metallica, one from rapper Dr. Dre, and one from the top record companies in the music industry.</a:t>
            </a:r>
            <a:endParaRPr/>
          </a:p>
        </p:txBody>
      </p:sp>
      <p:pic>
        <p:nvPicPr>
          <p:cNvPr id="117" name="Google Shape;117;p22"/>
          <p:cNvPicPr preferRelativeResize="0"/>
          <p:nvPr/>
        </p:nvPicPr>
        <p:blipFill>
          <a:blip r:embed="rId3">
            <a:alphaModFix/>
          </a:blip>
          <a:stretch>
            <a:fillRect/>
          </a:stretch>
        </p:blipFill>
        <p:spPr>
          <a:xfrm>
            <a:off x="762000" y="2823325"/>
            <a:ext cx="7620000"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digital file sharing</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As a result of those cases, Napster attempted to remove the plaintiff's copyrighted songs from search results using digital fingerprinting algorithms. When a judge ruled that it wasn't removing enough of them, Napster eventually shut down and filed for bankruptcy.</a:t>
            </a:r>
            <a:endParaRPr/>
          </a:p>
          <a:p>
            <a:pPr indent="0" lvl="0" marL="0" rtl="0" algn="l">
              <a:spcBef>
                <a:spcPts val="120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1494950" y="2605850"/>
            <a:ext cx="6154101" cy="223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new era in digital music</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Thanks to the rise and fall of Napster, entrepreneurs realized that people wanted an easy way to listen to music online and have been experimenting with legal ways to make that happen ever since.</a:t>
            </a:r>
            <a:endParaRPr/>
          </a:p>
          <a:p>
            <a:pPr indent="0" lvl="0" marL="0" rtl="0" algn="l">
              <a:spcBef>
                <a:spcPts val="1200"/>
              </a:spcBef>
              <a:spcAft>
                <a:spcPts val="0"/>
              </a:spcAft>
              <a:buClr>
                <a:schemeClr val="dk2"/>
              </a:buClr>
              <a:buSzPts val="1100"/>
              <a:buFont typeface="Arial"/>
              <a:buNone/>
            </a:pPr>
            <a:r>
              <a:rPr lang="en"/>
              <a:t>For example, the companies Spotify and Pandora offer monthly subscription services for streaming songs, while Amazon and Apple charge low prices to buy a single song. Generally, those companies pay royalties to the copyright owners of the songs and only offer songs by permission of the copyright owner.</a:t>
            </a:r>
            <a:endParaRPr/>
          </a:p>
          <a:p>
            <a:pPr indent="0" lvl="0" marL="0" rtl="0" algn="l">
              <a:spcBef>
                <a:spcPts val="120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0" y="4069952"/>
            <a:ext cx="9143999" cy="7631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rights management</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Even when a company gives customers an easy way to legally download a copy of copyrighted work, there is still a risk for future copyright violations. What if one customer decides to share it for free with thousands of others? The thousands will be happy, but the copyright owner won't get any revenue from their enjoyment of the work.</a:t>
            </a:r>
            <a:endParaRPr/>
          </a:p>
          <a:p>
            <a:pPr indent="0" lvl="0" marL="0" rtl="0" algn="l">
              <a:spcBef>
                <a:spcPts val="1200"/>
              </a:spcBef>
              <a:spcAft>
                <a:spcPts val="1200"/>
              </a:spcAft>
              <a:buNone/>
            </a:pPr>
            <a:r>
              <a:rPr lang="en"/>
              <a:t>That's why some copyright owners are a fan of digital rights management (DRM): tools that restrict where and how a user can use copyrighted media.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rights management</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For example, the popular music streaming service Spotify adds a DRM layer to streamed songs which prevents their subscribers from listening to the songs anywhere besides Spotify apps. The DRM layer scrambles the audio data in a way that only the Spotify player understands how to unscramble. A desktop MP3 player would be confused by the audio data and not know how to play it.</a:t>
            </a:r>
            <a:endParaRPr/>
          </a:p>
          <a:p>
            <a:pPr indent="0" lvl="0" marL="0" rtl="0" algn="l">
              <a:spcBef>
                <a:spcPts val="1200"/>
              </a:spcBef>
              <a:spcAft>
                <a:spcPts val="1200"/>
              </a:spcAft>
              <a:buNone/>
            </a:pPr>
            <a:r>
              <a:rPr lang="en"/>
              <a:t>Computer programmers like a challenge, however, and they've figured out ways to circumvent most forms of DRM. If a user really wants access to the original DRM-free data, they can often find tutorials and tools to circumvent the DRM. So if that's the case, what's stopping users from bypassing the DRM?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Digital Millennium Copyright Act</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In 1998, the United States passed the Digital Millennium Copyright Act (DMCA) which criminalizes the production and distribution of technology that tries to circumvent DRM.</a:t>
            </a:r>
            <a:endParaRPr/>
          </a:p>
          <a:p>
            <a:pPr indent="0" lvl="0" marL="0" rtl="0" algn="l">
              <a:spcBef>
                <a:spcPts val="1200"/>
              </a:spcBef>
              <a:spcAft>
                <a:spcPts val="1200"/>
              </a:spcAft>
              <a:buNone/>
            </a:pPr>
            <a:r>
              <a:rPr lang="en"/>
              <a:t>Using the DMCA, a copyright owner can send takedown notices to services or individuals that are distributing their copyrighted works, and assuming their copyright has indeed been violated, the service or individual must comply with the takedown request or face legal action.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Digital Millennium Copyright Act</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Google has received </a:t>
            </a:r>
            <a:r>
              <a:rPr lang="en" u="sng">
                <a:solidFill>
                  <a:schemeClr val="hlink"/>
                </a:solidFill>
                <a:hlinkClick r:id="rId3"/>
              </a:rPr>
              <a:t>over 4 billion DMCA takedown requests</a:t>
            </a:r>
            <a:r>
              <a:rPr lang="en"/>
              <a:t> from copyright owners that discover their works show up in an unauthorized form in search results.</a:t>
            </a:r>
            <a:endParaRPr/>
          </a:p>
          <a:p>
            <a:pPr indent="0" lvl="0" marL="0" rtl="0" algn="l">
              <a:spcBef>
                <a:spcPts val="1200"/>
              </a:spcBef>
              <a:spcAft>
                <a:spcPts val="1200"/>
              </a:spcAft>
              <a:buNone/>
            </a:pPr>
            <a:r>
              <a:rPr lang="en"/>
              <a:t>Here's </a:t>
            </a:r>
            <a:r>
              <a:rPr lang="en" u="sng">
                <a:solidFill>
                  <a:schemeClr val="hlink"/>
                </a:solidFill>
                <a:hlinkClick r:id="rId4"/>
              </a:rPr>
              <a:t>one takedown request</a:t>
            </a:r>
            <a:r>
              <a:rPr lang="en"/>
              <a:t> from the RIAA for a song by P!nk, a recording artist represented by their labels:</a:t>
            </a:r>
            <a:endParaRPr/>
          </a:p>
        </p:txBody>
      </p:sp>
      <p:pic>
        <p:nvPicPr>
          <p:cNvPr id="156" name="Google Shape;156;p28"/>
          <p:cNvPicPr preferRelativeResize="0"/>
          <p:nvPr/>
        </p:nvPicPr>
        <p:blipFill>
          <a:blip r:embed="rId5">
            <a:alphaModFix/>
          </a:blip>
          <a:stretch>
            <a:fillRect/>
          </a:stretch>
        </p:blipFill>
        <p:spPr>
          <a:xfrm>
            <a:off x="1776175" y="2820626"/>
            <a:ext cx="5591651" cy="200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RIAA alone sends Google thousands of takedown requests each day, as you can see in </a:t>
            </a:r>
            <a:r>
              <a:rPr lang="en" u="sng">
                <a:solidFill>
                  <a:schemeClr val="hlink"/>
                </a:solidFill>
                <a:hlinkClick r:id="rId3"/>
              </a:rPr>
              <a:t>this chart</a:t>
            </a:r>
            <a:r>
              <a:rPr lang="en"/>
              <a:t>:</a:t>
            </a:r>
            <a:endParaRPr/>
          </a:p>
        </p:txBody>
      </p:sp>
      <p:pic>
        <p:nvPicPr>
          <p:cNvPr id="162" name="Google Shape;162;p29"/>
          <p:cNvPicPr preferRelativeResize="0"/>
          <p:nvPr/>
        </p:nvPicPr>
        <p:blipFill>
          <a:blip r:embed="rId4">
            <a:alphaModFix/>
          </a:blip>
          <a:stretch>
            <a:fillRect/>
          </a:stretch>
        </p:blipFill>
        <p:spPr>
          <a:xfrm>
            <a:off x="1749027" y="2024175"/>
            <a:ext cx="5645950" cy="2715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 and criticisms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common criticism of the DMCA is the abuse of takedown notices. In a </a:t>
            </a:r>
            <a:r>
              <a:rPr lang="en" u="sng">
                <a:solidFill>
                  <a:schemeClr val="hlink"/>
                </a:solidFill>
                <a:hlinkClick r:id="rId3"/>
              </a:rPr>
              <a:t>2016 study</a:t>
            </a:r>
            <a:r>
              <a:rPr lang="en"/>
              <a:t>, researchers evaluated a random sample of DMCA takedown requests to Google Image Search, and found that about 36% were of questionable validity. As the chart below shows, nearly half of those invalid requests weren't actually copyright related complaints, and around one third were situations that were likely legal due to fair use:</a:t>
            </a:r>
            <a:endParaRPr/>
          </a:p>
        </p:txBody>
      </p:sp>
      <p:pic>
        <p:nvPicPr>
          <p:cNvPr id="169" name="Google Shape;169;p30"/>
          <p:cNvPicPr preferRelativeResize="0"/>
          <p:nvPr/>
        </p:nvPicPr>
        <p:blipFill>
          <a:blip r:embed="rId4">
            <a:alphaModFix/>
          </a:blip>
          <a:stretch>
            <a:fillRect/>
          </a:stretch>
        </p:blipFill>
        <p:spPr>
          <a:xfrm>
            <a:off x="2035201" y="2799449"/>
            <a:ext cx="5073602" cy="196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 and criticisms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Given the high proportion of invalid DMCA requests, most content hosting services use a combination of automated algorithms and human review to determine which notices are valid. However, services still make mistakes and accidentally take down legitimate content. While there are consequences for knowingly filing false takedown notices, some companies and individuals have used takedown notices for censorship or to stifle competition.</a:t>
            </a:r>
            <a:endParaRPr/>
          </a:p>
          <a:p>
            <a:pPr indent="0" lvl="0" marL="0" rtl="0" algn="l">
              <a:spcBef>
                <a:spcPts val="1200"/>
              </a:spcBef>
              <a:spcAft>
                <a:spcPts val="1200"/>
              </a:spcAft>
              <a:buNone/>
            </a:pPr>
            <a:r>
              <a:rPr lang="en"/>
              <a:t>Another big concern about DRM and DMCA is the impact on visually impaired users who need to use assistive technologies like screen readers to consume digital media.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DRM, and the DMCA</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Internet is full of creative works: songs, artwork, books, t-shirt designs, videos, and more. The Internet makes it easy to enjoy and share those creative works, but that doesn't mean it's always legal to do so.</a:t>
            </a:r>
            <a:endParaRPr/>
          </a:p>
          <a:p>
            <a:pPr indent="0" lvl="0" marL="0" rtl="0" algn="l">
              <a:spcBef>
                <a:spcPts val="1200"/>
              </a:spcBef>
              <a:spcAft>
                <a:spcPts val="0"/>
              </a:spcAft>
              <a:buClr>
                <a:schemeClr val="dk2"/>
              </a:buClr>
              <a:buSzPts val="1100"/>
              <a:buFont typeface="Arial"/>
              <a:buNone/>
            </a:pPr>
            <a:r>
              <a:rPr lang="en"/>
              <a:t>The majority of creative works are copyrighted, which means they are the intellectual property of the creator. Copyright gives the creator legal rights to determine whether their work can be copied and under what conditions.</a:t>
            </a:r>
            <a:endParaRPr/>
          </a:p>
          <a:p>
            <a:pPr indent="0" lvl="0" marL="0" rtl="0" algn="l">
              <a:spcBef>
                <a:spcPts val="1200"/>
              </a:spcBef>
              <a:spcAft>
                <a:spcPts val="1200"/>
              </a:spcAft>
              <a:buNone/>
            </a:pPr>
            <a:r>
              <a:rPr lang="en"/>
              <a:t>Let's explore copyright laws, the doctrine of fair use, and the ways that copyright laws have adapted in the digital 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 and criticisms</a:t>
            </a:r>
            <a:endParaRPr/>
          </a:p>
        </p:txBody>
      </p:sp>
      <p:sp>
        <p:nvSpPr>
          <p:cNvPr id="181" name="Google Shape;181;p32"/>
          <p:cNvSpPr txBox="1"/>
          <p:nvPr>
            <p:ph idx="1" type="body"/>
          </p:nvPr>
        </p:nvSpPr>
        <p:spPr>
          <a:xfrm>
            <a:off x="311700" y="1152475"/>
            <a:ext cx="4350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If an e-book is protected with DRM, a screen reader may be unable to read it entirely. This means the visually impaired user is either cut off from the information entirely or they must use a DRM circumvention technology and risk violating the DMCA. Neither of those are good situations, so there are movements to move away from DRM and exempt accessibility technologies from the DMCA anti-circumvention provisions.</a:t>
            </a:r>
            <a:endParaRPr/>
          </a:p>
        </p:txBody>
      </p:sp>
      <p:pic>
        <p:nvPicPr>
          <p:cNvPr id="182" name="Google Shape;182;p32"/>
          <p:cNvPicPr preferRelativeResize="0"/>
          <p:nvPr/>
        </p:nvPicPr>
        <p:blipFill>
          <a:blip r:embed="rId3">
            <a:alphaModFix/>
          </a:blip>
          <a:stretch>
            <a:fillRect/>
          </a:stretch>
        </p:blipFill>
        <p:spPr>
          <a:xfrm>
            <a:off x="4815000" y="1220825"/>
            <a:ext cx="4176600" cy="27095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Clientmoji" id="187" name="Google Shape;187;p33"/>
          <p:cNvPicPr preferRelativeResize="0"/>
          <p:nvPr/>
        </p:nvPicPr>
        <p:blipFill>
          <a:blip r:embed="rId3">
            <a:alphaModFix/>
          </a:blip>
          <a:stretch>
            <a:fillRect/>
          </a:stretch>
        </p:blipFill>
        <p:spPr>
          <a:xfrm>
            <a:off x="2667000" y="1252075"/>
            <a:ext cx="3810000" cy="3810000"/>
          </a:xfrm>
          <a:prstGeom prst="rect">
            <a:avLst/>
          </a:prstGeom>
          <a:noFill/>
          <a:ln>
            <a:noFill/>
          </a:ln>
        </p:spPr>
      </p:pic>
      <p:pic>
        <p:nvPicPr>
          <p:cNvPr id="188" name="Google Shape;188;p3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9" name="Google Shape;189;p3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Creative commons and open source</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2"/>
              </a:buClr>
              <a:buSzPct val="61111"/>
              <a:buFont typeface="Arial"/>
              <a:buNone/>
            </a:pPr>
            <a:r>
              <a:rPr lang="en"/>
              <a:t>In the U.S., as soon as you make a creative work and fix it in a tangible form, you are now the copyright owner and nobody else can distribute or adapt that work without your permission (except in the case of </a:t>
            </a:r>
            <a:r>
              <a:rPr lang="en" u="sng">
                <a:solidFill>
                  <a:schemeClr val="hlink"/>
                </a:solidFill>
                <a:hlinkClick r:id="rId3"/>
              </a:rPr>
              <a:t>fair use</a:t>
            </a:r>
            <a:r>
              <a:rPr lang="en"/>
              <a:t>).</a:t>
            </a:r>
            <a:endParaRPr/>
          </a:p>
          <a:p>
            <a:pPr indent="0" lvl="0" marL="0" rtl="0" algn="l">
              <a:spcBef>
                <a:spcPts val="1200"/>
              </a:spcBef>
              <a:spcAft>
                <a:spcPts val="0"/>
              </a:spcAft>
              <a:buClr>
                <a:schemeClr val="dk2"/>
              </a:buClr>
              <a:buSzPct val="61111"/>
              <a:buFont typeface="Arial"/>
              <a:buNone/>
            </a:pPr>
            <a:r>
              <a:rPr lang="en"/>
              <a:t>But what if you want your work to be widely distributed and built upon?</a:t>
            </a:r>
            <a:endParaRPr/>
          </a:p>
          <a:p>
            <a:pPr indent="0" lvl="0" marL="0" rtl="0" algn="l">
              <a:spcBef>
                <a:spcPts val="1200"/>
              </a:spcBef>
              <a:spcAft>
                <a:spcPts val="0"/>
              </a:spcAft>
              <a:buClr>
                <a:schemeClr val="dk2"/>
              </a:buClr>
              <a:buSzPct val="61111"/>
              <a:buFont typeface="Arial"/>
              <a:buNone/>
            </a:pPr>
            <a:r>
              <a:rPr lang="en"/>
              <a:t>Copyright owners can apply licenses to their creative works that lessen the copyright restrictions and increase what others are allowed to do with their works. Since licenses are legal documents written in legal-ese, it can be hard for a lay-person to read a license and fully understand its permissions.</a:t>
            </a:r>
            <a:endParaRPr/>
          </a:p>
          <a:p>
            <a:pPr indent="0" lvl="0" marL="0" rtl="0" algn="l">
              <a:spcBef>
                <a:spcPts val="1200"/>
              </a:spcBef>
              <a:spcAft>
                <a:spcPts val="1200"/>
              </a:spcAft>
              <a:buNone/>
            </a:pPr>
            <a:r>
              <a:rPr lang="en"/>
              <a:t>Fortunately, the vast majority of copyright owners of now use a small set of popular and well understood licenses. For creative works such as writing and multimedia, copyright owners can apply one of the Creative Commons licenses. For software, programmers can apply an open source license. Any type of creative work can be made available in the public domain.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Creative Commons</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Creative Commons is a non-profit organization that offers </a:t>
            </a:r>
            <a:r>
              <a:rPr lang="en" u="sng">
                <a:solidFill>
                  <a:schemeClr val="hlink"/>
                </a:solidFill>
                <a:hlinkClick r:id="rId3"/>
              </a:rPr>
              <a:t>6 licenses for sharing creative work</a:t>
            </a:r>
            <a:r>
              <a:rPr lang="en"/>
              <a:t>.</a:t>
            </a:r>
            <a:endParaRPr/>
          </a:p>
          <a:p>
            <a:pPr indent="0" lvl="0" marL="0" rtl="0" algn="l">
              <a:spcBef>
                <a:spcPts val="1200"/>
              </a:spcBef>
              <a:spcAft>
                <a:spcPts val="0"/>
              </a:spcAft>
              <a:buClr>
                <a:schemeClr val="dk2"/>
              </a:buClr>
              <a:buSzPts val="1100"/>
              <a:buFont typeface="Arial"/>
              <a:buNone/>
            </a:pPr>
            <a:r>
              <a:rPr lang="en"/>
              <a:t>All of the licenses require attribution, to make sure the original author is credited for their work.</a:t>
            </a:r>
            <a:endParaRPr/>
          </a:p>
          <a:p>
            <a:pPr indent="0" lvl="0" marL="0" rtl="0" algn="l">
              <a:spcBef>
                <a:spcPts val="1200"/>
              </a:spcBef>
              <a:spcAft>
                <a:spcPts val="0"/>
              </a:spcAft>
              <a:buClr>
                <a:schemeClr val="dk2"/>
              </a:buClr>
              <a:buSzPts val="1100"/>
              <a:buFont typeface="Arial"/>
              <a:buNone/>
            </a:pPr>
            <a:r>
              <a:rPr lang="en"/>
              <a:t>The licenses differ in whether they also require these conditions:</a:t>
            </a:r>
            <a:endParaRPr/>
          </a:p>
          <a:p>
            <a:pPr indent="-342900" lvl="0" marL="457200" rtl="0" algn="l">
              <a:spcBef>
                <a:spcPts val="1200"/>
              </a:spcBef>
              <a:spcAft>
                <a:spcPts val="0"/>
              </a:spcAft>
              <a:buSzPts val="1800"/>
              <a:buChar char="●"/>
            </a:pPr>
            <a:r>
              <a:rPr lang="en"/>
              <a:t>Share Alike: The reused work must be licensed using the same CC license as the original work.</a:t>
            </a:r>
            <a:endParaRPr/>
          </a:p>
          <a:p>
            <a:pPr indent="-342900" lvl="0" marL="457200" rtl="0" algn="l">
              <a:spcBef>
                <a:spcPts val="0"/>
              </a:spcBef>
              <a:spcAft>
                <a:spcPts val="0"/>
              </a:spcAft>
              <a:buSzPts val="1800"/>
              <a:buChar char="●"/>
            </a:pPr>
            <a:r>
              <a:rPr lang="en"/>
              <a:t>Non-Commercial: The reused work can only be used for non-commercial purposes.</a:t>
            </a:r>
            <a:endParaRPr/>
          </a:p>
          <a:p>
            <a:pPr indent="-342900" lvl="0" marL="457200" rtl="0" algn="l">
              <a:spcBef>
                <a:spcPts val="0"/>
              </a:spcBef>
              <a:spcAft>
                <a:spcPts val="0"/>
              </a:spcAft>
              <a:buSzPts val="1800"/>
              <a:buChar char="●"/>
            </a:pPr>
            <a:r>
              <a:rPr lang="en"/>
              <a:t>No </a:t>
            </a:r>
            <a:r>
              <a:rPr lang="en"/>
              <a:t>Derivatives</a:t>
            </a:r>
            <a:r>
              <a:rPr lang="en"/>
              <a:t>: The original work can be distributed and displayed, but it cannot be modified.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CC-licensed content</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According to the </a:t>
            </a:r>
            <a:r>
              <a:rPr lang="en" u="sng">
                <a:solidFill>
                  <a:schemeClr val="hlink"/>
                </a:solidFill>
                <a:hlinkClick r:id="rId3"/>
              </a:rPr>
              <a:t>State of the Commons</a:t>
            </a:r>
            <a:r>
              <a:rPr lang="en"/>
              <a:t> in 2017, there were more than 1.4 billion CC-licensed works available online, a mix of images, videos, sound recordings, presentations, articles, </a:t>
            </a:r>
            <a:r>
              <a:rPr lang="en" u="sng">
                <a:solidFill>
                  <a:schemeClr val="hlink"/>
                </a:solidFill>
                <a:hlinkClick r:id="rId4"/>
              </a:rPr>
              <a:t>and more</a:t>
            </a:r>
            <a:r>
              <a:rPr lang="en"/>
              <a:t>.</a:t>
            </a:r>
            <a:endParaRPr/>
          </a:p>
          <a:p>
            <a:pPr indent="0" lvl="0" marL="0" rtl="0" algn="l">
              <a:spcBef>
                <a:spcPts val="1200"/>
              </a:spcBef>
              <a:spcAft>
                <a:spcPts val="1200"/>
              </a:spcAft>
              <a:buNone/>
            </a:pPr>
            <a:r>
              <a:rPr lang="en"/>
              <a:t>To sort through all that CC-licensed material, try using </a:t>
            </a:r>
            <a:r>
              <a:rPr lang="en" u="sng">
                <a:solidFill>
                  <a:schemeClr val="hlink"/>
                </a:solidFill>
                <a:hlinkClick r:id="rId5"/>
              </a:rPr>
              <a:t>Creative Commons search</a:t>
            </a:r>
            <a:r>
              <a:rPr lang="en"/>
              <a:t> or Google Image Search, with r</a:t>
            </a:r>
            <a:r>
              <a:rPr lang="en" u="sng">
                <a:solidFill>
                  <a:schemeClr val="hlink"/>
                </a:solidFill>
                <a:hlinkClick r:id="rId6"/>
              </a:rPr>
              <a:t>esults filtered based on license</a:t>
            </a:r>
            <a:r>
              <a:rPr lang="en"/>
              <a:t>.</a:t>
            </a:r>
            <a:endParaRPr/>
          </a:p>
        </p:txBody>
      </p:sp>
      <p:pic>
        <p:nvPicPr>
          <p:cNvPr id="208" name="Google Shape;208;p36"/>
          <p:cNvPicPr preferRelativeResize="0"/>
          <p:nvPr/>
        </p:nvPicPr>
        <p:blipFill>
          <a:blip r:embed="rId7">
            <a:alphaModFix/>
          </a:blip>
          <a:stretch>
            <a:fillRect/>
          </a:stretch>
        </p:blipFill>
        <p:spPr>
          <a:xfrm>
            <a:off x="2105501" y="3091328"/>
            <a:ext cx="4933002" cy="190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CC-licensed content</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Generally, if a creative work is available under a CC license, the license will be written near the work somewhere. It might be in an image caption or a video description, or it may even be in the footer of a website, if all of the content on the site is under the same CC license.</a:t>
            </a:r>
            <a:endParaRPr/>
          </a:p>
          <a:p>
            <a:pPr indent="0" lvl="0" marL="0" rtl="0" algn="l">
              <a:spcBef>
                <a:spcPts val="1200"/>
              </a:spcBef>
              <a:spcAft>
                <a:spcPts val="1200"/>
              </a:spcAft>
              <a:buNone/>
            </a:pPr>
            <a:r>
              <a:rPr lang="en"/>
              <a:t>Remember that when a content creator makes their work available under a CC license, they still have rights. As users and remixers of CC-licensed content, we have a legal obligation to respect the conditions of the license: to always provide attribution, and to only use the work if our remix satisfies all the conditions.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CC-licensed content</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host CC-licensed creative work on your own website, you can use t</a:t>
            </a:r>
            <a:r>
              <a:rPr lang="en" u="sng">
                <a:solidFill>
                  <a:schemeClr val="hlink"/>
                </a:solidFill>
                <a:hlinkClick r:id="rId3"/>
              </a:rPr>
              <a:t>he Creative Commons tool </a:t>
            </a:r>
            <a:r>
              <a:rPr lang="en"/>
              <a:t>to choose a license and display it visibly near the work. If you use a content hosting site like YouTube or Flickr, they often provide a way for creators to specify a CC license for uploaded work.</a:t>
            </a:r>
            <a:endParaRPr/>
          </a:p>
        </p:txBody>
      </p:sp>
      <p:pic>
        <p:nvPicPr>
          <p:cNvPr id="221" name="Google Shape;221;p38"/>
          <p:cNvPicPr preferRelativeResize="0"/>
          <p:nvPr/>
        </p:nvPicPr>
        <p:blipFill>
          <a:blip r:embed="rId4">
            <a:alphaModFix/>
          </a:blip>
          <a:stretch>
            <a:fillRect/>
          </a:stretch>
        </p:blipFill>
        <p:spPr>
          <a:xfrm>
            <a:off x="0" y="2935554"/>
            <a:ext cx="9144000" cy="220794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Computer software is often a lot more alike than it is different. Just consider the apps you use every day; they have user interfaces with buttons, forms, and menus, they authenticate user logins in the server code, and they store data in databases.</a:t>
            </a:r>
            <a:endParaRPr/>
          </a:p>
          <a:p>
            <a:pPr indent="0" lvl="0" marL="0" rtl="0" algn="l">
              <a:spcBef>
                <a:spcPts val="1200"/>
              </a:spcBef>
              <a:spcAft>
                <a:spcPts val="1200"/>
              </a:spcAft>
              <a:buNone/>
            </a:pPr>
            <a:r>
              <a:rPr lang="en"/>
              <a:t>If software engineers had to write all of that code from scratch every time they built a new app, there would be a lot fewer websites and apps in the world. Instead, many software engineers build on the work of others, thanks to the growing availability of open source code.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licenses</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When a programmer wants to make their code reusable, they publish it online under an open source license. That license enables other programmers to bring the code into their own projects, as long as their reuse meets the conditions of the license.</a:t>
            </a:r>
            <a:endParaRPr/>
          </a:p>
          <a:p>
            <a:pPr indent="0" lvl="0" marL="0" rtl="0" algn="l">
              <a:spcBef>
                <a:spcPts val="1200"/>
              </a:spcBef>
              <a:spcAft>
                <a:spcPts val="0"/>
              </a:spcAft>
              <a:buClr>
                <a:schemeClr val="dk2"/>
              </a:buClr>
              <a:buSzPts val="1100"/>
              <a:buFont typeface="Arial"/>
              <a:buNone/>
            </a:pPr>
            <a:r>
              <a:rPr lang="en"/>
              <a:t>An example of a broad and permissive open source license is the </a:t>
            </a:r>
            <a:r>
              <a:rPr lang="en" u="sng">
                <a:solidFill>
                  <a:schemeClr val="hlink"/>
                </a:solidFill>
                <a:hlinkClick r:id="rId3"/>
              </a:rPr>
              <a:t>MIT license</a:t>
            </a:r>
            <a:r>
              <a:rPr lang="en"/>
              <a:t>. It allows for distribution, modification, commercial use, and private use of the code, as long as the copyright and license information are included in the reused code.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licenses</a:t>
            </a:r>
            <a:endParaRPr/>
          </a:p>
        </p:txBody>
      </p:sp>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Here's the </a:t>
            </a:r>
            <a:r>
              <a:rPr lang="en" u="sng">
                <a:solidFill>
                  <a:schemeClr val="hlink"/>
                </a:solidFill>
                <a:hlinkClick r:id="rId3"/>
              </a:rPr>
              <a:t>MIT license file</a:t>
            </a:r>
            <a:r>
              <a:rPr lang="en"/>
              <a:t> for KaTeX, a JavaScript library that renders math equations:</a:t>
            </a:r>
            <a:endParaRPr/>
          </a:p>
        </p:txBody>
      </p:sp>
      <p:pic>
        <p:nvPicPr>
          <p:cNvPr id="240" name="Google Shape;240;p41"/>
          <p:cNvPicPr preferRelativeResize="0"/>
          <p:nvPr/>
        </p:nvPicPr>
        <p:blipFill>
          <a:blip r:embed="rId4">
            <a:alphaModFix/>
          </a:blip>
          <a:stretch>
            <a:fillRect/>
          </a:stretch>
        </p:blipFill>
        <p:spPr>
          <a:xfrm>
            <a:off x="1539350" y="1700323"/>
            <a:ext cx="6065299" cy="329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laws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first copyright law came about in England in the 1700s, prompted by the invention of the printing press and unregulated copying of books. Since then, most countries have introduced copyright law and 177 countries (including the United States) have agreed to the </a:t>
            </a:r>
            <a:r>
              <a:rPr lang="en" u="sng">
                <a:solidFill>
                  <a:schemeClr val="hlink"/>
                </a:solidFill>
                <a:hlinkClick r:id="rId3"/>
              </a:rPr>
              <a:t>Berne Convention</a:t>
            </a:r>
            <a:r>
              <a:rPr lang="en"/>
              <a:t>, an international agreement on copyright across borders.</a:t>
            </a:r>
            <a:endParaRPr/>
          </a:p>
          <a:p>
            <a:pPr indent="0" lvl="0" marL="0" rtl="0" algn="l">
              <a:spcBef>
                <a:spcPts val="1200"/>
              </a:spcBef>
              <a:spcAft>
                <a:spcPts val="1200"/>
              </a:spcAft>
              <a:buNone/>
            </a:pPr>
            <a:r>
              <a:rPr lang="en"/>
              <a:t>In countries that support the Berne Convention, a creative work is copyrighted as soon as it is "fixed in a tangible medium" (for example, written down in a physical or digital medium). The author is entitled to the copyrights of that work and does not need to post copyright notices. Authors are not required to formally register their work, but they may choose to register so that they can enforce the copyright in court.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licenses</a:t>
            </a:r>
            <a:endParaRPr/>
          </a:p>
        </p:txBody>
      </p:sp>
      <p:sp>
        <p:nvSpPr>
          <p:cNvPr id="246" name="Google Shape;24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There are a number of other open source licenses that software companies and programmers can attach to their codebases, and </a:t>
            </a:r>
            <a:r>
              <a:rPr lang="en" u="sng">
                <a:solidFill>
                  <a:schemeClr val="hlink"/>
                </a:solidFill>
                <a:hlinkClick r:id="rId3"/>
              </a:rPr>
              <a:t>the most popular licenses</a:t>
            </a:r>
            <a:r>
              <a:rPr lang="en"/>
              <a:t> are tracked by the Open Source Initiative.</a:t>
            </a:r>
            <a:endParaRPr/>
          </a:p>
          <a:p>
            <a:pPr indent="0" lvl="0" marL="0" rtl="0" algn="l">
              <a:spcBef>
                <a:spcPts val="1200"/>
              </a:spcBef>
              <a:spcAft>
                <a:spcPts val="1200"/>
              </a:spcAft>
              <a:buNone/>
            </a:pPr>
            <a:r>
              <a:rPr lang="en"/>
              <a:t>Some open source licenses are "copyleft", a similar restriction as the "share alike" condition for Creative Commons licenses. When you use open source software with a copyleft license, your derivative software typically must be distributed with a copyleft license as well.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open-source code</a:t>
            </a:r>
            <a:endParaRPr/>
          </a:p>
        </p:txBody>
      </p:sp>
      <p:sp>
        <p:nvSpPr>
          <p:cNvPr id="252" name="Google Shape;25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2"/>
              </a:buClr>
              <a:buSzPct val="61111"/>
              <a:buFont typeface="Arial"/>
              <a:buNone/>
            </a:pPr>
            <a:r>
              <a:rPr lang="en"/>
              <a:t>There are many benefits to using open source software in a codebase:</a:t>
            </a:r>
            <a:endParaRPr/>
          </a:p>
          <a:p>
            <a:pPr indent="-334327" lvl="0" marL="457200" rtl="0" algn="l">
              <a:spcBef>
                <a:spcPts val="1200"/>
              </a:spcBef>
              <a:spcAft>
                <a:spcPts val="0"/>
              </a:spcAft>
              <a:buSzPct val="100000"/>
              <a:buChar char="●"/>
            </a:pPr>
            <a:r>
              <a:rPr lang="en"/>
              <a:t>Software engineers no longer need to write the code that's available from the open-source project and can spend their time writing code that's specific to their product.</a:t>
            </a:r>
            <a:endParaRPr/>
          </a:p>
          <a:p>
            <a:pPr indent="-334327" lvl="0" marL="457200" rtl="0" algn="l">
              <a:spcBef>
                <a:spcPts val="0"/>
              </a:spcBef>
              <a:spcAft>
                <a:spcPts val="0"/>
              </a:spcAft>
              <a:buSzPct val="100000"/>
              <a:buChar char="●"/>
            </a:pPr>
            <a:r>
              <a:rPr lang="en"/>
              <a:t>There are often multiple open source projects with similar goals, such as the hundreds of drag-and-drop JavaScript libraries that are available online. A software engineer can quickly try out libraries and choose the best one for their needs, without having to pay money or negotiate permission.</a:t>
            </a:r>
            <a:endParaRPr/>
          </a:p>
          <a:p>
            <a:pPr indent="-334327" lvl="0" marL="457200" rtl="0" algn="l">
              <a:spcBef>
                <a:spcPts val="0"/>
              </a:spcBef>
              <a:spcAft>
                <a:spcPts val="0"/>
              </a:spcAft>
              <a:buSzPct val="100000"/>
              <a:buChar char="●"/>
            </a:pPr>
            <a:r>
              <a:rPr lang="en"/>
              <a:t>Popular open source projects have multiple contributors, so their maintenance and improvement does not depend on a sole engineer or a particular company. About </a:t>
            </a:r>
            <a:r>
              <a:rPr lang="en" u="sng">
                <a:solidFill>
                  <a:schemeClr val="hlink"/>
                </a:solidFill>
                <a:hlinkClick r:id="rId3"/>
              </a:rPr>
              <a:t>15,600 developers</a:t>
            </a:r>
            <a:r>
              <a:rPr lang="en"/>
              <a:t> from more than 1,400 companies contributed to the open-source Linux operating system from 2005-2017.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open-source code</a:t>
            </a:r>
            <a:endParaRPr/>
          </a:p>
        </p:txBody>
      </p:sp>
      <p:sp>
        <p:nvSpPr>
          <p:cNvPr id="258" name="Google Shape;25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There are also drawbacks, with security being one of the biggest concerns. Since anyone can look at open source code, a hacker could find a vulnerability in the code and then use their knowledge of that vulnerability to carry out cyber attacks. Even worse, they could submit a code change to an open source codebase that introduces a new vulnerability.</a:t>
            </a:r>
            <a:endParaRPr/>
          </a:p>
          <a:p>
            <a:pPr indent="0" lvl="0" marL="0" rtl="0" algn="l">
              <a:spcBef>
                <a:spcPts val="1200"/>
              </a:spcBef>
              <a:spcAft>
                <a:spcPts val="1200"/>
              </a:spcAft>
              <a:buNone/>
            </a:pPr>
            <a:r>
              <a:rPr lang="en"/>
              <a:t>In July 2018, an attacker introduced code into a </a:t>
            </a:r>
            <a:r>
              <a:rPr lang="en" u="sng">
                <a:solidFill>
                  <a:schemeClr val="hlink"/>
                </a:solidFill>
                <a:hlinkClick r:id="rId3"/>
              </a:rPr>
              <a:t>popular JavaScript tool</a:t>
            </a:r>
            <a:r>
              <a:rPr lang="en"/>
              <a:t> that stole authentication credentials for thousands of users. A few months after, another attacker </a:t>
            </a:r>
            <a:r>
              <a:rPr lang="en" u="sng">
                <a:solidFill>
                  <a:schemeClr val="hlink"/>
                </a:solidFill>
                <a:hlinkClick r:id="rId4"/>
              </a:rPr>
              <a:t>introduced code into a JS library</a:t>
            </a:r>
            <a:r>
              <a:rPr lang="en"/>
              <a:t> that harvested account details from users of a cryptocurrency wallet app.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code open-source</a:t>
            </a:r>
            <a:endParaRPr/>
          </a:p>
        </p:txBody>
      </p:sp>
      <p:sp>
        <p:nvSpPr>
          <p:cNvPr id="264" name="Google Shape;26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Before any business or engineer can even consider using open source software, someone out there needs to actually make their code open source.</a:t>
            </a:r>
            <a:endParaRPr/>
          </a:p>
          <a:p>
            <a:pPr indent="0" lvl="0" marL="0" rtl="0" algn="l">
              <a:spcBef>
                <a:spcPts val="1200"/>
              </a:spcBef>
              <a:spcAft>
                <a:spcPts val="1200"/>
              </a:spcAft>
              <a:buNone/>
            </a:pPr>
            <a:r>
              <a:rPr lang="en"/>
              <a:t>What are the benefits of making your own code open source? On a personal level, it can feel very good for a software engineer to give back to the software ecosystem. For a business, there's a potential of attracting a community of open source contributors that can improve the code more than the business can with their own resources.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code open-source</a:t>
            </a:r>
            <a:endParaRPr/>
          </a:p>
        </p:txBody>
      </p:sp>
      <p:sp>
        <p:nvSpPr>
          <p:cNvPr id="270" name="Google Shape;27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But of course, there are always drawbacks to consider. When you make code open source, you're inviting many more developers to use and rely on that code. Those developers will have questions, suggestions, and bug reports, and it takes significant time to respond to the community.</a:t>
            </a:r>
            <a:endParaRPr/>
          </a:p>
          <a:p>
            <a:pPr indent="0" lvl="0" marL="0" rtl="0" algn="l">
              <a:spcBef>
                <a:spcPts val="1200"/>
              </a:spcBef>
              <a:spcAft>
                <a:spcPts val="0"/>
              </a:spcAft>
              <a:buClr>
                <a:schemeClr val="dk2"/>
              </a:buClr>
              <a:buSzPts val="1100"/>
              <a:buFont typeface="Arial"/>
              <a:buNone/>
            </a:pPr>
            <a:r>
              <a:rPr lang="en"/>
              <a:t>If you're a business that's considering making your code open source, then you also need to consider the competition. Could someone come along, take your code, and put you out of business? Many companies do successfully make money off an open source product, but they typically also offer other services like support and consultation.</a:t>
            </a:r>
            <a:endParaRPr/>
          </a:p>
          <a:p>
            <a:pPr indent="0" lvl="0" marL="0" rtl="0" algn="l">
              <a:spcBef>
                <a:spcPts val="1200"/>
              </a:spcBef>
              <a:spcAft>
                <a:spcPts val="1200"/>
              </a:spcAft>
              <a:buNone/>
            </a:pPr>
            <a:r>
              <a:rPr lang="en"/>
              <a:t>🤔 If you were starting a technology company, would you make your code open source? Why or why not? [Discuss]</a:t>
            </a:r>
            <a:endParaRPr/>
          </a:p>
        </p:txBody>
      </p:sp>
      <p:pic>
        <p:nvPicPr>
          <p:cNvPr id="271" name="Google Shape;271;p4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2" name="Google Shape;272;p4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domain</a:t>
            </a:r>
            <a:endParaRPr/>
          </a:p>
        </p:txBody>
      </p:sp>
      <p:sp>
        <p:nvSpPr>
          <p:cNvPr id="278" name="Google Shape;27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 creative work that is in the public domain is no longer protected by copyright law and free of copyright restrictions. Anybody can use and reuse that creative work in any way, and they do not have to provide attribution.</a:t>
            </a:r>
            <a:endParaRPr/>
          </a:p>
          <a:p>
            <a:pPr indent="0" lvl="0" marL="0" rtl="0" algn="l">
              <a:spcBef>
                <a:spcPts val="1200"/>
              </a:spcBef>
              <a:spcAft>
                <a:spcPts val="1200"/>
              </a:spcAft>
              <a:buNone/>
            </a:pPr>
            <a:r>
              <a:rPr lang="en"/>
              <a:t>Creative works with expired copyrights automatically enter the public domain, decades after the creator's death. The works of Shakespeare, the compositions of Mozart, and the paintings of Rembrandt are all now in the public domain.</a:t>
            </a:r>
            <a:endParaRPr/>
          </a:p>
        </p:txBody>
      </p:sp>
      <p:pic>
        <p:nvPicPr>
          <p:cNvPr id="279" name="Google Shape;279;p47"/>
          <p:cNvPicPr preferRelativeResize="0"/>
          <p:nvPr/>
        </p:nvPicPr>
        <p:blipFill>
          <a:blip r:embed="rId3">
            <a:alphaModFix/>
          </a:blip>
          <a:stretch>
            <a:fillRect/>
          </a:stretch>
        </p:blipFill>
        <p:spPr>
          <a:xfrm>
            <a:off x="3143250" y="3399050"/>
            <a:ext cx="2857500" cy="1009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domain</a:t>
            </a:r>
            <a:endParaRPr/>
          </a:p>
        </p:txBody>
      </p:sp>
      <p:sp>
        <p:nvSpPr>
          <p:cNvPr id="285" name="Google Shape;28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a creator is still alive, they can choose to waive their exclusive rights voluntarily by declaring that their work is in the public domain. Creative Commons suggests using the </a:t>
            </a:r>
            <a:r>
              <a:rPr lang="en" u="sng">
                <a:solidFill>
                  <a:schemeClr val="hlink"/>
                </a:solidFill>
                <a:hlinkClick r:id="rId3"/>
              </a:rPr>
              <a:t>CC0 license</a:t>
            </a:r>
            <a:r>
              <a:rPr lang="en"/>
              <a:t> to declare such a waiver in a way that works across countries with different copyright laws.</a:t>
            </a:r>
            <a:endParaRPr/>
          </a:p>
        </p:txBody>
      </p:sp>
      <p:pic>
        <p:nvPicPr>
          <p:cNvPr id="286" name="Google Shape;286;p48"/>
          <p:cNvPicPr preferRelativeResize="0"/>
          <p:nvPr/>
        </p:nvPicPr>
        <p:blipFill>
          <a:blip r:embed="rId4">
            <a:alphaModFix/>
          </a:blip>
          <a:stretch>
            <a:fillRect/>
          </a:stretch>
        </p:blipFill>
        <p:spPr>
          <a:xfrm>
            <a:off x="3143250" y="3103025"/>
            <a:ext cx="2857500" cy="1009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Clientmoji" id="291" name="Google Shape;291;p49"/>
          <p:cNvPicPr preferRelativeResize="0"/>
          <p:nvPr/>
        </p:nvPicPr>
        <p:blipFill>
          <a:blip r:embed="rId3">
            <a:alphaModFix/>
          </a:blip>
          <a:stretch>
            <a:fillRect/>
          </a:stretch>
        </p:blipFill>
        <p:spPr>
          <a:xfrm>
            <a:off x="2667000" y="1252075"/>
            <a:ext cx="3810000" cy="3810000"/>
          </a:xfrm>
          <a:prstGeom prst="rect">
            <a:avLst/>
          </a:prstGeom>
          <a:noFill/>
          <a:ln>
            <a:noFill/>
          </a:ln>
        </p:spPr>
      </p:pic>
      <p:pic>
        <p:nvPicPr>
          <p:cNvPr id="292" name="Google Shape;292;p4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93" name="Google Shape;293;p4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1"/>
          <p:cNvPicPr preferRelativeResize="0"/>
          <p:nvPr/>
        </p:nvPicPr>
        <p:blipFill>
          <a:blip r:embed="rId3">
            <a:alphaModFix/>
          </a:blip>
          <a:stretch>
            <a:fillRect/>
          </a:stretch>
        </p:blipFill>
        <p:spPr>
          <a:xfrm>
            <a:off x="152400" y="152400"/>
            <a:ext cx="8810276" cy="1897600"/>
          </a:xfrm>
          <a:prstGeom prst="rect">
            <a:avLst/>
          </a:prstGeom>
          <a:noFill/>
          <a:ln>
            <a:noFill/>
          </a:ln>
        </p:spPr>
      </p:pic>
      <p:pic>
        <p:nvPicPr>
          <p:cNvPr id="304" name="Google Shape;304;p5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05" name="Google Shape;305;p5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laws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2"/>
              </a:buClr>
              <a:buSzPct val="61111"/>
              <a:buFont typeface="Arial"/>
              <a:buNone/>
            </a:pPr>
            <a:r>
              <a:rPr lang="en"/>
              <a:t>Authors don't, however, have exclusive rights to their ideas; only rights to the way the ideas are expressed.</a:t>
            </a:r>
            <a:endParaRPr/>
          </a:p>
          <a:p>
            <a:pPr indent="0" lvl="0" marL="0" rtl="0" algn="l">
              <a:spcBef>
                <a:spcPts val="1200"/>
              </a:spcBef>
              <a:spcAft>
                <a:spcPts val="0"/>
              </a:spcAft>
              <a:buClr>
                <a:schemeClr val="dk2"/>
              </a:buClr>
              <a:buSzPct val="61111"/>
              <a:buFont typeface="Arial"/>
              <a:buNone/>
            </a:pPr>
            <a:r>
              <a:rPr lang="en"/>
              <a:t>What rights does that give the author? In the United States, these are some of the </a:t>
            </a:r>
            <a:r>
              <a:rPr lang="en" u="sng">
                <a:solidFill>
                  <a:schemeClr val="hlink"/>
                </a:solidFill>
                <a:hlinkClick r:id="rId3"/>
              </a:rPr>
              <a:t>exclusive rights</a:t>
            </a:r>
            <a:r>
              <a:rPr lang="en"/>
              <a:t>:</a:t>
            </a:r>
            <a:endParaRPr/>
          </a:p>
          <a:p>
            <a:pPr indent="-308610" lvl="0" marL="457200" rtl="0" algn="l">
              <a:spcBef>
                <a:spcPts val="1200"/>
              </a:spcBef>
              <a:spcAft>
                <a:spcPts val="0"/>
              </a:spcAft>
              <a:buSzPct val="100000"/>
              <a:buChar char="●"/>
            </a:pPr>
            <a:r>
              <a:rPr lang="en"/>
              <a:t>The right to reproduce their work</a:t>
            </a:r>
            <a:endParaRPr/>
          </a:p>
          <a:p>
            <a:pPr indent="-308610" lvl="0" marL="457200" rtl="0" algn="l">
              <a:spcBef>
                <a:spcPts val="0"/>
              </a:spcBef>
              <a:spcAft>
                <a:spcPts val="0"/>
              </a:spcAft>
              <a:buSzPct val="100000"/>
              <a:buChar char="●"/>
            </a:pPr>
            <a:r>
              <a:rPr lang="en"/>
              <a:t>The right to create derivative works</a:t>
            </a:r>
            <a:endParaRPr/>
          </a:p>
          <a:p>
            <a:pPr indent="-308610" lvl="0" marL="457200" rtl="0" algn="l">
              <a:spcBef>
                <a:spcPts val="0"/>
              </a:spcBef>
              <a:spcAft>
                <a:spcPts val="0"/>
              </a:spcAft>
              <a:buSzPct val="100000"/>
              <a:buChar char="●"/>
            </a:pPr>
            <a:r>
              <a:rPr lang="en"/>
              <a:t>The right to distribute copies by sale or rental</a:t>
            </a:r>
            <a:endParaRPr/>
          </a:p>
          <a:p>
            <a:pPr indent="-308610" lvl="0" marL="457200" rtl="0" algn="l">
              <a:spcBef>
                <a:spcPts val="0"/>
              </a:spcBef>
              <a:spcAft>
                <a:spcPts val="0"/>
              </a:spcAft>
              <a:buSzPct val="100000"/>
              <a:buChar char="●"/>
            </a:pPr>
            <a:r>
              <a:rPr lang="en"/>
              <a:t>The right to publicly display visual works</a:t>
            </a:r>
            <a:endParaRPr/>
          </a:p>
          <a:p>
            <a:pPr indent="-308610" lvl="0" marL="457200" rtl="0" algn="l">
              <a:spcBef>
                <a:spcPts val="0"/>
              </a:spcBef>
              <a:spcAft>
                <a:spcPts val="0"/>
              </a:spcAft>
              <a:buSzPct val="100000"/>
              <a:buChar char="●"/>
            </a:pPr>
            <a:r>
              <a:rPr lang="en"/>
              <a:t>The right to publicly perform audio works via digital transmission</a:t>
            </a:r>
            <a:endParaRPr/>
          </a:p>
          <a:p>
            <a:pPr indent="0" lvl="0" marL="0" rtl="0" algn="l">
              <a:spcBef>
                <a:spcPts val="1200"/>
              </a:spcBef>
              <a:spcAft>
                <a:spcPts val="0"/>
              </a:spcAft>
              <a:buClr>
                <a:schemeClr val="dk2"/>
              </a:buClr>
              <a:buSzPct val="61111"/>
              <a:buFont typeface="Arial"/>
              <a:buNone/>
            </a:pPr>
            <a:r>
              <a:rPr lang="en"/>
              <a:t>The copyrights don't last forever, however. The Berne Convention states a minimum duration of 50 years after the author's death, but the United States extended that to 70 years in most cases.</a:t>
            </a:r>
            <a:endParaRPr/>
          </a:p>
          <a:p>
            <a:pPr indent="0" lvl="0" marL="0" rtl="0" algn="l">
              <a:spcBef>
                <a:spcPts val="1200"/>
              </a:spcBef>
              <a:spcAft>
                <a:spcPts val="1200"/>
              </a:spcAft>
              <a:buNone/>
            </a:pPr>
            <a:r>
              <a:rPr lang="en"/>
              <a:t>Once the copyright has expired, creative works enter the public domain, and can be used and adapted by anyone without restriction. Many famous books from the 19th century are now in the public domain, such as Bram Stoker's Dracula and Jane Austen's Pride and Prejudice.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2"/>
          <p:cNvPicPr preferRelativeResize="0"/>
          <p:nvPr/>
        </p:nvPicPr>
        <p:blipFill>
          <a:blip r:embed="rId3">
            <a:alphaModFix/>
          </a:blip>
          <a:stretch>
            <a:fillRect/>
          </a:stretch>
        </p:blipFill>
        <p:spPr>
          <a:xfrm>
            <a:off x="152400" y="152400"/>
            <a:ext cx="8856475" cy="1734775"/>
          </a:xfrm>
          <a:prstGeom prst="rect">
            <a:avLst/>
          </a:prstGeom>
          <a:noFill/>
          <a:ln>
            <a:noFill/>
          </a:ln>
        </p:spPr>
      </p:pic>
      <p:pic>
        <p:nvPicPr>
          <p:cNvPr id="311" name="Google Shape;311;p5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12" name="Google Shape;312;p5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3"/>
          <p:cNvPicPr preferRelativeResize="0"/>
          <p:nvPr/>
        </p:nvPicPr>
        <p:blipFill>
          <a:blip r:embed="rId3">
            <a:alphaModFix/>
          </a:blip>
          <a:stretch>
            <a:fillRect/>
          </a:stretch>
        </p:blipFill>
        <p:spPr>
          <a:xfrm>
            <a:off x="152400" y="152400"/>
            <a:ext cx="8669250" cy="4921400"/>
          </a:xfrm>
          <a:prstGeom prst="rect">
            <a:avLst/>
          </a:prstGeom>
          <a:noFill/>
          <a:ln>
            <a:noFill/>
          </a:ln>
        </p:spPr>
      </p:pic>
      <p:pic>
        <p:nvPicPr>
          <p:cNvPr id="318" name="Google Shape;318;p5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19" name="Google Shape;319;p5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4"/>
          <p:cNvPicPr preferRelativeResize="0"/>
          <p:nvPr/>
        </p:nvPicPr>
        <p:blipFill>
          <a:blip r:embed="rId3">
            <a:alphaModFix/>
          </a:blip>
          <a:stretch>
            <a:fillRect/>
          </a:stretch>
        </p:blipFill>
        <p:spPr>
          <a:xfrm>
            <a:off x="152400" y="152400"/>
            <a:ext cx="8790274" cy="2541450"/>
          </a:xfrm>
          <a:prstGeom prst="rect">
            <a:avLst/>
          </a:prstGeom>
          <a:noFill/>
          <a:ln>
            <a:noFill/>
          </a:ln>
        </p:spPr>
      </p:pic>
      <p:pic>
        <p:nvPicPr>
          <p:cNvPr id="325" name="Google Shape;325;p5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26" name="Google Shape;326;p5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Fair use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Copyright sounds fairly restrictive, yet we encounter uses of copyrighted works every day:</a:t>
            </a:r>
            <a:endParaRPr/>
          </a:p>
          <a:p>
            <a:pPr indent="-342900" lvl="0" marL="457200" rtl="0" algn="l">
              <a:spcBef>
                <a:spcPts val="1200"/>
              </a:spcBef>
              <a:spcAft>
                <a:spcPts val="0"/>
              </a:spcAft>
              <a:buSzPts val="1800"/>
              <a:buChar char="●"/>
            </a:pPr>
            <a:r>
              <a:rPr lang="en"/>
              <a:t>An album review in a magazine that quotes lyrics from a song</a:t>
            </a:r>
            <a:endParaRPr/>
          </a:p>
          <a:p>
            <a:pPr indent="-342900" lvl="0" marL="457200" rtl="0" algn="l">
              <a:spcBef>
                <a:spcPts val="0"/>
              </a:spcBef>
              <a:spcAft>
                <a:spcPts val="0"/>
              </a:spcAft>
              <a:buSzPts val="1800"/>
              <a:buChar char="●"/>
            </a:pPr>
            <a:r>
              <a:rPr lang="en"/>
              <a:t>A classroom assignment that includes paragraphs from the class textbook</a:t>
            </a:r>
            <a:endParaRPr/>
          </a:p>
          <a:p>
            <a:pPr indent="-342900" lvl="0" marL="457200" rtl="0" algn="l">
              <a:spcBef>
                <a:spcPts val="0"/>
              </a:spcBef>
              <a:spcAft>
                <a:spcPts val="0"/>
              </a:spcAft>
              <a:buSzPts val="1800"/>
              <a:buChar char="●"/>
            </a:pPr>
            <a:r>
              <a:rPr lang="en"/>
              <a:t>Search results that include thumbnails of images from the website</a:t>
            </a:r>
            <a:endParaRPr/>
          </a:p>
          <a:p>
            <a:pPr indent="0" lvl="0" marL="0" rtl="0" algn="l">
              <a:spcBef>
                <a:spcPts val="1200"/>
              </a:spcBef>
              <a:spcAft>
                <a:spcPts val="1200"/>
              </a:spcAft>
              <a:buNone/>
            </a:pPr>
            <a:r>
              <a:rPr lang="en"/>
              <a:t>Are these copyright violations? Maybe—but in the United States at least, they might be legal according to the doctrine of fair use. Fair use allows limited use of copyrighted materials for purposes like criticism, comment, news reporting, teaching, or research.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Fair use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Ultimately, only a judge can determine if a particular use is fair use, and the judge will consider </a:t>
            </a:r>
            <a:r>
              <a:rPr lang="en" u="sng">
                <a:solidFill>
                  <a:schemeClr val="hlink"/>
                </a:solidFill>
                <a:hlinkClick r:id="rId3"/>
              </a:rPr>
              <a:t>four factors</a:t>
            </a:r>
            <a:r>
              <a:rPr lang="en"/>
              <a:t>:</a:t>
            </a:r>
            <a:endParaRPr/>
          </a:p>
          <a:p>
            <a:pPr indent="-342900" lvl="0" marL="457200" rtl="0" algn="l">
              <a:spcBef>
                <a:spcPts val="1200"/>
              </a:spcBef>
              <a:spcAft>
                <a:spcPts val="0"/>
              </a:spcAft>
              <a:buSzPts val="1800"/>
              <a:buChar char="●"/>
            </a:pPr>
            <a:r>
              <a:rPr lang="en"/>
              <a:t>What's the purpose and character of the use? (e.g. educational vs. entertainment, non-profit vs. for-profit, transformative vs. iterative)</a:t>
            </a:r>
            <a:endParaRPr/>
          </a:p>
          <a:p>
            <a:pPr indent="-342900" lvl="0" marL="457200" rtl="0" algn="l">
              <a:spcBef>
                <a:spcPts val="0"/>
              </a:spcBef>
              <a:spcAft>
                <a:spcPts val="0"/>
              </a:spcAft>
              <a:buSzPts val="1800"/>
              <a:buChar char="●"/>
            </a:pPr>
            <a:r>
              <a:rPr lang="en"/>
              <a:t>What's the nature of the copyrighted work? (e.g factual vs. fictional)</a:t>
            </a:r>
            <a:endParaRPr/>
          </a:p>
          <a:p>
            <a:pPr indent="-342900" lvl="0" marL="457200" rtl="0" algn="l">
              <a:spcBef>
                <a:spcPts val="0"/>
              </a:spcBef>
              <a:spcAft>
                <a:spcPts val="0"/>
              </a:spcAft>
              <a:buSzPts val="1800"/>
              <a:buChar char="●"/>
            </a:pPr>
            <a:r>
              <a:rPr lang="en"/>
              <a:t>How much of the copyrighted work is used, and how significant is that portion of the copyrighted work?</a:t>
            </a:r>
            <a:endParaRPr/>
          </a:p>
          <a:p>
            <a:pPr indent="-342900" lvl="0" marL="457200" rtl="0" algn="l">
              <a:spcBef>
                <a:spcPts val="0"/>
              </a:spcBef>
              <a:spcAft>
                <a:spcPts val="0"/>
              </a:spcAft>
              <a:buSzPts val="1800"/>
              <a:buChar char="●"/>
            </a:pPr>
            <a:r>
              <a:rPr lang="en"/>
              <a:t>What's the impact of the use on the potential market for and value of the copyrighted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Fair use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If a non-profit educational website uses a paragraph from a history book in an article, it is likely to be considered fair use. If a commercial entertainment website streams an entire historical drama from a film studio, it is almost certainly not fair use.</a:t>
            </a:r>
            <a:endParaRPr/>
          </a:p>
          <a:p>
            <a:pPr indent="0" lvl="0" marL="0" rtl="0" algn="l">
              <a:spcBef>
                <a:spcPts val="1200"/>
              </a:spcBef>
              <a:spcAft>
                <a:spcPts val="0"/>
              </a:spcAft>
              <a:buClr>
                <a:schemeClr val="dk2"/>
              </a:buClr>
              <a:buSzPts val="1100"/>
              <a:buFont typeface="Arial"/>
              <a:buNone/>
            </a:pPr>
            <a:r>
              <a:rPr lang="en"/>
              <a:t>The question of fair use does not always have a clear answer, so court cases help to expand on and specify the four factors, particularly what it means for a use to be "transformative." You can get a feel for what the courts deem to be fair use by looking through </a:t>
            </a:r>
            <a:r>
              <a:rPr lang="en" u="sng">
                <a:solidFill>
                  <a:schemeClr val="hlink"/>
                </a:solidFill>
                <a:hlinkClick r:id="rId3"/>
              </a:rPr>
              <a:t>these past court cases</a:t>
            </a:r>
            <a:r>
              <a:rPr lang="en"/>
              <a:t>.</a:t>
            </a:r>
            <a:endParaRPr/>
          </a:p>
          <a:p>
            <a:pPr indent="0" lvl="0" marL="0" rtl="0" algn="l">
              <a:spcBef>
                <a:spcPts val="1200"/>
              </a:spcBef>
              <a:spcAft>
                <a:spcPts val="1200"/>
              </a:spcAft>
              <a:buNone/>
            </a:pPr>
            <a:r>
              <a:rPr lang="en"/>
              <a:t>🤔 What examples of fair use have you encountered? Have any of your own uses of copyrighted material met the criteria of fair use? How "fair" is fair use to the author of the work? [Discuss]</a:t>
            </a:r>
            <a:endParaRPr/>
          </a:p>
        </p:txBody>
      </p:sp>
      <p:pic>
        <p:nvPicPr>
          <p:cNvPr id="96" name="Google Shape;96;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7" name="Google Shape;97;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in the digital age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Back in the days of the printing press, few people had the ability to easily reproduce work, so copyright concerns weren't commonplace. But in the digital age, all of us can reproduce work. In fact, it's now so easy to violate copyright that many people violate copyright without even realizing it, simply by downloading a file, pasting some text, or sharing a funny image on social media.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digital file sharing</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1990s, peer-to-peer file sharing networks emerged that made it very easy to download files. One of these networks, called Napster, was particularly popular—at its peak, some colleges estimated that </a:t>
            </a:r>
            <a:r>
              <a:rPr lang="en" u="sng">
                <a:solidFill>
                  <a:schemeClr val="hlink"/>
                </a:solidFill>
                <a:hlinkClick r:id="rId3"/>
              </a:rPr>
              <a:t>60% of their Internet bandwidth</a:t>
            </a:r>
            <a:r>
              <a:rPr lang="en"/>
              <a:t> was being used by Napster to download MP3 files. Many of those MP3 files were digital recordings of copyrighted music; Internet users were happy to finally have a way to listen to hundreds of their favorite songs for free.</a:t>
            </a:r>
            <a:endParaRPr/>
          </a:p>
        </p:txBody>
      </p:sp>
      <p:pic>
        <p:nvPicPr>
          <p:cNvPr id="110" name="Google Shape;110;p21"/>
          <p:cNvPicPr preferRelativeResize="0"/>
          <p:nvPr/>
        </p:nvPicPr>
        <p:blipFill>
          <a:blip r:embed="rId4">
            <a:alphaModFix/>
          </a:blip>
          <a:stretch>
            <a:fillRect/>
          </a:stretch>
        </p:blipFill>
        <p:spPr>
          <a:xfrm>
            <a:off x="1646525" y="3120622"/>
            <a:ext cx="5850950" cy="182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