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Amatic SC"/>
      <p:regular r:id="rId58"/>
      <p:bold r:id="rId59"/>
    </p:embeddedFont>
    <p:embeddedFont>
      <p:font typeface="Source Code Pro"/>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SourceCodePro-italic.fntdata"/><Relationship Id="rId61" Type="http://schemas.openxmlformats.org/officeDocument/2006/relationships/font" Target="fonts/SourceCodePro-bold.fntdata"/><Relationship Id="rId20" Type="http://schemas.openxmlformats.org/officeDocument/2006/relationships/slide" Target="slides/slide15.xml"/><Relationship Id="rId63" Type="http://schemas.openxmlformats.org/officeDocument/2006/relationships/font" Target="fonts/SourceCodePr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SourceCodePr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AmaticSC-bold.fntdata"/><Relationship Id="rId14" Type="http://schemas.openxmlformats.org/officeDocument/2006/relationships/slide" Target="slides/slide9.xml"/><Relationship Id="rId58" Type="http://schemas.openxmlformats.org/officeDocument/2006/relationships/font" Target="fonts/AmaticSC-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68235ecb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68235ecb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68235ecb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68235ecb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68235ecb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68235ecb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68235ecb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68235ecb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1242C"/>
                </a:solidFill>
                <a:highlight>
                  <a:srgbClr val="FFFFFF"/>
                </a:highlight>
              </a:rPr>
              <a:t>Another type of network is the </a:t>
            </a:r>
            <a:r>
              <a:rPr b="1" lang="en" sz="1500">
                <a:solidFill>
                  <a:srgbClr val="21242C"/>
                </a:solidFill>
                <a:highlight>
                  <a:srgbClr val="FFFFFF"/>
                </a:highlight>
              </a:rPr>
              <a:t>Data Center Network (DCN)</a:t>
            </a:r>
            <a:r>
              <a:rPr lang="en" sz="1500">
                <a:solidFill>
                  <a:srgbClr val="21242C"/>
                </a:solidFill>
                <a:highlight>
                  <a:srgbClr val="FFFFFF"/>
                </a:highlight>
              </a:rPr>
              <a:t>, a network used in data centers where data must be exchanged with very little delay.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68235ecb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68235ecb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WAN, B: LAN, C: DNC,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Internet is considered a WAN, since it is a network of networks, connecting millions of networks of varying sizes across the entire world.</a:t>
            </a:r>
            <a:endParaRPr/>
          </a:p>
          <a:p>
            <a:pPr indent="0" lvl="0" marL="0" rtl="0" algn="l">
              <a:spcBef>
                <a:spcPts val="0"/>
              </a:spcBef>
              <a:spcAft>
                <a:spcPts val="0"/>
              </a:spcAft>
              <a:buClr>
                <a:schemeClr val="dk1"/>
              </a:buClr>
              <a:buSzPts val="1100"/>
              <a:buFont typeface="Arial"/>
              <a:buNone/>
            </a:pPr>
            <a:r>
              <a:rPr lang="en"/>
              <a:t>There are other WANs besides the Internet, however. For example, a bank might operate a nationwide WAN of ATM cash dispensers.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68235ecb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68235ecb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68235ecb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68235ecb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68235ecb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68235ecb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68235ecb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68235ecb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That's a CAT5 cable, a type of twisted pair cable that's designed for use in computer networks.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68235ecb9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68235ecb9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68235ecb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68235ecb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internet? Short answer: a distributed packet-switched network. This is the introduction video to the series, "How the Internet Works". Vint Cerf, one of the "fathers of the internet" explains the history of the net and how no one person or organization is really in charge of it.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68235ecb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68235ecb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68235ecb9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68235ecb9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68235ecb9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68235ecb9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fiber-optic cables become less expensive, they're becoming increasingly common in city-wide networks as well.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68235ecb9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68235ecb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68235ecb9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68235ecb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Wireless connections are limited in how much area they can cover, but they are increasingly commonplace due to the prevalent use of portable computing devices.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68235ecb9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68235ecb9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68235ecb9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68235ecb9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68235ecb9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68235ecb9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68235ecb9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68235ecb9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68235ecb9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68235ecb9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The computing devices are able to send messages to each other, B: The computing devices are all running the same program, C: The computing devices have access to a central database for storing program data, D: The computing devices are plugged into the same power source,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68235ecb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68235ecb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68235ecb9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68235ecb9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They are able to respond to user input, B: They are able to send data to other devices on the wireless network, C: They can load webpages in a browser, D: They are capable of running computer programs,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68235ecb9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68235ecb9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 B, C: C, D: D,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68235ecb9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68235ecb9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 B, C: C, D: D,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68235ecb9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68235ecb9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68235ecb9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68235ecb9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68235ecb9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e68235ecb9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68235ecb9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68235ecb9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68235ecb9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68235ecb9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68235ecb9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e68235ecb9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68235ecb9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68235ecb9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68235ecb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68235ecb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68235ecb9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e68235ecb9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68235ecb9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e68235ecb9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560 bits per second, B: 5,600 bits per second, C: 56,000 bits per second, D: 560,000 bits per second,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11 kilobit is 100010001000 bits.</a:t>
            </a:r>
            <a:endParaRPr/>
          </a:p>
          <a:p>
            <a:pPr indent="0" lvl="0" marL="0" rtl="0" algn="l">
              <a:spcBef>
                <a:spcPts val="0"/>
              </a:spcBef>
              <a:spcAft>
                <a:spcPts val="0"/>
              </a:spcAft>
              <a:buClr>
                <a:schemeClr val="dk1"/>
              </a:buClr>
              <a:buSzPts val="1100"/>
              <a:buFont typeface="Arial"/>
              <a:buNone/>
            </a:pPr>
            <a:r>
              <a:rPr lang="en"/>
              <a:t>565656 Kbps is 565656 kilobits per second, which is the same as 56 \times 100056×100056, times, 1000 bits per second.</a:t>
            </a:r>
            <a:endParaRPr/>
          </a:p>
          <a:p>
            <a:pPr indent="0" lvl="0" marL="0" rtl="0" algn="l">
              <a:spcBef>
                <a:spcPts val="0"/>
              </a:spcBef>
              <a:spcAft>
                <a:spcPts val="0"/>
              </a:spcAft>
              <a:buNone/>
            </a:pPr>
            <a:r>
              <a:rPr lang="en"/>
              <a:t>565656 Kbps is 56{,}00056,00056, comma, 000 bits per second.</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68235ecb9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e68235ecb9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68235ecb9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68235ecb9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e68235ecb9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e68235ecb9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68235ecb9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e68235ecb9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68235ecb9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68235ecb9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68235ecb9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e68235ecb9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e68235ecb9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e68235ecb9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68235ecb9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68235ecb9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Sign up now for a bandwidth of 50 seconds/megabit!, B: Sign up now for a bandwidth of 50 megabits!, C: Sign up now for a bandwidth of 50 megabits/second!, D: Sign up now for a bandwidth of 50 milliseconds!,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68235ecb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68235ecb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likely use the Internet every day, but you're probably new to many of those acronyms. In this unit, we'll learn more about each of the technologies underlying the Internet.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68235ecb9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68235ecb9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900 bits/s, B: 700 bits/s, C: 1100 bits/s, D: 800 bits/s,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68235ecb9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e68235ecb9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The ComSat connection can transfer two times the amount of data per second, B: The ComSat connection can transfer four times the amount of data per second., C: The BroadbandUp connection can transfer two times the amount of data per second, D: The BroadbandUp connection can transfer four times the amount of data per second, E: The same amount of data per second can be transferred over both connections,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e68235ecb9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e68235ecb9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The average Internet user in Australia will have to wait longer to download a large file than the average user in Japan., B: The average Internet user in the Philippines must wait longer to receive packets over the Internet than the average user in Indonesia., C: The average Internet connection in Japan connects to more routers than the average connection in Indonesia., D: The average Internet connection in Japan can transfer more bits per second than the average connection in the Philippines.,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68235ecb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68235ecb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68235ecb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68235ecb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68235ecb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68235ecb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68235ecb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68235ecb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ldBTiIsIkxBTiIsIkROQyJdfQ==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J1bmtub3duIiwicHJlc2VudGF0aW9uSWQiOiIxU3NBc011WDFFWXMzNWp4UHJVYjdseTg4WXlhSkNoaTVPOHp3TFlrR0dGUSIsImNvbnRlbnRJZCI6ImN1c3RvbS1yZXNwb25zZS1tdWx0aXBsZUNob2ljZSIsInNsaWRlSWQiOiJnZTY4MjM1ZWNiOV8wXzE0MSIsImNvbnRlbnRJbnN0YW5jZUlkIjoiMVNzQXNNdVgxRVlzMzVqeFByVWI3bHk4OFl5YUpDaGk1Tzh6d0xZa0dHRlEvOWJiNTQ5YjgtNzY0MS00ZjcwLTlkYWUtMTY5MjRmYzNiNWIwIn0=pearId=magic-pear-metadata-identifi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www.youtube.com/watch?v=Dxcc6ycZ73M" TargetMode="Externa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khanacademy.org/ap-computer-science-principles/a/bit-rate-bandwidth-and-latency" TargetMode="Externa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1.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lRoZSBjb21wdXRpbmcgZGV2aWNlcyBhcmUgYWJsZSB0byBzZW5kIG1lc3NhZ2VzIHRvIGVhY2ggb3RoZXIiLCJUaGUgY29tcHV0aW5nIGRldmljZXMgYXJlIGFsbCBydW5uaW5nIHRoZSBzYW1lIHByb2dyYW0iLCJUaGUgY29tcHV0aW5nIGRldmljZXMgaGF2ZSBhY2Nlc3MgdG8gYSBjZW50cmFsIGRhdGFiYXNlIGZvciBzdG9yaW5nIHByb2dyYW0gZGF0YSIsIlRoZSBjb21wdXRpbmcgZGV2aWNlcyBhcmUgcGx1Z2dlZCBpbnRvIHRoZSBzYW1lIHBvd2VyIHNvdXJjZSJdfQ==pearId=magic-pear-shape-identifier" TargetMode="External"/><Relationship Id="rId5" Type="http://schemas.openxmlformats.org/officeDocument/2006/relationships/image" Target="../media/image2.png"/><Relationship Id="rId6" Type="http://schemas.openxmlformats.org/officeDocument/2006/relationships/hyperlink" Target="http://dontchangethislink.peardeckmagic.zone?eyJ0eXBlIjoiZ29vZ2xlLXNsaWRlcy1hZGRvbi1yZXNwb25zZS1mb290ZXIiLCJsYXN0RWRpdGVkQnkiOiJ1bmtub3duIiwicHJlc2VudGF0aW9uSWQiOiIxU3NBc011WDFFWXMzNWp4UHJVYjdseTg4WXlhSkNoaTVPOHp3TFlrR0dGUSIsImNvbnRlbnRJZCI6ImN1c3RvbS1yZXNwb25zZS1tdWx0aXBsZUNob2ljZSIsInNsaWRlSWQiOiJnZTY4MjM1ZWNiOV8wXzI1MyIsImNvbnRlbnRJbnN0YW5jZUlkIjoiMVNzQXNNdVgxRVlzMzVqeFByVWI3bHk4OFl5YUpDaGk1Tzh6d0xZa0dHRlEvMWE3ZGQ2NzctNDVhOS00MTJlLTllYTYtODYzOGZkMjg5ZDIxIn0=pearId=magic-pear-metadata-ident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9.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lRoZXkgYXJlIGFibGUgdG8gcmVzcG9uZCB0byB1c2VyIGlucHV0IiwiVGhleSBhcmUgYWJsZSB0byBzZW5kIGRhdGEgdG8gb3RoZXIgZGV2aWNlcyBvbiB0aGUgd2lyZWxlc3MgbmV0d29yayIsIlRoZXkgY2FuIGxvYWQgd2VicGFnZXMgaW4gYSBicm93c2VyIiwiVGhleSBhcmUgY2FwYWJsZSBvZiBydW5uaW5nIGNvbXB1dGVyIHByb2dyYW1zIl19pearId=magic-pear-shape-identifier" TargetMode="External"/><Relationship Id="rId5" Type="http://schemas.openxmlformats.org/officeDocument/2006/relationships/image" Target="../media/image18.png"/><Relationship Id="rId6" Type="http://schemas.openxmlformats.org/officeDocument/2006/relationships/hyperlink" Target="http://dontchangethislink.peardeckmagic.zone?eyJ0eXBlIjoiZ29vZ2xlLXNsaWRlcy1hZGRvbi1yZXNwb25zZS1mb290ZXIiLCJsYXN0RWRpdGVkQnkiOiJ1bmtub3duIiwicHJlc2VudGF0aW9uSWQiOiIxU3NBc011WDFFWXMzNWp4UHJVYjdseTg4WXlhSkNoaTVPOHp3TFlrR0dGUSIsImNvbnRlbnRJZCI6ImN1c3RvbS1yZXNwb25zZS1tdWx0aXBsZUNob2ljZSIsInNsaWRlSWQiOiJnZTY4MjM1ZWNiOV8wXzI1NyIsImNvbnRlbnRJbnN0YW5jZUlkIjoiMVNzQXNNdVgxRVlzMzVqeFByVWI3bHk4OFl5YUpDaGk1Tzh6d0xZa0dHRlEvMTlkZjJiMzAtMGQwMS00MDdhLWFmODQtYmEyYmNjMzg2ZDI3In0=pearId=magic-pear-metadata-identifier"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iLCJCIiwiQyIsIkQiXX0=pearId=magic-pear-shape-identifier" TargetMode="External"/><Relationship Id="rId5" Type="http://schemas.openxmlformats.org/officeDocument/2006/relationships/image" Target="../media/image22.png"/><Relationship Id="rId6" Type="http://schemas.openxmlformats.org/officeDocument/2006/relationships/hyperlink" Target="http://dontchangethislink.peardeckmagic.zone?eyJ0eXBlIjoiZ29vZ2xlLXNsaWRlcy1hZGRvbi1yZXNwb25zZS1mb290ZXIiLCJsYXN0RWRpdGVkQnkiOiJ1bmtub3duIiwicHJlc2VudGF0aW9uSWQiOiIxU3NBc011WDFFWXMzNWp4UHJVYjdseTg4WXlhSkNoaTVPOHp3TFlrR0dGUSIsImNvbnRlbnRJZCI6ImN1c3RvbS1yZXNwb25zZS1tdWx0aXBsZUNob2ljZSIsInNsaWRlSWQiOiJnZTY4MjM1ZWNiOV8wXzI2MSIsImNvbnRlbnRJbnN0YW5jZUlkIjoiMVNzQXNNdVgxRVlzMzVqeFByVWI3bHk4OFl5YUpDaGk1Tzh6d0xZa0dHRlEvODk2YTQ0NGItZWVkZC00MGY3LWE1OGQtZGE2OWE5Mzc2ODhjIn0=pearId=magic-pear-metadata-identifi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iLCJCIiwiQyIsIkQiXX0=pearId=magic-pear-shape-identifier" TargetMode="External"/><Relationship Id="rId5" Type="http://schemas.openxmlformats.org/officeDocument/2006/relationships/image" Target="../media/image25.png"/><Relationship Id="rId6" Type="http://schemas.openxmlformats.org/officeDocument/2006/relationships/hyperlink" Target="http://dontchangethislink.peardeckmagic.zone?eyJ0eXBlIjoiZ29vZ2xlLXNsaWRlcy1hZGRvbi1yZXNwb25zZS1mb290ZXIiLCJsYXN0RWRpdGVkQnkiOiJ1bmtub3duIiwicHJlc2VudGF0aW9uSWQiOiIxU3NBc011WDFFWXMzNWp4UHJVYjdseTg4WXlhSkNoaTVPOHp3TFlrR0dGUSIsImNvbnRlbnRJZCI6ImN1c3RvbS1yZXNwb25zZS1tdWx0aXBsZUNob2ljZSIsInNsaWRlSWQiOiJnZTY4MjM1ZWNiOV8wXzI2NSIsImNvbnRlbnRJbnN0YW5jZUlkIjoiMVNzQXNNdVgxRVlzMzVqeFByVWI3bHk4OFl5YUpDaGk1Tzh6d0xZa0dHRlEvZmFlZWFhMWMtYTM0Ni00NmQyLWE0ZTAtNjgxN2EzNzJlNTM2In0=pearId=magic-pear-metadata-identifi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U2MCBiaXRzIHBlciBzZWNvbmQiLCI1LDYwMCBiaXRzIHBlciBzZWNvbmQiLCI1NiwwMDAgYml0cyBwZXIgc2Vjb25kIiwiNTYwLDAwMCBiaXRzIHBlciBzZWNvbmQiXX0=pearId=magic-pear-shape-identifier" TargetMode="External"/><Relationship Id="rId4" Type="http://schemas.openxmlformats.org/officeDocument/2006/relationships/image" Target="../media/image23.png"/><Relationship Id="rId5" Type="http://schemas.openxmlformats.org/officeDocument/2006/relationships/hyperlink" Target="http://dontchangethislink.peardeckmagic.zone?eyJ0eXBlIjoiZ29vZ2xlLXNsaWRlcy1hZGRvbi1yZXNwb25zZS1mb290ZXIiLCJsYXN0RWRpdGVkQnkiOiJ1bmtub3duIiwicHJlc2VudGF0aW9uSWQiOiIxU3NBc011WDFFWXMzNWp4UHJVYjdseTg4WXlhSkNoaTVPOHp3TFlrR0dGUSIsImNvbnRlbnRJZCI6ImN1c3RvbS1yZXNwb25zZS1tdWx0aXBsZUNob2ljZSIsInNsaWRlSWQiOiJnZTY4MjM1ZWNiOV8wXzMzMiIsImNvbnRlbnRJbnN0YW5jZUlkIjoiMVNzQXNNdVgxRVlzMzVqeFByVWI3bHk4OFl5YUpDaGk1Tzh6d0xZa0dHRlEvMzA4MmUwZTEtMWY5Ny00NTZkLThlNmMtMzVkM2Y2ZTc4OWRlIn0=pearId=magic-pear-metadata-identifier"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7.png"/><Relationship Id="rId5" Type="http://schemas.openxmlformats.org/officeDocument/2006/relationships/hyperlink" Target="http://dontchangethislink.peardeckmagic.zone?eyJ0eXBlIjoiZ29vZ2xlLXNsaWRlcy1hZGRvbi1yZXNwb25zZS1mb290ZXIiLCJsYXN0RWRpdGVkQnkiOiJ1bmtub3duIiwicHJlc2VudGF0aW9uSWQiOiIxU3NBc011WDFFWXMzNWp4UHJVYjdseTg4WXlhSkNoaTVPOHp3TFlrR0dGUSIsImNvbnRlbnRJZCI6ImN1c3RvbS1yZXNwb25zZS1mcmVlUmVzcG9uc2UtdGV4dCIsInNsaWRlSWQiOiJnZTY4MjM1ZWNiOV8wXzM2OSIsImNvbnRlbnRJbnN0YW5jZUlkIjoiMVNzQXNNdVgxRVlzMzVqeFByVWI3bHk4OFl5YUpDaGk1Tzh6d0xZa0dHRlEvZWM4NzZjNTgtYmYxMC00Mzg0LWE4YTAtNWExZDBmMjlmZDM0In0=pearId=magic-pear-metadata-identifier"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42.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lNpZ24gdXAgbm93IGZvciBhIGJhbmR3aWR0aCBvZiA1MCBzZWNvbmRzL21lZ2FiaXQhIiwiU2lnbiB1cCBub3cgZm9yIGEgYmFuZHdpZHRoIG9mIDUwIG1lZ2FiaXRzISIsIlNpZ24gdXAgbm93IGZvciBhIGJhbmR3aWR0aCBvZiA1MCBtZWdhYml0cy9zZWNvbmQhIiwiU2lnbiB1cCBub3cgZm9yIGEgYmFuZHdpZHRoIG9mIDUwIG1pbGxpc2Vjb25kcyEiXX0=pearId=magic-pear-shape-identifier" TargetMode="External"/><Relationship Id="rId5" Type="http://schemas.openxmlformats.org/officeDocument/2006/relationships/image" Target="../media/image29.png"/><Relationship Id="rId6" Type="http://schemas.openxmlformats.org/officeDocument/2006/relationships/hyperlink" Target="http://dontchangethislink.peardeckmagic.zone?eyJ0eXBlIjoiZ29vZ2xlLXNsaWRlcy1hZGRvbi1yZXNwb25zZS1mb290ZXIiLCJsYXN0RWRpdGVkQnkiOiJ1bmtub3duIiwicHJlc2VudGF0aW9uSWQiOiIxU3NBc011WDFFWXMzNWp4UHJVYjdseTg4WXlhSkNoaTVPOHp3TFlrR0dGUSIsImNvbnRlbnRJZCI6ImN1c3RvbS1yZXNwb25zZS1tdWx0aXBsZUNob2ljZSIsInNsaWRlSWQiOiJnZTY4MjM1ZWNiOV8wXzM4MyIsImNvbnRlbnRJbnN0YW5jZUlkIjoiMVNzQXNNdVgxRVlzMzVqeFByVWI3bHk4OFl5YUpDaGk1Tzh6d0xZa0dHRlEvMzU2ODQ5MDQtOTkwYi00YWQ2LWJhM2YtMzZhZjRlYTAxMDMxIn0=pearId=magic-pear-metadata-identifi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image" Target="../media/image38.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kwMCBiaXRzL3MiLCI3MDAgYml0cy9zIiwiMTEwMCBiaXRzL3MiLCI4MDAgYml0cy9zIl19pearId=magic-pear-shape-identifier" TargetMode="External"/><Relationship Id="rId5" Type="http://schemas.openxmlformats.org/officeDocument/2006/relationships/image" Target="../media/image32.png"/><Relationship Id="rId6" Type="http://schemas.openxmlformats.org/officeDocument/2006/relationships/hyperlink" Target="http://dontchangethislink.peardeckmagic.zone?eyJ0eXBlIjoiZ29vZ2xlLXNsaWRlcy1hZGRvbi1yZXNwb25zZS1mb290ZXIiLCJsYXN0RWRpdGVkQnkiOiJ1bmtub3duIiwicHJlc2VudGF0aW9uSWQiOiIxU3NBc011WDFFWXMzNWp4UHJVYjdseTg4WXlhSkNoaTVPOHp3TFlrR0dGUSIsImNvbnRlbnRJZCI6ImN1c3RvbS1yZXNwb25zZS1tdWx0aXBsZUNob2ljZSIsInNsaWRlSWQiOiJnZTY4MjM1ZWNiOV8wXzM4NyIsImNvbnRlbnRJbnN0YW5jZUlkIjoiMVNzQXNNdVgxRVlzMzVqeFByVWI3bHk4OFl5YUpDaGk1Tzh6d0xZa0dHRlEvYmE4ZDk0MTgtOTUxOC00YjIyLTk0NDctYThjZjgxN2FkOTIyIn0=pearId=magic-pear-metadata-identifier"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image" Target="../media/image40.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lRoZSBDb21TYXQgY29ubmVjdGlvbiBjYW4gdHJhbnNmZXIgdHdvIHRpbWVzIHRoZSBhbW91bnQgb2YgZGF0YSBwZXIgc2Vjb25kIiwiVGhlIENvbVNhdCBjb25uZWN0aW9uIGNhbiB0cmFuc2ZlciBmb3VyIHRpbWVzIHRoZSBhbW91bnQgb2YgZGF0YSBwZXIgc2Vjb25kLiIsIlRoZSBCcm9hZGJhbmRVcCBjb25uZWN0aW9uIGNhbiB0cmFuc2ZlciB0d28gdGltZXMgdGhlIGFtb3VudCBvZiBkYXRhIHBlciBzZWNvbmQiLCJUaGUgQnJvYWRiYW5kVXAgY29ubmVjdGlvbiBjYW4gdHJhbnNmZXIgZm91ciB0aW1lcyB0aGUgYW1vdW50IG9mIGRhdGEgcGVyIHNlY29uZCIsIlRoZSBzYW1lIGFtb3VudCBvZiBkYXRhIHBlciBzZWNvbmQgY2FuIGJlIHRyYW5zZmVycmVkIG92ZXIgYm90aCBjb25uZWN0aW9ucyJdfQ==pearId=magic-pear-shape-identifier" TargetMode="External"/><Relationship Id="rId5" Type="http://schemas.openxmlformats.org/officeDocument/2006/relationships/image" Target="../media/image36.png"/><Relationship Id="rId6" Type="http://schemas.openxmlformats.org/officeDocument/2006/relationships/hyperlink" Target="http://dontchangethislink.peardeckmagic.zone?eyJ0eXBlIjoiZ29vZ2xlLXNsaWRlcy1hZGRvbi1yZXNwb25zZS1mb290ZXIiLCJsYXN0RWRpdGVkQnkiOiJ1bmtub3duIiwicHJlc2VudGF0aW9uSWQiOiIxU3NBc011WDFFWXMzNWp4UHJVYjdseTg4WXlhSkNoaTVPOHp3TFlrR0dGUSIsImNvbnRlbnRJZCI6ImN1c3RvbS1yZXNwb25zZS1tdWx0aXBsZUNob2ljZSIsInNsaWRlSWQiOiJnZTY4MjM1ZWNiOV8wXzM5MSIsImNvbnRlbnRJbnN0YW5jZUlkIjoiMVNzQXNNdVgxRVlzMzVqeFByVWI3bHk4OFl5YUpDaGk1Tzh6d0xZa0dHRlEvYTMyMTM2ZTQtMTBhZS00OGQ3LThiZmMtNGUzNGRmN2VmNGI5In0=pearId=magic-pear-metadata-identifier"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 Id="rId3" Type="http://schemas.openxmlformats.org/officeDocument/2006/relationships/image" Target="../media/image41.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lRoZSBhdmVyYWdlIEludGVybmV0IHVzZXIgaW4gQXVzdHJhbGlhIHdpbGwgaGF2ZSB0byB3YWl0IGxvbmdlciB0byBkb3dubG9hZCBhIGxhcmdlIGZpbGUgdGhhbiB0aGUgYXZlcmFnZSB1c2VyIGluIEphcGFuLiIsIlRoZSBhdmVyYWdlIEludGVybmV0IHVzZXIgaW4gdGhlIFBoaWxpcHBpbmVzIG11c3Qgd2FpdCBsb25nZXIgdG8gcmVjZWl2ZSBwYWNrZXRzIG92ZXIgdGhlIEludGVybmV0IHRoYW4gdGhlIGF2ZXJhZ2UgdXNlciBpbiBJbmRvbmVzaWEuIiwiVGhlIGF2ZXJhZ2UgSW50ZXJuZXQgY29ubmVjdGlvbiBpbiBKYXBhbiBjb25uZWN0cyB0byBtb3JlIHJvdXRlcnMgdGhhbiB0aGUgYXZlcmFnZSBjb25uZWN0aW9uIGluIEluZG9uZXNpYS4iLCJUaGUgYXZlcmFnZSBJbnRlcm5ldCBjb25uZWN0aW9uIGluIEphcGFuIGNhbiB0cmFuc2ZlciBtb3JlIGJpdHMgcGVyIHNlY29uZCB0aGFuIHRoZSBhdmVyYWdlIGNvbm5lY3Rpb24gaW4gdGhlIFBoaWxpcHBpbmVzLiJdfQ==pearId=magic-pear-shape-identifier" TargetMode="External"/><Relationship Id="rId5" Type="http://schemas.openxmlformats.org/officeDocument/2006/relationships/image" Target="../media/image39.png"/><Relationship Id="rId6" Type="http://schemas.openxmlformats.org/officeDocument/2006/relationships/hyperlink" Target="http://dontchangethislink.peardeckmagic.zone?eyJ0eXBlIjoiZ29vZ2xlLXNsaWRlcy1hZGRvbi1yZXNwb25zZS1mb290ZXIiLCJsYXN0RWRpdGVkQnkiOiJ1bmtub3duIiwicHJlc2VudGF0aW9uSWQiOiIxU3NBc011WDFFWXMzNWp4UHJVYjdseTg4WXlhSkNoaTVPOHp3TFlrR0dGUSIsImNvbnRlbnRJZCI6ImN1c3RvbS1yZXNwb25zZS1tdWx0aXBsZUNob2ljZSIsInNsaWRlSWQiOiJnZTY4MjM1ZWNiOV8wXzM5NSIsImNvbnRlbnRJbnN0YW5jZUlkIjoiMVNzQXNNdVgxRVlzMzVqeFByVWI3bHk4OFl5YUpDaGk1Tzh6d0xZa0dHRlEvNDY0MjE2N2EtMGFmMS00MjQwLTg0NTgtYzY1ZGM1NmMzZjBiIn0=pearId=magic-pear-metadata-identifi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is the Internet?</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jump to six devices. There are actually many ways we can connect six devices together in a computer network:</a:t>
            </a:r>
            <a:endParaRPr/>
          </a:p>
        </p:txBody>
      </p:sp>
      <p:pic>
        <p:nvPicPr>
          <p:cNvPr id="113" name="Google Shape;113;p22"/>
          <p:cNvPicPr preferRelativeResize="0"/>
          <p:nvPr/>
        </p:nvPicPr>
        <p:blipFill>
          <a:blip r:embed="rId3">
            <a:alphaModFix/>
          </a:blip>
          <a:stretch>
            <a:fillRect/>
          </a:stretch>
        </p:blipFill>
        <p:spPr>
          <a:xfrm>
            <a:off x="2057400" y="2393350"/>
            <a:ext cx="5029200" cy="2105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Networks</a:t>
            </a:r>
            <a:endParaRPr/>
          </a:p>
        </p:txBody>
      </p:sp>
      <p:sp>
        <p:nvSpPr>
          <p:cNvPr id="119" name="Google Shape;119;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Each of those arrangements is a different network topology, and each topology has its advantages and disadvantages.</a:t>
            </a:r>
            <a:endParaRPr/>
          </a:p>
          <a:p>
            <a:pPr indent="0" lvl="0" marL="0" rtl="0" algn="l">
              <a:spcBef>
                <a:spcPts val="1200"/>
              </a:spcBef>
              <a:spcAft>
                <a:spcPts val="0"/>
              </a:spcAft>
              <a:buNone/>
            </a:pPr>
            <a:r>
              <a:rPr lang="en"/>
              <a:t>Imagine the journey of a piece of data through one of those larger networks. What path will it take? When there are multiple paths, how does it know which path is best?</a:t>
            </a:r>
            <a:endParaRPr/>
          </a:p>
          <a:p>
            <a:pPr indent="0" lvl="0" marL="0" rtl="0" algn="l">
              <a:spcBef>
                <a:spcPts val="1200"/>
              </a:spcBef>
              <a:spcAft>
                <a:spcPts val="1200"/>
              </a:spcAft>
              <a:buNone/>
            </a:pPr>
            <a:r>
              <a:rPr lang="en"/>
              <a:t>Once networks become larger, routing strategies become more important. There isn't a big difference between two stops and three stops in a path, but there is a big difference between 20 stops and 300 stops.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networks</a:t>
            </a:r>
            <a:endParaRPr/>
          </a:p>
        </p:txBody>
      </p:sp>
      <p:sp>
        <p:nvSpPr>
          <p:cNvPr id="125" name="Google Shape;125;p24"/>
          <p:cNvSpPr txBox="1"/>
          <p:nvPr>
            <p:ph idx="1" type="body"/>
          </p:nvPr>
        </p:nvSpPr>
        <p:spPr>
          <a:xfrm>
            <a:off x="311700" y="1228675"/>
            <a:ext cx="49131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 different terms to refer to networks based on their size and characteristics. Let's touch on a few of them here.</a:t>
            </a:r>
            <a:endParaRPr/>
          </a:p>
          <a:p>
            <a:pPr indent="0" lvl="0" marL="0" rtl="0" algn="l">
              <a:spcBef>
                <a:spcPts val="1200"/>
              </a:spcBef>
              <a:spcAft>
                <a:spcPts val="0"/>
              </a:spcAft>
              <a:buNone/>
            </a:pPr>
            <a:r>
              <a:rPr lang="en"/>
              <a:t>The most common type of network is the Local area network (LAN), a network that covers a limited area like a house or school.</a:t>
            </a:r>
            <a:endParaRPr/>
          </a:p>
          <a:p>
            <a:pPr indent="0" lvl="0" marL="0" rtl="0" algn="l">
              <a:spcBef>
                <a:spcPts val="1200"/>
              </a:spcBef>
              <a:spcAft>
                <a:spcPts val="1200"/>
              </a:spcAft>
              <a:buNone/>
            </a:pPr>
            <a:r>
              <a:t/>
            </a:r>
            <a:endParaRPr/>
          </a:p>
        </p:txBody>
      </p:sp>
      <p:pic>
        <p:nvPicPr>
          <p:cNvPr id="126" name="Google Shape;126;p24"/>
          <p:cNvPicPr preferRelativeResize="0"/>
          <p:nvPr/>
        </p:nvPicPr>
        <p:blipFill>
          <a:blip r:embed="rId3">
            <a:alphaModFix/>
          </a:blip>
          <a:stretch>
            <a:fillRect/>
          </a:stretch>
        </p:blipFill>
        <p:spPr>
          <a:xfrm>
            <a:off x="5377200" y="1246250"/>
            <a:ext cx="3614400" cy="29118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networks</a:t>
            </a:r>
            <a:endParaRPr/>
          </a:p>
        </p:txBody>
      </p:sp>
      <p:sp>
        <p:nvSpPr>
          <p:cNvPr id="132" name="Google Shape;132;p25"/>
          <p:cNvSpPr txBox="1"/>
          <p:nvPr>
            <p:ph idx="1" type="body"/>
          </p:nvPr>
        </p:nvSpPr>
        <p:spPr>
          <a:xfrm>
            <a:off x="311700" y="1228675"/>
            <a:ext cx="4476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The largest type of network is a Wide Area Network (WAN), a network that extends over a large geographic area and is composed of many, many LANs. Oftentimes, the networks in a WAN can only be connected by leasing telecommunications lines from different companies, since no single company owns all the infrastructure across the wide geographic area.</a:t>
            </a:r>
            <a:endParaRPr/>
          </a:p>
        </p:txBody>
      </p:sp>
      <p:pic>
        <p:nvPicPr>
          <p:cNvPr id="133" name="Google Shape;133;p25"/>
          <p:cNvPicPr preferRelativeResize="0"/>
          <p:nvPr/>
        </p:nvPicPr>
        <p:blipFill>
          <a:blip r:embed="rId3">
            <a:alphaModFix/>
          </a:blip>
          <a:stretch>
            <a:fillRect/>
          </a:stretch>
        </p:blipFill>
        <p:spPr>
          <a:xfrm>
            <a:off x="4940700" y="1246250"/>
            <a:ext cx="4050900" cy="29545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your Understanding</a:t>
            </a:r>
            <a:endParaRPr/>
          </a:p>
        </p:txBody>
      </p:sp>
      <p:sp>
        <p:nvSpPr>
          <p:cNvPr id="139" name="Google Shape;139;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Based on those descriptions, what type of network is the Internet?</a:t>
            </a:r>
            <a:endParaRPr/>
          </a:p>
        </p:txBody>
      </p:sp>
      <p:pic>
        <p:nvPicPr>
          <p:cNvPr id="140" name="Google Shape;140;p2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41" name="Google Shape;141;p2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Networking protocols</a:t>
            </a:r>
            <a:endParaRPr/>
          </a:p>
        </p:txBody>
      </p:sp>
      <p:sp>
        <p:nvSpPr>
          <p:cNvPr id="147" name="Google Shape;147;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a:t>Whenever computing devices are connected together in a network, they need protocols to communicate with each other.</a:t>
            </a:r>
            <a:endParaRPr/>
          </a:p>
          <a:p>
            <a:pPr indent="0" lvl="0" marL="0" rtl="0" algn="l">
              <a:spcBef>
                <a:spcPts val="1200"/>
              </a:spcBef>
              <a:spcAft>
                <a:spcPts val="0"/>
              </a:spcAft>
              <a:buNone/>
            </a:pPr>
            <a:r>
              <a:rPr lang="en"/>
              <a:t>If the devices want to communicate over the Internet, they must use the Internet networking protocols. There are many networks that aren't connected to the Internet that also use the Internet protocols, due to how well designed they are for networking.</a:t>
            </a:r>
            <a:endParaRPr/>
          </a:p>
          <a:p>
            <a:pPr indent="0" lvl="0" marL="0" rtl="0" algn="l">
              <a:spcBef>
                <a:spcPts val="1200"/>
              </a:spcBef>
              <a:spcAft>
                <a:spcPts val="0"/>
              </a:spcAft>
              <a:buNone/>
            </a:pPr>
            <a:r>
              <a:rPr lang="en"/>
              <a:t>However, there are networks that use other protocols that are more suited for their task. Data center networks often opt to use networking protocols that take advantage of the incredibly closely knit architecture of the data center. That enables data centers to more efficiently run intensive algorithms, such as training a deep learning network.</a:t>
            </a:r>
            <a:endParaRPr/>
          </a:p>
          <a:p>
            <a:pPr indent="0" lvl="0" marL="0" rtl="0" algn="l">
              <a:spcBef>
                <a:spcPts val="1200"/>
              </a:spcBef>
              <a:spcAft>
                <a:spcPts val="1200"/>
              </a:spcAft>
              <a:buNone/>
            </a:pPr>
            <a:r>
              <a:rPr lang="en"/>
              <a:t>As we go forward in this unit, we will focus specifically on the Internet protocols that power the majority of computer networks. In the future, networks might be using protocols that haven't even been invented yet. Fortunately, the concepts underlying the Internet protocols are relevant to all networked systems.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pic>
        <p:nvPicPr>
          <p:cNvPr descr="Clientmoji" id="153" name="Google Shape;153;p28"/>
          <p:cNvPicPr preferRelativeResize="0"/>
          <p:nvPr/>
        </p:nvPicPr>
        <p:blipFill>
          <a:blip r:embed="rId3">
            <a:alphaModFix/>
          </a:blip>
          <a:stretch>
            <a:fillRect/>
          </a:stretch>
        </p:blipFill>
        <p:spPr>
          <a:xfrm>
            <a:off x="2667000" y="666750"/>
            <a:ext cx="3810000" cy="3810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Physical network connections</a:t>
            </a:r>
            <a:endParaRPr/>
          </a:p>
        </p:txBody>
      </p:sp>
      <p:sp>
        <p:nvSpPr>
          <p:cNvPr id="159" name="Google Shape;159;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Internet is a network of computers connected to each other. But what does each physical connection look like? It depends on the needs of the connection and the size of the network.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Copper cables</a:t>
            </a:r>
            <a:endParaRPr/>
          </a:p>
        </p:txBody>
      </p:sp>
      <p:sp>
        <p:nvSpPr>
          <p:cNvPr id="165" name="Google Shape;165;p30"/>
          <p:cNvSpPr txBox="1"/>
          <p:nvPr>
            <p:ph idx="1" type="body"/>
          </p:nvPr>
        </p:nvSpPr>
        <p:spPr>
          <a:xfrm>
            <a:off x="311700" y="1228675"/>
            <a:ext cx="42603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Since the landline telephone system originally used copper wires, the first Internet connections reused that technology and many still use it today.</a:t>
            </a:r>
            <a:endParaRPr/>
          </a:p>
          <a:p>
            <a:pPr indent="0" lvl="0" marL="0" rtl="0" algn="l">
              <a:spcBef>
                <a:spcPts val="1200"/>
              </a:spcBef>
              <a:spcAft>
                <a:spcPts val="0"/>
              </a:spcAft>
              <a:buNone/>
            </a:pPr>
            <a:r>
              <a:rPr lang="en"/>
              <a:t>If you're in a computer lab or near a modem, you can probably find a cable similar to this one:</a:t>
            </a:r>
            <a:endParaRPr/>
          </a:p>
          <a:p>
            <a:pPr indent="0" lvl="0" marL="0" rtl="0" algn="l">
              <a:spcBef>
                <a:spcPts val="1200"/>
              </a:spcBef>
              <a:spcAft>
                <a:spcPts val="1200"/>
              </a:spcAft>
              <a:buNone/>
            </a:pPr>
            <a:r>
              <a:t/>
            </a:r>
            <a:endParaRPr/>
          </a:p>
        </p:txBody>
      </p:sp>
      <p:pic>
        <p:nvPicPr>
          <p:cNvPr id="166" name="Google Shape;166;p30"/>
          <p:cNvPicPr preferRelativeResize="0"/>
          <p:nvPr/>
        </p:nvPicPr>
        <p:blipFill>
          <a:blip r:embed="rId3">
            <a:alphaModFix/>
          </a:blip>
          <a:stretch>
            <a:fillRect/>
          </a:stretch>
        </p:blipFill>
        <p:spPr>
          <a:xfrm>
            <a:off x="4724400" y="1246250"/>
            <a:ext cx="4267200" cy="283368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you were to look inside the cable, you would find four twisted pairs of copper wires:</a:t>
            </a:r>
            <a:endParaRPr/>
          </a:p>
        </p:txBody>
      </p:sp>
      <p:pic>
        <p:nvPicPr>
          <p:cNvPr id="172" name="Google Shape;172;p31"/>
          <p:cNvPicPr preferRelativeResize="0"/>
          <p:nvPr/>
        </p:nvPicPr>
        <p:blipFill>
          <a:blip r:embed="rId3">
            <a:alphaModFix/>
          </a:blip>
          <a:stretch>
            <a:fillRect/>
          </a:stretch>
        </p:blipFill>
        <p:spPr>
          <a:xfrm>
            <a:off x="1753973" y="1921150"/>
            <a:ext cx="5636049" cy="2773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descr="What is the internet?  Short answer: a distributed packet-switched network.  This is the introduction video to the series, &quot;How the Internet Works&quot;.  Vint Cerf, one of the &quot;fathers of the internet&quot; explains the history of how the net and how no one person or organization is really in charge of it.  Watch the rest of the series to learn more: &#10;https://www.youtube.com/playlist?list=PLzdnOPI1iJNfMRZm5DDxco3UdsFegvuB7&#10;&#10;Start learning at http://code.org/ &#10;&#10;Stay in touch with us!&#10;• on Twitter https://twitter.com/codeorg&#10;• on Facebook https://www.facebook.com/Code.org&#10;• on Instagram https://instagram.com/codeorg&#10;• on LinkedIn https://www.linkedin.com/company/code-org&#10;• on Medium https://codeorg.medium.com/&#10;&#10;Support us at http://Code.org/donate&#10;Animated Type by Animography&#10;Help us caption &amp; translate this video!&#10;&#10;https://amara.org/v/Vxaw/" id="62" name="Google Shape;62;p14" title="What is the Internet?">
            <a:hlinkClick r:id="rId3"/>
          </p:cNvPr>
          <p:cNvPicPr preferRelativeResize="0"/>
          <p:nvPr/>
        </p:nvPicPr>
        <p:blipFill>
          <a:blip r:embed="rId4">
            <a:alphaModFix/>
          </a:blip>
          <a:stretch>
            <a:fillRect/>
          </a:stretch>
        </p:blipFill>
        <p:spPr>
          <a:xfrm>
            <a:off x="1426288" y="212463"/>
            <a:ext cx="6291425" cy="4718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Cables</a:t>
            </a:r>
            <a:endParaRPr/>
          </a:p>
        </p:txBody>
      </p:sp>
      <p:sp>
        <p:nvSpPr>
          <p:cNvPr id="178" name="Google Shape;178;p32"/>
          <p:cNvSpPr txBox="1"/>
          <p:nvPr>
            <p:ph idx="1" type="body"/>
          </p:nvPr>
        </p:nvSpPr>
        <p:spPr>
          <a:xfrm>
            <a:off x="311700" y="1228675"/>
            <a:ext cx="83841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Twisted pair cables send data through a network by transmitting pulses of electricity that represent binary data: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To make sure cables are transmitting information in a way that can be understood by the recipient, they follow the Ethernet standards. That's why twisted pair cables are commonly known as Ethernet cables.</a:t>
            </a:r>
            <a:endParaRPr/>
          </a:p>
          <a:p>
            <a:pPr indent="0" lvl="0" marL="0" rtl="0" algn="l">
              <a:spcBef>
                <a:spcPts val="1200"/>
              </a:spcBef>
              <a:spcAft>
                <a:spcPts val="1200"/>
              </a:spcAft>
              <a:buNone/>
            </a:pPr>
            <a:r>
              <a:rPr lang="en"/>
              <a:t>They are used both in networks as small as a company office (a LAN) or as large as an entire country (a WAN).</a:t>
            </a:r>
            <a:endParaRPr/>
          </a:p>
        </p:txBody>
      </p:sp>
      <p:pic>
        <p:nvPicPr>
          <p:cNvPr id="179" name="Google Shape;179;p32"/>
          <p:cNvPicPr preferRelativeResize="0"/>
          <p:nvPr/>
        </p:nvPicPr>
        <p:blipFill>
          <a:blip r:embed="rId3">
            <a:alphaModFix/>
          </a:blip>
          <a:stretch>
            <a:fillRect/>
          </a:stretch>
        </p:blipFill>
        <p:spPr>
          <a:xfrm>
            <a:off x="3143250" y="1914513"/>
            <a:ext cx="2857500" cy="657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Fiber-optic cables</a:t>
            </a:r>
            <a:endParaRPr/>
          </a:p>
        </p:txBody>
      </p:sp>
      <p:sp>
        <p:nvSpPr>
          <p:cNvPr id="185" name="Google Shape;185;p33"/>
          <p:cNvSpPr txBox="1"/>
          <p:nvPr>
            <p:ph idx="1" type="body"/>
          </p:nvPr>
        </p:nvSpPr>
        <p:spPr>
          <a:xfrm>
            <a:off x="311700" y="1228675"/>
            <a:ext cx="50241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fiber-optic cable contains an optical fiber that can carry light (instead of electricity). The fiber is coated with plastic layers and sheathed in a protective tube to protect it from the environment.</a:t>
            </a:r>
            <a:endParaRPr/>
          </a:p>
        </p:txBody>
      </p:sp>
      <p:pic>
        <p:nvPicPr>
          <p:cNvPr id="186" name="Google Shape;186;p33"/>
          <p:cNvPicPr preferRelativeResize="0"/>
          <p:nvPr/>
        </p:nvPicPr>
        <p:blipFill>
          <a:blip r:embed="rId3">
            <a:alphaModFix/>
          </a:blip>
          <a:stretch>
            <a:fillRect/>
          </a:stretch>
        </p:blipFill>
        <p:spPr>
          <a:xfrm>
            <a:off x="5488200" y="1246250"/>
            <a:ext cx="3503400" cy="21950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Fiber-optic cables communicate by sending pulses of light that represent binary data:</a:t>
            </a:r>
            <a:endParaRPr/>
          </a:p>
        </p:txBody>
      </p:sp>
      <p:sp>
        <p:nvSpPr>
          <p:cNvPr id="192" name="Google Shape;192;p34"/>
          <p:cNvSpPr txBox="1"/>
          <p:nvPr>
            <p:ph idx="1" type="body"/>
          </p:nvPr>
        </p:nvSpPr>
        <p:spPr>
          <a:xfrm>
            <a:off x="311700" y="2849275"/>
            <a:ext cx="8520600" cy="1719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They typically also follow the Ethernet standards to make sure they're sending data in a way that can be commonly understood by any recipient in the network.</a:t>
            </a:r>
            <a:endParaRPr/>
          </a:p>
          <a:p>
            <a:pPr indent="0" lvl="0" marL="0" rtl="0" algn="l">
              <a:spcBef>
                <a:spcPts val="1200"/>
              </a:spcBef>
              <a:spcAft>
                <a:spcPts val="1200"/>
              </a:spcAft>
              <a:buNone/>
            </a:pPr>
            <a:r>
              <a:rPr lang="en"/>
              <a:t>Fiber-optic cables are capable of transmitting much more data per second than copper cables. They're often used to connect networks across oceans so that data can travel quickly around the world.</a:t>
            </a:r>
            <a:endParaRPr/>
          </a:p>
        </p:txBody>
      </p:sp>
      <p:pic>
        <p:nvPicPr>
          <p:cNvPr id="193" name="Google Shape;193;p34"/>
          <p:cNvPicPr preferRelativeResize="0"/>
          <p:nvPr/>
        </p:nvPicPr>
        <p:blipFill>
          <a:blip r:embed="rId3">
            <a:alphaModFix/>
          </a:blip>
          <a:stretch>
            <a:fillRect/>
          </a:stretch>
        </p:blipFill>
        <p:spPr>
          <a:xfrm>
            <a:off x="3143250" y="1914525"/>
            <a:ext cx="2857500" cy="657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Wireless</a:t>
            </a:r>
            <a:endParaRPr/>
          </a:p>
        </p:txBody>
      </p:sp>
      <p:sp>
        <p:nvSpPr>
          <p:cNvPr id="199" name="Google Shape;199;p3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Wireless connections don't involve any wiring at all—at least at first. A wireless card inside the computer turns binary data into radio waves and transmits them through the air:</a:t>
            </a:r>
            <a:endParaRPr/>
          </a:p>
        </p:txBody>
      </p:sp>
      <p:pic>
        <p:nvPicPr>
          <p:cNvPr id="200" name="Google Shape;200;p35"/>
          <p:cNvPicPr preferRelativeResize="0"/>
          <p:nvPr/>
        </p:nvPicPr>
        <p:blipFill>
          <a:blip r:embed="rId3">
            <a:alphaModFix/>
          </a:blip>
          <a:stretch>
            <a:fillRect/>
          </a:stretch>
        </p:blipFill>
        <p:spPr>
          <a:xfrm>
            <a:off x="3143250" y="3473850"/>
            <a:ext cx="2857500" cy="762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Wireless</a:t>
            </a:r>
            <a:endParaRPr/>
          </a:p>
        </p:txBody>
      </p:sp>
      <p:sp>
        <p:nvSpPr>
          <p:cNvPr id="206" name="Google Shape;206;p36"/>
          <p:cNvSpPr txBox="1"/>
          <p:nvPr>
            <p:ph idx="1" type="body"/>
          </p:nvPr>
        </p:nvSpPr>
        <p:spPr>
          <a:xfrm>
            <a:off x="311700" y="1228675"/>
            <a:ext cx="54684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Those radio waves can't travel very far: 75-100 feet in a place like an office building that's filled with all sorts of obstacles, or up to 1000 feet in a wide open field.</a:t>
            </a:r>
            <a:endParaRPr/>
          </a:p>
          <a:p>
            <a:pPr indent="0" lvl="0" marL="0" rtl="0" algn="l">
              <a:spcBef>
                <a:spcPts val="1200"/>
              </a:spcBef>
              <a:spcAft>
                <a:spcPts val="1200"/>
              </a:spcAft>
              <a:buNone/>
            </a:pPr>
            <a:r>
              <a:rPr lang="en"/>
              <a:t>The waves are hopefully picked up by a wireless access point which converts them from radio waves back into binary data. Wireless access points are connected to the rest of the network using physical wiring, like copper or fiber-optic cables.</a:t>
            </a:r>
            <a:endParaRPr/>
          </a:p>
        </p:txBody>
      </p:sp>
      <p:pic>
        <p:nvPicPr>
          <p:cNvPr id="207" name="Google Shape;207;p36"/>
          <p:cNvPicPr preferRelativeResize="0"/>
          <p:nvPr/>
        </p:nvPicPr>
        <p:blipFill>
          <a:blip r:embed="rId3">
            <a:alphaModFix/>
          </a:blip>
          <a:stretch>
            <a:fillRect/>
          </a:stretch>
        </p:blipFill>
        <p:spPr>
          <a:xfrm>
            <a:off x="5932500" y="1246250"/>
            <a:ext cx="3059100" cy="231239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 together now</a:t>
            </a:r>
            <a:endParaRPr/>
          </a:p>
        </p:txBody>
      </p:sp>
      <p:sp>
        <p:nvSpPr>
          <p:cNvPr id="213" name="Google Shape;213;p3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any given time, our Internet connection might be using a combination of those technologies. Maybe we're using WiFi to connect to our home router, our home router is using twisted pair copper cables to connect to the metropolitan network, and those cables are hopping over fiber to communicate with overseas data centers.</a:t>
            </a:r>
            <a:endParaRPr/>
          </a:p>
          <a:p>
            <a:pPr indent="0" lvl="0" marL="0" rtl="0" algn="l">
              <a:spcBef>
                <a:spcPts val="1200"/>
              </a:spcBef>
              <a:spcAft>
                <a:spcPts val="1200"/>
              </a:spcAft>
              <a:buNone/>
            </a:pPr>
            <a:r>
              <a:rPr lang="en"/>
              <a:t>Each technology has both advantages and disadvantages, so we use whatever is best for the job.</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 together now</a:t>
            </a:r>
            <a:endParaRPr/>
          </a:p>
        </p:txBody>
      </p:sp>
      <p:sp>
        <p:nvSpPr>
          <p:cNvPr id="219" name="Google Shape;219;p38"/>
          <p:cNvSpPr txBox="1"/>
          <p:nvPr>
            <p:ph idx="1" type="body"/>
          </p:nvPr>
        </p:nvSpPr>
        <p:spPr>
          <a:xfrm>
            <a:off x="311700" y="1228675"/>
            <a:ext cx="8520600" cy="1701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The data in that table is current as of early 2020. Engineers are constantly discovering new ways to improve network connections, especially when it comes to increasing the bandwidth. We'll learn more about bandwidth in the next article on </a:t>
            </a:r>
            <a:r>
              <a:rPr lang="en" u="sng">
                <a:solidFill>
                  <a:schemeClr val="hlink"/>
                </a:solidFill>
                <a:hlinkClick r:id="rId3"/>
              </a:rPr>
              <a:t>bit rate, bandwidth, and latency</a:t>
            </a:r>
            <a:r>
              <a:rPr lang="en"/>
              <a:t>.</a:t>
            </a:r>
            <a:endParaRPr/>
          </a:p>
        </p:txBody>
      </p:sp>
      <p:pic>
        <p:nvPicPr>
          <p:cNvPr id="220" name="Google Shape;220;p38"/>
          <p:cNvPicPr preferRelativeResize="0"/>
          <p:nvPr/>
        </p:nvPicPr>
        <p:blipFill>
          <a:blip r:embed="rId4">
            <a:alphaModFix/>
          </a:blip>
          <a:stretch>
            <a:fillRect/>
          </a:stretch>
        </p:blipFill>
        <p:spPr>
          <a:xfrm>
            <a:off x="1107100" y="3001513"/>
            <a:ext cx="6781800" cy="2085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pic>
        <p:nvPicPr>
          <p:cNvPr descr="Clientmoji" id="226" name="Google Shape;226;p39"/>
          <p:cNvPicPr preferRelativeResize="0"/>
          <p:nvPr/>
        </p:nvPicPr>
        <p:blipFill>
          <a:blip r:embed="rId3">
            <a:alphaModFix/>
          </a:blip>
          <a:stretch>
            <a:fillRect/>
          </a:stretch>
        </p:blipFill>
        <p:spPr>
          <a:xfrm>
            <a:off x="2667000" y="666750"/>
            <a:ext cx="3810000" cy="3810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Practice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41"/>
          <p:cNvPicPr preferRelativeResize="0"/>
          <p:nvPr/>
        </p:nvPicPr>
        <p:blipFill>
          <a:blip r:embed="rId3">
            <a:alphaModFix/>
          </a:blip>
          <a:stretch>
            <a:fillRect/>
          </a:stretch>
        </p:blipFill>
        <p:spPr>
          <a:xfrm>
            <a:off x="152400" y="152400"/>
            <a:ext cx="8780275" cy="4458200"/>
          </a:xfrm>
          <a:prstGeom prst="rect">
            <a:avLst/>
          </a:prstGeom>
          <a:noFill/>
          <a:ln>
            <a:noFill/>
          </a:ln>
        </p:spPr>
      </p:pic>
      <p:pic>
        <p:nvPicPr>
          <p:cNvPr id="237" name="Google Shape;237;p41">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38" name="Google Shape;238;p41">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ingredients of the Internet</a:t>
            </a:r>
            <a:endParaRPr/>
          </a:p>
        </p:txBody>
      </p:sp>
      <p:sp>
        <p:nvSpPr>
          <p:cNvPr id="68" name="Google Shape;68;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Internet is a global network of computing devices communicating with each other in some way, whether they're sending emails, downloading files, or sharing websites.</a:t>
            </a:r>
            <a:endParaRPr/>
          </a:p>
        </p:txBody>
      </p:sp>
      <p:pic>
        <p:nvPicPr>
          <p:cNvPr id="69" name="Google Shape;69;p15"/>
          <p:cNvPicPr preferRelativeResize="0"/>
          <p:nvPr/>
        </p:nvPicPr>
        <p:blipFill>
          <a:blip r:embed="rId3">
            <a:alphaModFix/>
          </a:blip>
          <a:stretch>
            <a:fillRect/>
          </a:stretch>
        </p:blipFill>
        <p:spPr>
          <a:xfrm>
            <a:off x="1879538" y="2335811"/>
            <a:ext cx="5384925" cy="2674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42"/>
          <p:cNvPicPr preferRelativeResize="0"/>
          <p:nvPr/>
        </p:nvPicPr>
        <p:blipFill>
          <a:blip r:embed="rId3">
            <a:alphaModFix/>
          </a:blip>
          <a:stretch>
            <a:fillRect/>
          </a:stretch>
        </p:blipFill>
        <p:spPr>
          <a:xfrm>
            <a:off x="773925" y="0"/>
            <a:ext cx="7596149" cy="4826600"/>
          </a:xfrm>
          <a:prstGeom prst="rect">
            <a:avLst/>
          </a:prstGeom>
          <a:noFill/>
          <a:ln>
            <a:noFill/>
          </a:ln>
        </p:spPr>
      </p:pic>
      <p:pic>
        <p:nvPicPr>
          <p:cNvPr id="244" name="Google Shape;244;p42">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45" name="Google Shape;245;p42">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43"/>
          <p:cNvPicPr preferRelativeResize="0"/>
          <p:nvPr/>
        </p:nvPicPr>
        <p:blipFill>
          <a:blip r:embed="rId3">
            <a:alphaModFix/>
          </a:blip>
          <a:stretch>
            <a:fillRect/>
          </a:stretch>
        </p:blipFill>
        <p:spPr>
          <a:xfrm>
            <a:off x="2258588" y="219025"/>
            <a:ext cx="4626836" cy="4838700"/>
          </a:xfrm>
          <a:prstGeom prst="rect">
            <a:avLst/>
          </a:prstGeom>
          <a:noFill/>
          <a:ln>
            <a:noFill/>
          </a:ln>
        </p:spPr>
      </p:pic>
      <p:pic>
        <p:nvPicPr>
          <p:cNvPr id="251" name="Google Shape;251;p43">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52" name="Google Shape;252;p43">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44"/>
          <p:cNvPicPr preferRelativeResize="0"/>
          <p:nvPr/>
        </p:nvPicPr>
        <p:blipFill>
          <a:blip r:embed="rId3">
            <a:alphaModFix/>
          </a:blip>
          <a:stretch>
            <a:fillRect/>
          </a:stretch>
        </p:blipFill>
        <p:spPr>
          <a:xfrm>
            <a:off x="796125" y="156300"/>
            <a:ext cx="7551750" cy="4830900"/>
          </a:xfrm>
          <a:prstGeom prst="rect">
            <a:avLst/>
          </a:prstGeom>
          <a:noFill/>
          <a:ln>
            <a:noFill/>
          </a:ln>
        </p:spPr>
      </p:pic>
      <p:pic>
        <p:nvPicPr>
          <p:cNvPr id="258" name="Google Shape;258;p44">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59" name="Google Shape;259;p44">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 rate, bandwidth, and latency</a:t>
            </a:r>
            <a:endParaRPr/>
          </a:p>
        </p:txBody>
      </p:sp>
      <p:sp>
        <p:nvSpPr>
          <p:cNvPr id="265" name="Google Shape;265;p4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of the computing devices on the Internet are communicating in binary. Whether they are connected via wired or wireless, they are sending electromagnetic signals that represent streams of 1s and 0s.</a:t>
            </a:r>
            <a:endParaRPr/>
          </a:p>
          <a:p>
            <a:pPr indent="0" lvl="0" marL="0" rtl="0" algn="l">
              <a:spcBef>
                <a:spcPts val="1200"/>
              </a:spcBef>
              <a:spcAft>
                <a:spcPts val="1200"/>
              </a:spcAft>
              <a:buNone/>
            </a:pPr>
            <a:r>
              <a:rPr lang="en"/>
              <a:t>Let's explore how those bits are sent and how quickly they can be sent.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Sending streams of 1s and 0s</a:t>
            </a:r>
            <a:endParaRPr/>
          </a:p>
        </p:txBody>
      </p:sp>
      <p:sp>
        <p:nvSpPr>
          <p:cNvPr id="271" name="Google Shape;271;p4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computers need to internally represent the number 555 (101101101 in binary), they can use three wires to represent the three bits: one wire on, one wire off, one wire on.</a:t>
            </a:r>
            <a:endParaRPr/>
          </a:p>
        </p:txBody>
      </p:sp>
      <p:pic>
        <p:nvPicPr>
          <p:cNvPr id="272" name="Google Shape;272;p46"/>
          <p:cNvPicPr preferRelativeResize="0"/>
          <p:nvPr/>
        </p:nvPicPr>
        <p:blipFill>
          <a:blip r:embed="rId3">
            <a:alphaModFix/>
          </a:blip>
          <a:stretch>
            <a:fillRect/>
          </a:stretch>
        </p:blipFill>
        <p:spPr>
          <a:xfrm>
            <a:off x="1552450" y="2452850"/>
            <a:ext cx="6039100" cy="19727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Sending streams of 1s and 0s</a:t>
            </a:r>
            <a:endParaRPr/>
          </a:p>
        </p:txBody>
      </p:sp>
      <p:sp>
        <p:nvSpPr>
          <p:cNvPr id="278" name="Google Shape;278;p4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a computer wants to send the number 555 to another computer, they can't use as many wires as they want. In fact, they may only have a single wire to send information over. Instead, they can send the number 555 over three time periods: first sending an on pulse (and waiting), then sending nothing (and waiting), then sending an on pulse.</a:t>
            </a:r>
            <a:endParaRPr/>
          </a:p>
        </p:txBody>
      </p:sp>
      <p:pic>
        <p:nvPicPr>
          <p:cNvPr id="279" name="Google Shape;279;p47"/>
          <p:cNvPicPr preferRelativeResize="0"/>
          <p:nvPr/>
        </p:nvPicPr>
        <p:blipFill>
          <a:blip r:embed="rId3">
            <a:alphaModFix/>
          </a:blip>
          <a:stretch>
            <a:fillRect/>
          </a:stretch>
        </p:blipFill>
        <p:spPr>
          <a:xfrm>
            <a:off x="971638" y="3463550"/>
            <a:ext cx="7200725" cy="1224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Sending streams of 1s and 0s</a:t>
            </a:r>
            <a:endParaRPr/>
          </a:p>
        </p:txBody>
      </p:sp>
      <p:sp>
        <p:nvSpPr>
          <p:cNvPr id="285" name="Google Shape;285;p48"/>
          <p:cNvSpPr txBox="1"/>
          <p:nvPr>
            <p:ph idx="1" type="body"/>
          </p:nvPr>
        </p:nvSpPr>
        <p:spPr>
          <a:xfrm>
            <a:off x="311700" y="962250"/>
            <a:ext cx="8520600" cy="3340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As long as the two computers agree on the time period, then they can transfer information to each other, turning binary data into signals and turning the signals back to binary data.</a:t>
            </a:r>
            <a:endParaRPr/>
          </a:p>
          <a:p>
            <a:pPr indent="0" lvl="0" marL="0" rtl="0" algn="l">
              <a:spcBef>
                <a:spcPts val="1200"/>
              </a:spcBef>
              <a:spcAft>
                <a:spcPts val="0"/>
              </a:spcAft>
              <a:buNone/>
            </a:pPr>
            <a:r>
              <a:rPr lang="en"/>
              <a:t>In an electrical connection (such as Ethernet), the signal would be a voltage or current. In an optical connection (such as a fiber-optic cable), the signal would be the intensity of light.</a:t>
            </a:r>
            <a:endParaRPr/>
          </a:p>
          <a:p>
            <a:pPr indent="0" lvl="0" marL="0" rtl="0" algn="l">
              <a:spcBef>
                <a:spcPts val="1200"/>
              </a:spcBef>
              <a:spcAft>
                <a:spcPts val="1200"/>
              </a:spcAft>
              <a:buNone/>
            </a:pPr>
            <a:r>
              <a:rPr lang="en"/>
              <a:t>The process of turning binary data into a time-based signal is known as line coding. There are various line coding schemes that can be used based on the needs of the connection.</a:t>
            </a:r>
            <a:endParaRPr/>
          </a:p>
        </p:txBody>
      </p:sp>
      <p:pic>
        <p:nvPicPr>
          <p:cNvPr id="286" name="Google Shape;286;p48"/>
          <p:cNvPicPr preferRelativeResize="0"/>
          <p:nvPr/>
        </p:nvPicPr>
        <p:blipFill>
          <a:blip r:embed="rId3">
            <a:alphaModFix/>
          </a:blip>
          <a:stretch>
            <a:fillRect/>
          </a:stretch>
        </p:blipFill>
        <p:spPr>
          <a:xfrm>
            <a:off x="3143250" y="3956300"/>
            <a:ext cx="2857500" cy="8572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 rate</a:t>
            </a:r>
            <a:endParaRPr/>
          </a:p>
        </p:txBody>
      </p:sp>
      <p:sp>
        <p:nvSpPr>
          <p:cNvPr id="292" name="Google Shape;292;p4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Network connections can send bits very fast. We measure that speed using the bit rate, the number of bits of data that are sent each second.</a:t>
            </a:r>
            <a:endParaRPr/>
          </a:p>
          <a:p>
            <a:pPr indent="0" lvl="0" marL="0" rtl="0" algn="l">
              <a:spcBef>
                <a:spcPts val="1200"/>
              </a:spcBef>
              <a:spcAft>
                <a:spcPts val="1200"/>
              </a:spcAft>
              <a:buNone/>
            </a:pPr>
            <a:r>
              <a:rPr lang="en"/>
              <a:t>The earliest Internet connections were just 757575 bps (bits per second). These days, connections are more often measured in Mbps (megabits per second).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 rate</a:t>
            </a:r>
            <a:endParaRPr/>
          </a:p>
        </p:txBody>
      </p:sp>
      <p:sp>
        <p:nvSpPr>
          <p:cNvPr id="298" name="Google Shape;298;p5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megabit is huge: 111 million bits! A 101010 Mbps connection transfers data at 101010 million bits per second.</a:t>
            </a:r>
            <a:endParaRPr/>
          </a:p>
          <a:p>
            <a:pPr indent="0" lvl="0" marL="0" rtl="0" algn="l">
              <a:spcBef>
                <a:spcPts val="1200"/>
              </a:spcBef>
              <a:spcAft>
                <a:spcPts val="1200"/>
              </a:spcAft>
              <a:buNone/>
            </a:pPr>
            <a:r>
              <a:rPr lang="en"/>
              <a:t>That's one bit every 100100100 nanoseconds (0.00000010.00000010, point, 0000001 seconds).</a:t>
            </a:r>
            <a:endParaRPr/>
          </a:p>
        </p:txBody>
      </p:sp>
      <p:pic>
        <p:nvPicPr>
          <p:cNvPr id="299" name="Google Shape;299;p50"/>
          <p:cNvPicPr preferRelativeResize="0"/>
          <p:nvPr/>
        </p:nvPicPr>
        <p:blipFill>
          <a:blip r:embed="rId3">
            <a:alphaModFix/>
          </a:blip>
          <a:stretch>
            <a:fillRect/>
          </a:stretch>
        </p:blipFill>
        <p:spPr>
          <a:xfrm>
            <a:off x="2047875" y="2862338"/>
            <a:ext cx="5048250" cy="13430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 rate</a:t>
            </a:r>
            <a:endParaRPr/>
          </a:p>
        </p:txBody>
      </p:sp>
      <p:sp>
        <p:nvSpPr>
          <p:cNvPr id="305" name="Google Shape;305;p5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also measure bit rate in smaller units like kilobits (111 thousand bits) or much bigger units like gigabits (111 billion bits) and even petabits (111 quadrillion bits).</a:t>
            </a:r>
            <a:endParaRPr/>
          </a:p>
        </p:txBody>
      </p:sp>
      <p:pic>
        <p:nvPicPr>
          <p:cNvPr id="306" name="Google Shape;306;p51"/>
          <p:cNvPicPr preferRelativeResize="0"/>
          <p:nvPr/>
        </p:nvPicPr>
        <p:blipFill>
          <a:blip r:embed="rId3">
            <a:alphaModFix/>
          </a:blip>
          <a:stretch>
            <a:fillRect/>
          </a:stretch>
        </p:blipFill>
        <p:spPr>
          <a:xfrm>
            <a:off x="2733675" y="2460013"/>
            <a:ext cx="3676650" cy="242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ingredients of the Internet</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Internet is an open network: any computing device can join as long as they follow the rules of the game. In networking, the rules are known as protocols and they define how each device must communicate with each other. The Internet is powered by many layers of protocols.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Bandwidth</a:t>
            </a:r>
            <a:endParaRPr/>
          </a:p>
        </p:txBody>
      </p:sp>
      <p:sp>
        <p:nvSpPr>
          <p:cNvPr id="312" name="Google Shape;312;p5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We use the term bandwidth to describe the maximum bit rate of a system. If a network connection has a bandwidth of 1001 Mbps, that means it can't transfer more than 100 megabits per second. Fortunately, that's still a lot!</a:t>
            </a:r>
            <a:endParaRPr/>
          </a:p>
          <a:p>
            <a:pPr indent="0" lvl="0" marL="0" rtl="0" algn="l">
              <a:spcBef>
                <a:spcPts val="1200"/>
              </a:spcBef>
              <a:spcAft>
                <a:spcPts val="0"/>
              </a:spcAft>
              <a:buNone/>
            </a:pPr>
            <a:r>
              <a:rPr lang="en"/>
              <a:t>Ever heard the term "broadband Internet"? That refers to a connection with a minimum bandwidth of 256 Kbps. That's enough bandwidth for basic Internet use like checking emails and reading websites, but not quite enough for watching online videos. As of 2016, only 40% of people in developing nations have access to even broadband Internet.</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your Understanding</a:t>
            </a:r>
            <a:endParaRPr/>
          </a:p>
        </p:txBody>
      </p:sp>
      <p:sp>
        <p:nvSpPr>
          <p:cNvPr id="318" name="Google Shape;318;p5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I was a kid, our Internet connection had a bandwidth of 56 Kbps (kilobits per second). How many bits per second could that transfer?</a:t>
            </a:r>
            <a:endParaRPr/>
          </a:p>
        </p:txBody>
      </p:sp>
      <p:pic>
        <p:nvPicPr>
          <p:cNvPr id="319" name="Google Shape;319;p5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20" name="Google Shape;320;p5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Latency</a:t>
            </a:r>
            <a:endParaRPr/>
          </a:p>
        </p:txBody>
      </p:sp>
      <p:sp>
        <p:nvSpPr>
          <p:cNvPr id="326" name="Google Shape;326;p5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Another way to measure the speed of a computer network is latency. You might guess what that means from the word itself: latency measures how late the bits arrive. To put it in more formal terms: latency is the time between the sending of a data message and the receiving of that message, measured in milliseconds.</a:t>
            </a:r>
            <a:endParaRPr/>
          </a:p>
          <a:p>
            <a:pPr indent="0" lvl="0" marL="0" rtl="0" algn="l">
              <a:spcBef>
                <a:spcPts val="1200"/>
              </a:spcBef>
              <a:spcAft>
                <a:spcPts val="0"/>
              </a:spcAft>
              <a:buNone/>
            </a:pPr>
            <a:r>
              <a:rPr lang="en"/>
              <a:t>We typically measure the "round-trip" latency of a request. Let's walk through a real example to see what that means.</a:t>
            </a:r>
            <a:endParaRPr/>
          </a:p>
          <a:p>
            <a:pPr indent="0" lvl="0" marL="0" rtl="0" algn="l">
              <a:spcBef>
                <a:spcPts val="1200"/>
              </a:spcBef>
              <a:spcAft>
                <a:spcPts val="1200"/>
              </a:spcAft>
              <a:buNone/>
            </a:pPr>
            <a:r>
              <a:t/>
            </a:r>
            <a:endParaRPr/>
          </a:p>
        </p:txBody>
      </p:sp>
      <p:pic>
        <p:nvPicPr>
          <p:cNvPr id="327" name="Google Shape;327;p54"/>
          <p:cNvPicPr preferRelativeResize="0"/>
          <p:nvPr/>
        </p:nvPicPr>
        <p:blipFill>
          <a:blip r:embed="rId3">
            <a:alphaModFix/>
          </a:blip>
          <a:stretch>
            <a:fillRect/>
          </a:stretch>
        </p:blipFill>
        <p:spPr>
          <a:xfrm>
            <a:off x="3143250" y="4049888"/>
            <a:ext cx="2857500" cy="8477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Latency</a:t>
            </a:r>
            <a:endParaRPr/>
          </a:p>
        </p:txBody>
      </p:sp>
      <p:sp>
        <p:nvSpPr>
          <p:cNvPr id="333" name="Google Shape;333;p5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My computer sends a message to the Google server. 30 milliseconds later, Google receives the message. 40 milliseconds later, my computer gets an acknowledgement from Google that it received the message.</a:t>
            </a:r>
            <a:endParaRPr/>
          </a:p>
          <a:p>
            <a:pPr indent="0" lvl="0" marL="0" rtl="0" algn="l">
              <a:spcBef>
                <a:spcPts val="1200"/>
              </a:spcBef>
              <a:spcAft>
                <a:spcPts val="0"/>
              </a:spcAft>
              <a:buNone/>
            </a:pPr>
            <a:r>
              <a:rPr lang="en"/>
              <a:t>That's a total round-trip latency of 70 ms. The latency depends on a number of physical factors: the type of connection from my computer to Google, the distance from my computer to the Google servers, and the congestion in the network (which may mean my request has to wait in line).</a:t>
            </a:r>
            <a:endParaRPr/>
          </a:p>
          <a:p>
            <a:pPr indent="0" lvl="0" marL="0" rtl="0" algn="l">
              <a:spcBef>
                <a:spcPts val="1200"/>
              </a:spcBef>
              <a:spcAft>
                <a:spcPts val="1200"/>
              </a:spcAft>
              <a:buNone/>
            </a:pPr>
            <a:r>
              <a:rPr lang="en"/>
              <a:t>There's a major limiting factor to latency: the speed of light. Nothing can move faster than light, not even our very important Internet requests. The speed of light is 111 foot per nanosecond, which means a trip length of at least 30 ms from Los Angeles to Tokyo. We can't do much about the speed of light, but we can decrease latency by reducing congestion and improving our physical connections.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Internet speed</a:t>
            </a:r>
            <a:endParaRPr/>
          </a:p>
        </p:txBody>
      </p:sp>
      <p:sp>
        <p:nvSpPr>
          <p:cNvPr id="339" name="Google Shape;339;p5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Speed is a combination of bandwidth and latency. Computers split up messages into packets, and they can't send another message until the first packet is received. Even if a computer is on a connection with high bandwidth, its speed of sending and receiving messages will still be limited by the latency of the connection.</a:t>
            </a:r>
            <a:endParaRPr/>
          </a:p>
          <a:p>
            <a:pPr indent="0" lvl="0" marL="0" rtl="0" algn="l">
              <a:spcBef>
                <a:spcPts val="1200"/>
              </a:spcBef>
              <a:spcAft>
                <a:spcPts val="1200"/>
              </a:spcAft>
              <a:buNone/>
            </a:pPr>
            <a:r>
              <a:rPr lang="en"/>
              <a:t>You can measure the current speed of a network using an Internet speed test: a website that downloads and uploads data while tracking how quickly the data is transferred.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80"/>
              <a:t>Here are the results from an Internet speed test from my home laptop:</a:t>
            </a:r>
            <a:endParaRPr sz="3180"/>
          </a:p>
        </p:txBody>
      </p:sp>
      <p:sp>
        <p:nvSpPr>
          <p:cNvPr id="345" name="Google Shape;345;p57"/>
          <p:cNvSpPr txBox="1"/>
          <p:nvPr>
            <p:ph idx="1" type="body"/>
          </p:nvPr>
        </p:nvSpPr>
        <p:spPr>
          <a:xfrm>
            <a:off x="311700" y="2619850"/>
            <a:ext cx="8520600" cy="19491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The latency (also called the ping rate) was just 181818 ms. That's fast enough for most multi-player online games.</a:t>
            </a:r>
            <a:endParaRPr/>
          </a:p>
          <a:p>
            <a:pPr indent="0" lvl="0" marL="0" rtl="0" algn="l">
              <a:spcBef>
                <a:spcPts val="1200"/>
              </a:spcBef>
              <a:spcAft>
                <a:spcPts val="1200"/>
              </a:spcAft>
              <a:buNone/>
            </a:pPr>
            <a:r>
              <a:rPr lang="en"/>
              <a:t>The download bitrate is 39 Mbps and the upload bit rate is 5.85, point, 85 Mbps, significantly less. Actually, that's expected. Internet providers often support a much faster download speed than upload speed, because Internet users spend much more time downloading data (reading articles, watching movies) than uploading data (writing blog posts, submitting forms).</a:t>
            </a:r>
            <a:endParaRPr/>
          </a:p>
        </p:txBody>
      </p:sp>
      <p:pic>
        <p:nvPicPr>
          <p:cNvPr id="346" name="Google Shape;346;p57"/>
          <p:cNvPicPr preferRelativeResize="0"/>
          <p:nvPr/>
        </p:nvPicPr>
        <p:blipFill>
          <a:blip r:embed="rId3">
            <a:alphaModFix/>
          </a:blip>
          <a:stretch>
            <a:fillRect/>
          </a:stretch>
        </p:blipFill>
        <p:spPr>
          <a:xfrm>
            <a:off x="281288" y="868800"/>
            <a:ext cx="8581424" cy="16726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8"/>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What's the speed of your Internet connection? What bandwidth does your Internet provider promise? What type of physical connection are you using? This is a great opportunity to get a deeper understanding of the physical infrastructure you use every day.</a:t>
            </a:r>
            <a:endParaRPr/>
          </a:p>
        </p:txBody>
      </p:sp>
      <p:pic>
        <p:nvPicPr>
          <p:cNvPr id="352" name="Google Shape;352;p5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53" name="Google Shape;353;p5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9"/>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pic>
        <p:nvPicPr>
          <p:cNvPr descr="Clientmoji" id="359" name="Google Shape;359;p59"/>
          <p:cNvPicPr preferRelativeResize="0"/>
          <p:nvPr/>
        </p:nvPicPr>
        <p:blipFill>
          <a:blip r:embed="rId3">
            <a:alphaModFix/>
          </a:blip>
          <a:stretch>
            <a:fillRect/>
          </a:stretch>
        </p:blipFill>
        <p:spPr>
          <a:xfrm>
            <a:off x="2667000" y="666750"/>
            <a:ext cx="3810000" cy="38100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0"/>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Practice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61"/>
          <p:cNvPicPr preferRelativeResize="0"/>
          <p:nvPr/>
        </p:nvPicPr>
        <p:blipFill>
          <a:blip r:embed="rId3">
            <a:alphaModFix/>
          </a:blip>
          <a:stretch>
            <a:fillRect/>
          </a:stretch>
        </p:blipFill>
        <p:spPr>
          <a:xfrm>
            <a:off x="152400" y="152400"/>
            <a:ext cx="8809024" cy="1305550"/>
          </a:xfrm>
          <a:prstGeom prst="rect">
            <a:avLst/>
          </a:prstGeom>
          <a:noFill/>
          <a:ln>
            <a:noFill/>
          </a:ln>
        </p:spPr>
      </p:pic>
      <p:pic>
        <p:nvPicPr>
          <p:cNvPr id="370" name="Google Shape;370;p61">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71" name="Google Shape;371;p61">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 create a global network of computing devices, we need:</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Wires &amp; wireless: Physical connections between devices, plus protocols for converting electromagnetic signals into binary data.</a:t>
            </a:r>
            <a:endParaRPr/>
          </a:p>
          <a:p>
            <a:pPr indent="-334327" lvl="0" marL="457200" rtl="0" algn="l">
              <a:spcBef>
                <a:spcPts val="0"/>
              </a:spcBef>
              <a:spcAft>
                <a:spcPts val="0"/>
              </a:spcAft>
              <a:buSzPct val="100000"/>
              <a:buChar char="●"/>
            </a:pPr>
            <a:r>
              <a:rPr lang="en"/>
              <a:t>IP: A protocol that uniquely identify devices using IP addresses and provides a routing strategy to send data to a destination IP address.</a:t>
            </a:r>
            <a:endParaRPr/>
          </a:p>
          <a:p>
            <a:pPr indent="-334327" lvl="0" marL="457200" rtl="0" algn="l">
              <a:spcBef>
                <a:spcPts val="0"/>
              </a:spcBef>
              <a:spcAft>
                <a:spcPts val="0"/>
              </a:spcAft>
              <a:buSzPct val="100000"/>
              <a:buChar char="●"/>
            </a:pPr>
            <a:r>
              <a:rPr lang="en"/>
              <a:t>TCP/UDP: Protocols that can transport packets of data from one device to another and check for errors along the way.</a:t>
            </a:r>
            <a:endParaRPr/>
          </a:p>
          <a:p>
            <a:pPr indent="-334327" lvl="0" marL="457200" rtl="0" algn="l">
              <a:spcBef>
                <a:spcPts val="0"/>
              </a:spcBef>
              <a:spcAft>
                <a:spcPts val="0"/>
              </a:spcAft>
              <a:buSzPct val="100000"/>
              <a:buChar char="●"/>
            </a:pPr>
            <a:r>
              <a:rPr lang="en"/>
              <a:t>TLS: A secure protocol for sending encrypted data so that attackers can't view private information.</a:t>
            </a:r>
            <a:endParaRPr/>
          </a:p>
          <a:p>
            <a:pPr indent="-334327" lvl="0" marL="457200" rtl="0" algn="l">
              <a:spcBef>
                <a:spcPts val="0"/>
              </a:spcBef>
              <a:spcAft>
                <a:spcPts val="0"/>
              </a:spcAft>
              <a:buSzPct val="100000"/>
              <a:buChar char="●"/>
            </a:pPr>
            <a:r>
              <a:rPr lang="en"/>
              <a:t>HTTP &amp; DNS: The protocols powering the World Wide Web, what the browser uses every time you load a webpage.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62"/>
          <p:cNvPicPr preferRelativeResize="0"/>
          <p:nvPr/>
        </p:nvPicPr>
        <p:blipFill>
          <a:blip r:embed="rId3">
            <a:alphaModFix/>
          </a:blip>
          <a:stretch>
            <a:fillRect/>
          </a:stretch>
        </p:blipFill>
        <p:spPr>
          <a:xfrm>
            <a:off x="1457325" y="759275"/>
            <a:ext cx="6229350" cy="3019425"/>
          </a:xfrm>
          <a:prstGeom prst="rect">
            <a:avLst/>
          </a:prstGeom>
          <a:noFill/>
          <a:ln>
            <a:noFill/>
          </a:ln>
        </p:spPr>
      </p:pic>
      <p:pic>
        <p:nvPicPr>
          <p:cNvPr id="377" name="Google Shape;377;p62">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78" name="Google Shape;378;p62">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63"/>
          <p:cNvPicPr preferRelativeResize="0"/>
          <p:nvPr/>
        </p:nvPicPr>
        <p:blipFill>
          <a:blip r:embed="rId3">
            <a:alphaModFix/>
          </a:blip>
          <a:stretch>
            <a:fillRect/>
          </a:stretch>
        </p:blipFill>
        <p:spPr>
          <a:xfrm>
            <a:off x="1914525" y="774075"/>
            <a:ext cx="5314950" cy="2724150"/>
          </a:xfrm>
          <a:prstGeom prst="rect">
            <a:avLst/>
          </a:prstGeom>
          <a:noFill/>
          <a:ln>
            <a:noFill/>
          </a:ln>
        </p:spPr>
      </p:pic>
      <p:pic>
        <p:nvPicPr>
          <p:cNvPr id="384" name="Google Shape;384;p63">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85" name="Google Shape;385;p63">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64"/>
          <p:cNvPicPr preferRelativeResize="0"/>
          <p:nvPr/>
        </p:nvPicPr>
        <p:blipFill>
          <a:blip r:embed="rId3">
            <a:alphaModFix/>
          </a:blip>
          <a:stretch>
            <a:fillRect/>
          </a:stretch>
        </p:blipFill>
        <p:spPr>
          <a:xfrm>
            <a:off x="1576388" y="367025"/>
            <a:ext cx="5991225" cy="3971925"/>
          </a:xfrm>
          <a:prstGeom prst="rect">
            <a:avLst/>
          </a:prstGeom>
          <a:noFill/>
          <a:ln>
            <a:noFill/>
          </a:ln>
        </p:spPr>
      </p:pic>
      <p:pic>
        <p:nvPicPr>
          <p:cNvPr id="391" name="Google Shape;391;p64">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92" name="Google Shape;392;p64">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Internet</a:t>
            </a:r>
            <a:endParaRPr/>
          </a:p>
        </p:txBody>
      </p:sp>
      <p:sp>
        <p:nvSpPr>
          <p:cNvPr id="87" name="Google Shape;87;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What would your life be without the Internet? What would you miss the most? What wouldn't you miss at all? What do you hope the Internet will enable in the future?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Computer networks</a:t>
            </a:r>
            <a:endParaRPr/>
          </a:p>
        </p:txBody>
      </p:sp>
      <p:sp>
        <p:nvSpPr>
          <p:cNvPr id="93" name="Google Shape;93;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Internet is the world's largest computer network. Let's break that down:</a:t>
            </a:r>
            <a:endParaRPr/>
          </a:p>
          <a:p>
            <a:pPr indent="0" lvl="0" marL="0" rtl="0" algn="l">
              <a:spcBef>
                <a:spcPts val="1200"/>
              </a:spcBef>
              <a:spcAft>
                <a:spcPts val="1200"/>
              </a:spcAft>
              <a:buNone/>
            </a:pPr>
            <a:r>
              <a:rPr lang="en"/>
              <a:t>A computer network is any group of interconnected computing devices capable of sending or receiving data. A computing device isn't just a computer—it's any device that can run a program, such as a tablet, phone, or smart sensor.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a network</a:t>
            </a:r>
            <a:endParaRPr/>
          </a:p>
        </p:txBody>
      </p:sp>
      <p:sp>
        <p:nvSpPr>
          <p:cNvPr id="99" name="Google Shape;99;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a:t>
            </a:r>
            <a:r>
              <a:rPr lang="en"/>
              <a:t>he simplest computer network is two devices: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 network like that only has to worry about a few things, like how to physically connect the two devices and how to send data over the physical connection in a format they both understand.</a:t>
            </a:r>
            <a:endParaRPr/>
          </a:p>
        </p:txBody>
      </p:sp>
      <p:pic>
        <p:nvPicPr>
          <p:cNvPr id="100" name="Google Shape;100;p20"/>
          <p:cNvPicPr preferRelativeResize="0"/>
          <p:nvPr/>
        </p:nvPicPr>
        <p:blipFill>
          <a:blip r:embed="rId3">
            <a:alphaModFix/>
          </a:blip>
          <a:stretch>
            <a:fillRect/>
          </a:stretch>
        </p:blipFill>
        <p:spPr>
          <a:xfrm>
            <a:off x="2995613" y="2062163"/>
            <a:ext cx="3152775" cy="1019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add one more device:</a:t>
            </a:r>
            <a:endParaRPr/>
          </a:p>
        </p:txBody>
      </p:sp>
      <p:sp>
        <p:nvSpPr>
          <p:cNvPr id="106" name="Google Shape;106;p21"/>
          <p:cNvSpPr txBox="1"/>
          <p:nvPr>
            <p:ph idx="1" type="body"/>
          </p:nvPr>
        </p:nvSpPr>
        <p:spPr>
          <a:xfrm>
            <a:off x="311700" y="1228675"/>
            <a:ext cx="54609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there's additional complexity. How can each device know whether incoming data is meant for them or for their neighbor? This simple network will need an addressing scheme.</a:t>
            </a:r>
            <a:endParaRPr/>
          </a:p>
        </p:txBody>
      </p:sp>
      <p:pic>
        <p:nvPicPr>
          <p:cNvPr id="107" name="Google Shape;107;p21"/>
          <p:cNvPicPr preferRelativeResize="0"/>
          <p:nvPr/>
        </p:nvPicPr>
        <p:blipFill>
          <a:blip r:embed="rId3">
            <a:alphaModFix/>
          </a:blip>
          <a:stretch>
            <a:fillRect/>
          </a:stretch>
        </p:blipFill>
        <p:spPr>
          <a:xfrm>
            <a:off x="5911125" y="1452550"/>
            <a:ext cx="2857500" cy="2238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