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3243ce65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3243ce6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243ce65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243ce65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243ce65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243ce65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243ce65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243ce65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3243ce65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3243ce65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3243ce65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3243ce65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3243ce65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3243ce65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243ce65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243ce65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3243ce65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3243ce65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3243ce65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3243ce65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3243ce65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3243ce65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3243ce65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3243ce65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3243ce65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3243ce65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What happens when if you were to add multiple background functions with different values? Which of background color is prioritized? Why?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3243ce65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3243ce65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3243ce65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3243ce65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3243ce65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3243ce65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3243ce65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3243ce65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3243ce65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3243ce65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3243ce65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3243ce652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3243ce65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3243ce65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3243ce65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3243ce65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3243ce6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3243ce6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3243ce6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3243ce6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243ce65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243ce65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When creating a new sketch, it will populate the file with some basic starter code. This window can be used like a typical text editor.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3243ce65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3243ce65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3243ce6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3243ce65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3243ce65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3243ce65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en" sz="1050">
                <a:solidFill>
                  <a:srgbClr val="333333"/>
                </a:solidFill>
                <a:highlight>
                  <a:srgbClr val="FFFFFF"/>
                </a:highlight>
              </a:rPr>
              <a:t>The big play button with run the sketch. The stop button will stop running the sketch. The auto-refresh option will execute the sketch as the code is updated (I don't recommend this setting in its current version). The title of the sketch has a pencil icon next to it which can be clicked to change the sketch name.</a:t>
            </a:r>
            <a:endParaRPr sz="1050">
              <a:solidFill>
                <a:srgbClr val="333333"/>
              </a:solidFill>
              <a:highlight>
                <a:srgbClr val="FFFFFF"/>
              </a:highlight>
            </a:endParaRPr>
          </a:p>
          <a:p>
            <a:pPr indent="0" lvl="0" marL="101600" marR="101600" rtl="0" algn="l">
              <a:lnSpc>
                <a:spcPct val="115000"/>
              </a:lnSpc>
              <a:spcBef>
                <a:spcPts val="800"/>
              </a:spcBef>
              <a:spcAft>
                <a:spcPts val="800"/>
              </a:spcAft>
              <a:buNone/>
            </a:pPr>
            <a:r>
              <a:rPr lang="en" sz="1050">
                <a:solidFill>
                  <a:srgbClr val="333333"/>
                </a:solidFill>
                <a:highlight>
                  <a:srgbClr val="FFFFFF"/>
                </a:highlight>
              </a:rPr>
              <a:t>The sketch can also be run by hitting </a:t>
            </a:r>
            <a:r>
              <a:rPr b="1" lang="en" sz="1050">
                <a:solidFill>
                  <a:srgbClr val="333333"/>
                </a:solidFill>
                <a:highlight>
                  <a:srgbClr val="FFFFFF"/>
                </a:highlight>
              </a:rPr>
              <a:t>Command + Enter</a:t>
            </a:r>
            <a:r>
              <a:rPr lang="en" sz="1050">
                <a:solidFill>
                  <a:srgbClr val="333333"/>
                </a:solidFill>
                <a:highlight>
                  <a:srgbClr val="FFFFFF"/>
                </a:highlight>
              </a:rPr>
              <a:t> on the Mac keyboard and stopped with </a:t>
            </a:r>
            <a:r>
              <a:rPr b="1" lang="en" sz="1050">
                <a:solidFill>
                  <a:srgbClr val="333333"/>
                </a:solidFill>
                <a:highlight>
                  <a:srgbClr val="FFFFFF"/>
                </a:highlight>
              </a:rPr>
              <a:t>Command + Shift + Enter</a:t>
            </a:r>
            <a:r>
              <a:rPr lang="en" sz="1050">
                <a:solidFill>
                  <a:srgbClr val="333333"/>
                </a:solidFill>
                <a:highlight>
                  <a:srgbClr val="FFFFFF"/>
                </a:highlight>
              </a:rPr>
              <a:t>. On Windows the key commands are the same except </a:t>
            </a:r>
            <a:r>
              <a:rPr b="1" lang="en" sz="1050">
                <a:solidFill>
                  <a:srgbClr val="333333"/>
                </a:solidFill>
                <a:highlight>
                  <a:srgbClr val="FFFFFF"/>
                </a:highlight>
              </a:rPr>
              <a:t>Control</a:t>
            </a:r>
            <a:r>
              <a:rPr lang="en" sz="1050">
                <a:solidFill>
                  <a:srgbClr val="333333"/>
                </a:solidFill>
                <a:highlight>
                  <a:srgbClr val="FFFFFF"/>
                </a:highlight>
              </a:rPr>
              <a:t> replaces Command.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3243ce65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3243ce6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800"/>
              </a:spcAft>
              <a:buNone/>
            </a:pPr>
            <a:r>
              <a:rPr b="1" lang="en" sz="1050">
                <a:solidFill>
                  <a:srgbClr val="333333"/>
                </a:solidFill>
                <a:highlight>
                  <a:srgbClr val="FFFFFF"/>
                </a:highlight>
              </a:rPr>
              <a:t>Command + S</a:t>
            </a:r>
            <a:r>
              <a:rPr lang="en" sz="1050">
                <a:solidFill>
                  <a:srgbClr val="333333"/>
                </a:solidFill>
                <a:highlight>
                  <a:srgbClr val="FFFFFF"/>
                </a:highlight>
              </a:rPr>
              <a:t> on the Mac can also be used to save a sketch.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alpha.editor.p5js.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Line Functions and Parameters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127" name="Google Shape;127;p22"/>
          <p:cNvSpPr txBox="1"/>
          <p:nvPr>
            <p:ph idx="1" type="body"/>
          </p:nvPr>
        </p:nvSpPr>
        <p:spPr>
          <a:xfrm>
            <a:off x="471900" y="1919075"/>
            <a:ext cx="62766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Edit section can be used to Tidy Code, or update the code formatting. Tidy Code is a very useful feature for new students who haven't mastered code formatting, adding indentations and curly brackets and other mistakes. Tidy Code also has a key command, Shift + Tab. Encourage students to use this function frequently.</a:t>
            </a:r>
            <a:endParaRPr/>
          </a:p>
        </p:txBody>
      </p:sp>
      <p:pic>
        <p:nvPicPr>
          <p:cNvPr id="128" name="Google Shape;128;p22"/>
          <p:cNvPicPr preferRelativeResize="0"/>
          <p:nvPr/>
        </p:nvPicPr>
        <p:blipFill>
          <a:blip r:embed="rId3">
            <a:alphaModFix/>
          </a:blip>
          <a:stretch>
            <a:fillRect/>
          </a:stretch>
        </p:blipFill>
        <p:spPr>
          <a:xfrm>
            <a:off x="6900900" y="1986950"/>
            <a:ext cx="1714500" cy="159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134" name="Google Shape;134;p23"/>
          <p:cNvSpPr txBox="1"/>
          <p:nvPr>
            <p:ph idx="1" type="body"/>
          </p:nvPr>
        </p:nvSpPr>
        <p:spPr>
          <a:xfrm>
            <a:off x="471900" y="1919075"/>
            <a:ext cx="62766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Sketch menu has options to run the sketch, stop the sketch and start and stop Accessibility enabled versions of the sketch.</a:t>
            </a:r>
            <a:endParaRPr/>
          </a:p>
        </p:txBody>
      </p:sp>
      <p:pic>
        <p:nvPicPr>
          <p:cNvPr id="135" name="Google Shape;135;p23"/>
          <p:cNvPicPr preferRelativeResize="0"/>
          <p:nvPr/>
        </p:nvPicPr>
        <p:blipFill>
          <a:blip r:embed="rId3">
            <a:alphaModFix/>
          </a:blip>
          <a:stretch>
            <a:fillRect/>
          </a:stretch>
        </p:blipFill>
        <p:spPr>
          <a:xfrm>
            <a:off x="6979500" y="1919075"/>
            <a:ext cx="1714500"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141" name="Google Shape;141;p24"/>
          <p:cNvSpPr txBox="1"/>
          <p:nvPr>
            <p:ph idx="1" type="body"/>
          </p:nvPr>
        </p:nvSpPr>
        <p:spPr>
          <a:xfrm>
            <a:off x="471900" y="1919075"/>
            <a:ext cx="62766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Finally the Help &amp; Feedback menu includes a complete list of the keyboard shortcuts and, a link to the p5 reference, which students should use as often as possible.</a:t>
            </a:r>
            <a:endParaRPr/>
          </a:p>
        </p:txBody>
      </p:sp>
      <p:pic>
        <p:nvPicPr>
          <p:cNvPr id="142" name="Google Shape;142;p24"/>
          <p:cNvPicPr preferRelativeResize="0"/>
          <p:nvPr/>
        </p:nvPicPr>
        <p:blipFill>
          <a:blip r:embed="rId3">
            <a:alphaModFix/>
          </a:blip>
          <a:stretch>
            <a:fillRect/>
          </a:stretch>
        </p:blipFill>
        <p:spPr>
          <a:xfrm>
            <a:off x="6960450" y="1969225"/>
            <a:ext cx="1733550"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2414588" y="581025"/>
            <a:ext cx="4314825" cy="398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Customize View</a:t>
            </a:r>
            <a:endParaRPr/>
          </a:p>
        </p:txBody>
      </p:sp>
      <p:sp>
        <p:nvSpPr>
          <p:cNvPr id="153" name="Google Shape;153;p26"/>
          <p:cNvSpPr txBox="1"/>
          <p:nvPr>
            <p:ph idx="1" type="body"/>
          </p:nvPr>
        </p:nvSpPr>
        <p:spPr>
          <a:xfrm>
            <a:off x="471900" y="1919075"/>
            <a:ext cx="4281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well as a settings button that opens a menu for visual settings, such as the color theme and font size of the editor.</a:t>
            </a:r>
            <a:endParaRPr/>
          </a:p>
        </p:txBody>
      </p:sp>
      <p:pic>
        <p:nvPicPr>
          <p:cNvPr id="154" name="Google Shape;154;p26"/>
          <p:cNvPicPr preferRelativeResize="0"/>
          <p:nvPr/>
        </p:nvPicPr>
        <p:blipFill>
          <a:blip r:embed="rId3">
            <a:alphaModFix/>
          </a:blip>
          <a:stretch>
            <a:fillRect/>
          </a:stretch>
        </p:blipFill>
        <p:spPr>
          <a:xfrm>
            <a:off x="5040551" y="1919075"/>
            <a:ext cx="3792076" cy="293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createCanvas() and background()</a:t>
            </a:r>
            <a:endParaRPr/>
          </a:p>
        </p:txBody>
      </p:sp>
      <p:sp>
        <p:nvSpPr>
          <p:cNvPr id="160" name="Google Shape;160;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 is just a set of instructions for the computer. In order to give instructions to p5, we'll need to use different </a:t>
            </a:r>
            <a:r>
              <a:rPr b="1" lang="en"/>
              <a:t>functions </a:t>
            </a:r>
            <a:r>
              <a:rPr lang="en"/>
              <a:t>and change their </a:t>
            </a:r>
            <a:r>
              <a:rPr b="1" lang="en"/>
              <a:t>parameters </a:t>
            </a:r>
            <a:r>
              <a:rPr lang="en"/>
              <a:t>to fit our desired output.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66" name="Google Shape;166;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Functions are lines of code that perform specific tasks. Two functions are automatically added to your sketch when you open the editor.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7" name="Google Shape;167;p28"/>
          <p:cNvPicPr preferRelativeResize="0"/>
          <p:nvPr/>
        </p:nvPicPr>
        <p:blipFill>
          <a:blip r:embed="rId3">
            <a:alphaModFix/>
          </a:blip>
          <a:stretch>
            <a:fillRect/>
          </a:stretch>
        </p:blipFill>
        <p:spPr>
          <a:xfrm>
            <a:off x="2014363" y="2889075"/>
            <a:ext cx="5137175" cy="170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73" name="Google Shape;173;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While setup and draw are defined by the developer in each sketch, most of the p5 functions we'll use are defined by the p5 library, and </a:t>
            </a:r>
            <a:r>
              <a:rPr b="1" lang="en"/>
              <a:t>invoked </a:t>
            </a:r>
            <a:r>
              <a:rPr lang="en"/>
              <a:t>in our code.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4" name="Google Shape;174;p29"/>
          <p:cNvPicPr preferRelativeResize="0"/>
          <p:nvPr/>
        </p:nvPicPr>
        <p:blipFill>
          <a:blip r:embed="rId3">
            <a:alphaModFix/>
          </a:blip>
          <a:stretch>
            <a:fillRect/>
          </a:stretch>
        </p:blipFill>
        <p:spPr>
          <a:xfrm>
            <a:off x="2014363" y="2889075"/>
            <a:ext cx="5137175" cy="170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80" name="Google Shape;180;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When a function is invoked, or called, the programmer is asking the program to run the code within the function. The </a:t>
            </a:r>
            <a:r>
              <a:rPr b="1" lang="en"/>
              <a:t>parenthesis operator</a:t>
            </a:r>
            <a:r>
              <a:rPr lang="en"/>
              <a:t> is used to invoke the function.</a:t>
            </a:r>
            <a:endParaRPr/>
          </a:p>
          <a:p>
            <a:pPr indent="0" lvl="0" marL="0" rtl="0" algn="l">
              <a:spcBef>
                <a:spcPts val="1200"/>
              </a:spcBef>
              <a:spcAft>
                <a:spcPts val="0"/>
              </a:spcAft>
              <a:buNone/>
            </a:pPr>
            <a:r>
              <a:rPr lang="en"/>
              <a:t>Ex. rect(50, 50, 100, 100);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1" name="Google Shape;181;p30"/>
          <p:cNvPicPr preferRelativeResize="0"/>
          <p:nvPr/>
        </p:nvPicPr>
        <p:blipFill>
          <a:blip r:embed="rId3">
            <a:alphaModFix/>
          </a:blip>
          <a:stretch>
            <a:fillRect/>
          </a:stretch>
        </p:blipFill>
        <p:spPr>
          <a:xfrm>
            <a:off x="2014363" y="2889075"/>
            <a:ext cx="5137175" cy="1704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Functions</a:t>
            </a:r>
            <a:endParaRPr/>
          </a:p>
        </p:txBody>
      </p:sp>
      <p:sp>
        <p:nvSpPr>
          <p:cNvPr id="187" name="Google Shape;187;p3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values inside of the parentheses are known as </a:t>
            </a:r>
            <a:r>
              <a:rPr b="1" lang="en"/>
              <a:t>arguments </a:t>
            </a:r>
            <a:r>
              <a:rPr lang="en"/>
              <a:t>or </a:t>
            </a:r>
            <a:r>
              <a:rPr b="1" lang="en"/>
              <a:t>parameters</a:t>
            </a:r>
            <a:r>
              <a:rPr lang="en"/>
              <a:t>. These are used to change the outcome of a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8" name="Google Shape;188;p31"/>
          <p:cNvPicPr preferRelativeResize="0"/>
          <p:nvPr/>
        </p:nvPicPr>
        <p:blipFill>
          <a:blip r:embed="rId3">
            <a:alphaModFix/>
          </a:blip>
          <a:stretch>
            <a:fillRect/>
          </a:stretch>
        </p:blipFill>
        <p:spPr>
          <a:xfrm>
            <a:off x="2044850" y="2687150"/>
            <a:ext cx="5076176" cy="221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learning activity students will create a visual composition using the p5 shape-drawing functions (point, line). They will be introduced to functions parameters and then call them in p5.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createCanvas() function</a:t>
            </a:r>
            <a:endParaRPr/>
          </a:p>
        </p:txBody>
      </p:sp>
      <p:sp>
        <p:nvSpPr>
          <p:cNvPr id="194" name="Google Shape;194;p32"/>
          <p:cNvSpPr txBox="1"/>
          <p:nvPr>
            <p:ph idx="1" type="body"/>
          </p:nvPr>
        </p:nvSpPr>
        <p:spPr>
          <a:xfrm>
            <a:off x="471900" y="1919075"/>
            <a:ext cx="54342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function creates a p5.js canvas.</a:t>
            </a:r>
            <a:endParaRPr/>
          </a:p>
          <a:p>
            <a:pPr indent="-342900" lvl="0" marL="457200" rtl="0" algn="l">
              <a:spcBef>
                <a:spcPts val="0"/>
              </a:spcBef>
              <a:spcAft>
                <a:spcPts val="0"/>
              </a:spcAft>
              <a:buSzPts val="1800"/>
              <a:buChar char="●"/>
            </a:pPr>
            <a:r>
              <a:rPr lang="en"/>
              <a:t>The canvas is an element on the web page on which we will draw our graphics.</a:t>
            </a:r>
            <a:endParaRPr/>
          </a:p>
          <a:p>
            <a:pPr indent="-342900" lvl="0" marL="457200" rtl="0" algn="l">
              <a:spcBef>
                <a:spcPts val="0"/>
              </a:spcBef>
              <a:spcAft>
                <a:spcPts val="0"/>
              </a:spcAft>
              <a:buSzPts val="1800"/>
              <a:buChar char="●"/>
            </a:pPr>
            <a:r>
              <a:rPr lang="en"/>
              <a:t>Syntax: createCanvas(width, height)</a:t>
            </a:r>
            <a:endParaRPr/>
          </a:p>
        </p:txBody>
      </p:sp>
      <p:pic>
        <p:nvPicPr>
          <p:cNvPr id="195" name="Google Shape;195;p32"/>
          <p:cNvPicPr preferRelativeResize="0"/>
          <p:nvPr/>
        </p:nvPicPr>
        <p:blipFill>
          <a:blip r:embed="rId3">
            <a:alphaModFix/>
          </a:blip>
          <a:stretch>
            <a:fillRect/>
          </a:stretch>
        </p:blipFill>
        <p:spPr>
          <a:xfrm>
            <a:off x="6040775" y="1919075"/>
            <a:ext cx="2933100" cy="19305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function</a:t>
            </a:r>
            <a:endParaRPr/>
          </a:p>
        </p:txBody>
      </p:sp>
      <p:sp>
        <p:nvSpPr>
          <p:cNvPr id="201" name="Google Shape;201;p3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function gives our canvas a background grayscale color between 0 (black) and 255 (white)</a:t>
            </a:r>
            <a:endParaRPr/>
          </a:p>
          <a:p>
            <a:pPr indent="-342900" lvl="0" marL="457200" rtl="0" algn="l">
              <a:spcBef>
                <a:spcPts val="0"/>
              </a:spcBef>
              <a:spcAft>
                <a:spcPts val="0"/>
              </a:spcAft>
              <a:buSzPts val="1800"/>
              <a:buChar char="●"/>
            </a:pPr>
            <a:r>
              <a:rPr lang="en"/>
              <a:t>Syntax: background(value)</a:t>
            </a:r>
            <a:endParaRPr/>
          </a:p>
        </p:txBody>
      </p:sp>
      <p:pic>
        <p:nvPicPr>
          <p:cNvPr id="202" name="Google Shape;202;p33"/>
          <p:cNvPicPr preferRelativeResize="0"/>
          <p:nvPr/>
        </p:nvPicPr>
        <p:blipFill>
          <a:blip r:embed="rId3">
            <a:alphaModFix/>
          </a:blip>
          <a:stretch>
            <a:fillRect/>
          </a:stretch>
        </p:blipFill>
        <p:spPr>
          <a:xfrm>
            <a:off x="2134199" y="3053360"/>
            <a:ext cx="4875599" cy="19502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 and point function | Student Code Along</a:t>
            </a:r>
            <a:endParaRPr/>
          </a:p>
        </p:txBody>
      </p:sp>
      <p:sp>
        <p:nvSpPr>
          <p:cNvPr id="208" name="Google Shape;208;p3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draw on the canvas, call p5.js functions like point() and line().</a:t>
            </a:r>
            <a:endParaRPr/>
          </a:p>
          <a:p>
            <a:pPr indent="-342900" lvl="0" marL="457200" rtl="0" algn="l">
              <a:spcBef>
                <a:spcPts val="1200"/>
              </a:spcBef>
              <a:spcAft>
                <a:spcPts val="0"/>
              </a:spcAft>
              <a:buSzPts val="1800"/>
              <a:buChar char="●"/>
            </a:pPr>
            <a:r>
              <a:rPr lang="en"/>
              <a:t>A point is defined by an (x, y) coordinate.</a:t>
            </a:r>
            <a:endParaRPr/>
          </a:p>
          <a:p>
            <a:pPr indent="-342900" lvl="0" marL="457200" rtl="0" algn="l">
              <a:spcBef>
                <a:spcPts val="0"/>
              </a:spcBef>
              <a:spcAft>
                <a:spcPts val="0"/>
              </a:spcAft>
              <a:buSzPts val="1800"/>
              <a:buChar char="●"/>
            </a:pPr>
            <a:r>
              <a:rPr lang="en"/>
              <a:t>A line is defined by its start and end points.</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 and point function | Student Code Along</a:t>
            </a:r>
            <a:endParaRPr/>
          </a:p>
        </p:txBody>
      </p:sp>
      <p:pic>
        <p:nvPicPr>
          <p:cNvPr id="214" name="Google Shape;214;p35"/>
          <p:cNvPicPr preferRelativeResize="0"/>
          <p:nvPr/>
        </p:nvPicPr>
        <p:blipFill>
          <a:blip r:embed="rId3">
            <a:alphaModFix/>
          </a:blip>
          <a:stretch>
            <a:fillRect/>
          </a:stretch>
        </p:blipFill>
        <p:spPr>
          <a:xfrm>
            <a:off x="2020725" y="2235250"/>
            <a:ext cx="5124450" cy="2124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 and point function | Student Code Along</a:t>
            </a:r>
            <a:endParaRPr/>
          </a:p>
        </p:txBody>
      </p:sp>
      <p:pic>
        <p:nvPicPr>
          <p:cNvPr id="220" name="Google Shape;220;p36"/>
          <p:cNvPicPr preferRelativeResize="0"/>
          <p:nvPr/>
        </p:nvPicPr>
        <p:blipFill>
          <a:blip r:embed="rId3">
            <a:alphaModFix/>
          </a:blip>
          <a:stretch>
            <a:fillRect/>
          </a:stretch>
        </p:blipFill>
        <p:spPr>
          <a:xfrm>
            <a:off x="1315987" y="1845500"/>
            <a:ext cx="6512026" cy="3163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 and point function | Student Code Along</a:t>
            </a:r>
            <a:endParaRPr/>
          </a:p>
        </p:txBody>
      </p:sp>
      <p:sp>
        <p:nvSpPr>
          <p:cNvPr id="226" name="Google Shape;226;p3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point(x,y)- The function name to draw a point is "point". The parameters are (x,y) which are the x and y coordinates.</a:t>
            </a:r>
            <a:endParaRPr/>
          </a:p>
          <a:p>
            <a:pPr indent="-342900" lvl="0" marL="457200" rtl="0" algn="l">
              <a:spcBef>
                <a:spcPts val="0"/>
              </a:spcBef>
              <a:spcAft>
                <a:spcPts val="0"/>
              </a:spcAft>
              <a:buSzPts val="1800"/>
              <a:buChar char="●"/>
            </a:pPr>
            <a:r>
              <a:rPr lang="en"/>
              <a:t>line(x1,y1,x2,y2)- The function name to draw a line is "line." The first x and y are the starting point and and the second are the end point.</a:t>
            </a:r>
            <a:endParaRPr/>
          </a:p>
          <a:p>
            <a:pPr indent="0" lvl="0" marL="0" rtl="0" algn="l">
              <a:spcBef>
                <a:spcPts val="1200"/>
              </a:spcBef>
              <a:spcAft>
                <a:spcPts val="1200"/>
              </a:spcAft>
              <a:buNone/>
            </a:pPr>
            <a:r>
              <a:t/>
            </a:r>
            <a:endParaRPr/>
          </a:p>
        </p:txBody>
      </p:sp>
      <p:pic>
        <p:nvPicPr>
          <p:cNvPr id="227" name="Google Shape;227;p37"/>
          <p:cNvPicPr preferRelativeResize="0"/>
          <p:nvPr/>
        </p:nvPicPr>
        <p:blipFill>
          <a:blip r:embed="rId3">
            <a:alphaModFix/>
          </a:blip>
          <a:stretch>
            <a:fillRect/>
          </a:stretch>
        </p:blipFill>
        <p:spPr>
          <a:xfrm>
            <a:off x="1714500" y="3649725"/>
            <a:ext cx="5715000" cy="114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a:t>
            </a:r>
            <a:endParaRPr/>
          </a:p>
        </p:txBody>
      </p:sp>
      <p:sp>
        <p:nvSpPr>
          <p:cNvPr id="233" name="Google Shape;233;p3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8"/>
          <p:cNvPicPr preferRelativeResize="0"/>
          <p:nvPr/>
        </p:nvPicPr>
        <p:blipFill>
          <a:blip r:embed="rId3">
            <a:alphaModFix/>
          </a:blip>
          <a:stretch>
            <a:fillRect/>
          </a:stretch>
        </p:blipFill>
        <p:spPr>
          <a:xfrm>
            <a:off x="471905" y="1919080"/>
            <a:ext cx="8222100" cy="292787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Comments</a:t>
            </a:r>
            <a:endParaRPr/>
          </a:p>
        </p:txBody>
      </p:sp>
      <p:sp>
        <p:nvSpPr>
          <p:cNvPr id="240" name="Google Shape;240;p3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As you can see, the lines with a '//' before them are grayed out. These are comments. You can use them as notes to yourself: they are ignored by the interpreter that runs the program, so they will not affect how it works.</a:t>
            </a:r>
            <a:endParaRPr/>
          </a:p>
          <a:p>
            <a:pPr indent="0" lvl="0" marL="0" rtl="0" algn="l">
              <a:spcBef>
                <a:spcPts val="1200"/>
              </a:spcBef>
              <a:spcAft>
                <a:spcPts val="0"/>
              </a:spcAft>
              <a:buNone/>
            </a:pPr>
            <a:r>
              <a:rPr lang="en"/>
              <a:t>If your program does not behave as you expect, it is useful to turn off lines of code one by one by 'commenting them out' (adding '//' to them). This will help you determine which one is causing the problem.</a:t>
            </a:r>
            <a:endParaRPr/>
          </a:p>
          <a:p>
            <a:pPr indent="-334327" lvl="0" marL="457200" rtl="0" algn="l">
              <a:spcBef>
                <a:spcPts val="1200"/>
              </a:spcBef>
              <a:spcAft>
                <a:spcPts val="0"/>
              </a:spcAft>
              <a:buSzPct val="100000"/>
              <a:buChar char="●"/>
            </a:pPr>
            <a:r>
              <a:rPr lang="en"/>
              <a:t>Programmers add comments to their code as notes to themselves or others who might be reading it.</a:t>
            </a:r>
            <a:endParaRPr/>
          </a:p>
          <a:p>
            <a:pPr indent="-334327" lvl="0" marL="457200" rtl="0" algn="l">
              <a:spcBef>
                <a:spcPts val="0"/>
              </a:spcBef>
              <a:spcAft>
                <a:spcPts val="0"/>
              </a:spcAft>
              <a:buSzPct val="100000"/>
              <a:buChar char="●"/>
            </a:pPr>
            <a:r>
              <a:rPr lang="en"/>
              <a:t>Commenting code is excellent practice and should be constantly encouraged.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
        <p:nvSpPr>
          <p:cNvPr id="246" name="Google Shape;246;p40"/>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Try this out...</a:t>
            </a:r>
            <a:endParaRPr/>
          </a:p>
        </p:txBody>
      </p:sp>
      <p:sp>
        <p:nvSpPr>
          <p:cNvPr id="247" name="Google Shape;247;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AutoNum type="arabicPeriod"/>
            </a:pPr>
            <a:r>
              <a:rPr lang="en"/>
              <a:t>Draw a point near the top-right corner of the canvas.</a:t>
            </a:r>
            <a:endParaRPr/>
          </a:p>
          <a:p>
            <a:pPr indent="-342900" lvl="0" marL="457200" rtl="0" algn="l">
              <a:spcBef>
                <a:spcPts val="0"/>
              </a:spcBef>
              <a:spcAft>
                <a:spcPts val="0"/>
              </a:spcAft>
              <a:buSzPts val="1800"/>
              <a:buAutoNum type="arabicPeriod"/>
            </a:pPr>
            <a:r>
              <a:rPr lang="en"/>
              <a:t>Draw a point in the middle of the canvas.</a:t>
            </a:r>
            <a:endParaRPr/>
          </a:p>
          <a:p>
            <a:pPr indent="-342900" lvl="0" marL="457200" rtl="0" algn="l">
              <a:spcBef>
                <a:spcPts val="0"/>
              </a:spcBef>
              <a:spcAft>
                <a:spcPts val="0"/>
              </a:spcAft>
              <a:buSzPts val="1800"/>
              <a:buAutoNum type="arabicPeriod"/>
            </a:pPr>
            <a:r>
              <a:rPr lang="en"/>
              <a:t>Draw a point near the bottom-left.</a:t>
            </a:r>
            <a:endParaRPr/>
          </a:p>
          <a:p>
            <a:pPr indent="-342900" lvl="0" marL="457200" rtl="0" algn="l">
              <a:spcBef>
                <a:spcPts val="0"/>
              </a:spcBef>
              <a:spcAft>
                <a:spcPts val="0"/>
              </a:spcAft>
              <a:buSzPts val="1800"/>
              <a:buAutoNum type="arabicPeriod"/>
            </a:pPr>
            <a:r>
              <a:rPr lang="en"/>
              <a:t>Draw a horizontal line, a vertical line, a diagonal line.</a:t>
            </a:r>
            <a:endParaRPr/>
          </a:p>
          <a:p>
            <a:pPr indent="-342900" lvl="0" marL="457200" rtl="0" algn="l">
              <a:spcBef>
                <a:spcPts val="0"/>
              </a:spcBef>
              <a:spcAft>
                <a:spcPts val="0"/>
              </a:spcAft>
              <a:buSzPts val="1800"/>
              <a:buAutoNum type="arabicPeriod"/>
            </a:pPr>
            <a:r>
              <a:rPr lang="en"/>
              <a:t>Draw a line from the top-left corner to the bottom-right corner.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Extension</a:t>
            </a:r>
            <a:endParaRPr/>
          </a:p>
        </p:txBody>
      </p:sp>
      <p:sp>
        <p:nvSpPr>
          <p:cNvPr id="253" name="Google Shape;253;p41"/>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Looking for something harder?</a:t>
            </a:r>
            <a:endParaRPr/>
          </a:p>
        </p:txBody>
      </p:sp>
      <p:sp>
        <p:nvSpPr>
          <p:cNvPr id="254" name="Google Shape;254;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Use multiple line functions to create a rectangle and a triangle so the lines create a house (pentagon).</a:t>
            </a:r>
            <a:endParaRPr/>
          </a:p>
          <a:p>
            <a:pPr indent="-342900" lvl="0" marL="457200" rtl="0" algn="l">
              <a:spcBef>
                <a:spcPts val="0"/>
              </a:spcBef>
              <a:spcAft>
                <a:spcPts val="0"/>
              </a:spcAft>
              <a:buSzPts val="1800"/>
              <a:buChar char="●"/>
            </a:pPr>
            <a:r>
              <a:rPr lang="en"/>
              <a:t>Add comments for each line position.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Students will be able to:</a:t>
            </a:r>
            <a:endParaRPr/>
          </a:p>
          <a:p>
            <a:pPr indent="-342900" lvl="0" marL="457200" rtl="0" algn="l">
              <a:spcBef>
                <a:spcPts val="1200"/>
              </a:spcBef>
              <a:spcAft>
                <a:spcPts val="0"/>
              </a:spcAft>
              <a:buSzPts val="1800"/>
              <a:buChar char="●"/>
            </a:pPr>
            <a:r>
              <a:rPr lang="en"/>
              <a:t>Understand the p5 canvas coordinate system</a:t>
            </a:r>
            <a:endParaRPr/>
          </a:p>
          <a:p>
            <a:pPr indent="-342900" lvl="0" marL="457200" rtl="0" algn="l">
              <a:spcBef>
                <a:spcPts val="0"/>
              </a:spcBef>
              <a:spcAft>
                <a:spcPts val="0"/>
              </a:spcAft>
              <a:buSzPts val="1800"/>
              <a:buChar char="●"/>
            </a:pPr>
            <a:r>
              <a:rPr lang="en"/>
              <a:t>Consult the p5 reference for documentation</a:t>
            </a:r>
            <a:endParaRPr/>
          </a:p>
          <a:p>
            <a:pPr indent="-342900" lvl="0" marL="457200" rtl="0" algn="l">
              <a:spcBef>
                <a:spcPts val="0"/>
              </a:spcBef>
              <a:spcAft>
                <a:spcPts val="0"/>
              </a:spcAft>
              <a:buSzPts val="1800"/>
              <a:buChar char="●"/>
            </a:pPr>
            <a:r>
              <a:rPr lang="en"/>
              <a:t>Create a line and point</a:t>
            </a:r>
            <a:endParaRPr/>
          </a:p>
          <a:p>
            <a:pPr indent="-342900" lvl="0" marL="457200" rtl="0" algn="l">
              <a:spcBef>
                <a:spcPts val="0"/>
              </a:spcBef>
              <a:spcAft>
                <a:spcPts val="0"/>
              </a:spcAft>
              <a:buSzPts val="1800"/>
              <a:buChar char="●"/>
            </a:pPr>
            <a:r>
              <a:rPr lang="en"/>
              <a:t>Change the grayscale value of a canvas</a:t>
            </a:r>
            <a:endParaRPr/>
          </a:p>
          <a:p>
            <a:pPr indent="-342900" lvl="0" marL="457200" rtl="0" algn="l">
              <a:spcBef>
                <a:spcPts val="0"/>
              </a:spcBef>
              <a:spcAft>
                <a:spcPts val="0"/>
              </a:spcAft>
              <a:buSzPts val="1800"/>
              <a:buChar char="●"/>
            </a:pPr>
            <a:r>
              <a:rPr lang="en"/>
              <a:t>Use lines to create a rectangle or a house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lang="en" u="sng">
                <a:solidFill>
                  <a:schemeClr val="hlink"/>
                </a:solidFill>
                <a:hlinkClick r:id="rId3"/>
              </a:rPr>
              <a:t>p5 alpha editor</a:t>
            </a:r>
            <a:r>
              <a:rPr lang="en"/>
              <a:t> is a web based code editor that has the p5 library already added to the development environment. It is an integrated development environment or IDE. And IDE is a piece of software that allows a developer to write code and execute the code within one interface, and may have other features like debugging.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92" name="Google Shape;92;p17"/>
          <p:cNvSpPr txBox="1"/>
          <p:nvPr>
            <p:ph idx="1" type="body"/>
          </p:nvPr>
        </p:nvSpPr>
        <p:spPr>
          <a:xfrm>
            <a:off x="471900" y="1919075"/>
            <a:ext cx="51633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code editor will by default open to the file sketch.js, which is where the main p5 program is written. This is the text editor window.</a:t>
            </a:r>
            <a:endParaRPr/>
          </a:p>
        </p:txBody>
      </p:sp>
      <p:pic>
        <p:nvPicPr>
          <p:cNvPr id="93" name="Google Shape;93;p17"/>
          <p:cNvPicPr preferRelativeResize="0"/>
          <p:nvPr/>
        </p:nvPicPr>
        <p:blipFill>
          <a:blip r:embed="rId3">
            <a:alphaModFix/>
          </a:blip>
          <a:stretch>
            <a:fillRect/>
          </a:stretch>
        </p:blipFill>
        <p:spPr>
          <a:xfrm>
            <a:off x="5820700" y="1767727"/>
            <a:ext cx="3183925" cy="32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99" name="Google Shape;99;p18"/>
          <p:cNvSpPr txBox="1"/>
          <p:nvPr>
            <p:ph idx="1" type="body"/>
          </p:nvPr>
        </p:nvSpPr>
        <p:spPr>
          <a:xfrm>
            <a:off x="471900" y="1919075"/>
            <a:ext cx="43734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the right of the text editor is the Preview window. This is actually a window with the website being created in the editor embedded inside of it. When the sketch is executed the result will appear in the preview window.</a:t>
            </a:r>
            <a:endParaRPr/>
          </a:p>
        </p:txBody>
      </p:sp>
      <p:pic>
        <p:nvPicPr>
          <p:cNvPr id="100" name="Google Shape;100;p18"/>
          <p:cNvPicPr preferRelativeResize="0"/>
          <p:nvPr/>
        </p:nvPicPr>
        <p:blipFill>
          <a:blip r:embed="rId3">
            <a:alphaModFix/>
          </a:blip>
          <a:stretch>
            <a:fillRect/>
          </a:stretch>
        </p:blipFill>
        <p:spPr>
          <a:xfrm>
            <a:off x="6054499" y="1858925"/>
            <a:ext cx="2888500" cy="302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106" name="Google Shape;106;p19"/>
          <p:cNvSpPr txBox="1"/>
          <p:nvPr>
            <p:ph idx="1" type="body"/>
          </p:nvPr>
        </p:nvSpPr>
        <p:spPr>
          <a:xfrm>
            <a:off x="471900" y="1919075"/>
            <a:ext cx="81867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Below the editor is the Console window. The console is an interface that prints information such as errors, warning and developer logs for the developer to view as they are working on a project.</a:t>
            </a:r>
            <a:endParaRPr/>
          </a:p>
        </p:txBody>
      </p:sp>
      <p:pic>
        <p:nvPicPr>
          <p:cNvPr id="107" name="Google Shape;107;p19"/>
          <p:cNvPicPr preferRelativeResize="0"/>
          <p:nvPr/>
        </p:nvPicPr>
        <p:blipFill>
          <a:blip r:embed="rId3">
            <a:alphaModFix/>
          </a:blip>
          <a:stretch>
            <a:fillRect/>
          </a:stretch>
        </p:blipFill>
        <p:spPr>
          <a:xfrm>
            <a:off x="2162175" y="3447413"/>
            <a:ext cx="4819650" cy="14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113" name="Google Shape;113;p20"/>
          <p:cNvSpPr txBox="1"/>
          <p:nvPr>
            <p:ph idx="1" type="body"/>
          </p:nvPr>
        </p:nvSpPr>
        <p:spPr>
          <a:xfrm>
            <a:off x="471900" y="1919075"/>
            <a:ext cx="81867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Directly above the text editor are some essential interactive interfaces.</a:t>
            </a:r>
            <a:endParaRPr/>
          </a:p>
        </p:txBody>
      </p:sp>
      <p:pic>
        <p:nvPicPr>
          <p:cNvPr id="114" name="Google Shape;114;p20"/>
          <p:cNvPicPr preferRelativeResize="0"/>
          <p:nvPr/>
        </p:nvPicPr>
        <p:blipFill>
          <a:blip r:embed="rId3">
            <a:alphaModFix/>
          </a:blip>
          <a:stretch>
            <a:fillRect/>
          </a:stretch>
        </p:blipFill>
        <p:spPr>
          <a:xfrm>
            <a:off x="2250850" y="2883650"/>
            <a:ext cx="4819650" cy="78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p5.js web editor overview</a:t>
            </a:r>
            <a:endParaRPr/>
          </a:p>
        </p:txBody>
      </p:sp>
      <p:sp>
        <p:nvSpPr>
          <p:cNvPr id="120" name="Google Shape;120;p21"/>
          <p:cNvSpPr txBox="1"/>
          <p:nvPr>
            <p:ph idx="1" type="body"/>
          </p:nvPr>
        </p:nvSpPr>
        <p:spPr>
          <a:xfrm>
            <a:off x="471900" y="1919075"/>
            <a:ext cx="56559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toolbar is at the top of the window. The first menu, File, allows the user to save the current sketch, open a previously saved sketch, open an example from the p5 set of example, duplicate a saved sketch, share a sketch or download the files from a sketch. Some of these functions will be covered in greater depth in future lessons.</a:t>
            </a:r>
            <a:endParaRPr/>
          </a:p>
        </p:txBody>
      </p:sp>
      <p:pic>
        <p:nvPicPr>
          <p:cNvPr id="121" name="Google Shape;121;p21"/>
          <p:cNvPicPr preferRelativeResize="0"/>
          <p:nvPr/>
        </p:nvPicPr>
        <p:blipFill>
          <a:blip r:embed="rId3">
            <a:alphaModFix/>
          </a:blip>
          <a:stretch>
            <a:fillRect/>
          </a:stretch>
        </p:blipFill>
        <p:spPr>
          <a:xfrm>
            <a:off x="6581725" y="1919075"/>
            <a:ext cx="1743075" cy="254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