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32cca08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32cca08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32cca08f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32cca08f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32cca08f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32cca08f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32cca08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32cca08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32cca08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32cca08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32cca08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32cca08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32cca08f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32cca08f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32cca08f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32cca08f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32cca08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32cca08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32cca08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32cca08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32cca08f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32cca08f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p5js.org/reference/"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file/d/0Byk7AxhPkTEJWWdUeVFteXFrT2M/view?usp=sharing" TargetMode="External"/><Relationship Id="rId4" Type="http://schemas.openxmlformats.org/officeDocument/2006/relationships/hyperlink" Target="http://alpha.editor.p5js.org/cs4all/sketches/HJ-XrmtVX" TargetMode="External"/><Relationship Id="rId5" Type="http://schemas.openxmlformats.org/officeDocument/2006/relationships/image" Target="../media/image6.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p5js.org/refer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alpha.editor.p5js.org/cs4all/sketches/BJLk_dK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p5js.org/refere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Various Shapes, Stroke Weight, Fill()</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Arcs</a:t>
            </a:r>
            <a:endParaRPr/>
          </a:p>
        </p:txBody>
      </p:sp>
      <p:sp>
        <p:nvSpPr>
          <p:cNvPr id="124" name="Google Shape;124;p22"/>
          <p:cNvSpPr txBox="1"/>
          <p:nvPr>
            <p:ph idx="1" type="body"/>
          </p:nvPr>
        </p:nvSpPr>
        <p:spPr>
          <a:xfrm>
            <a:off x="471900" y="1919075"/>
            <a:ext cx="5082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you're up for a challenge, check out the </a:t>
            </a:r>
            <a:r>
              <a:rPr lang="en" u="sng">
                <a:solidFill>
                  <a:schemeClr val="hlink"/>
                </a:solidFill>
                <a:hlinkClick r:id="rId3"/>
              </a:rPr>
              <a:t>p5.js reference</a:t>
            </a:r>
            <a:r>
              <a:rPr lang="en"/>
              <a:t> to make arcs and curves.</a:t>
            </a:r>
            <a:endParaRPr/>
          </a:p>
          <a:p>
            <a:pPr indent="0" lvl="0" marL="0" rtl="0" algn="l">
              <a:spcBef>
                <a:spcPts val="1200"/>
              </a:spcBef>
              <a:spcAft>
                <a:spcPts val="1200"/>
              </a:spcAft>
              <a:buNone/>
            </a:pPr>
            <a:r>
              <a:rPr lang="en"/>
              <a:t>Arcs are part of ellipses (or circles). To draw an arc, we need to specify the start angle and end angle of the portion of the ellipse that we want to draw.</a:t>
            </a:r>
            <a:endParaRPr/>
          </a:p>
        </p:txBody>
      </p:sp>
      <p:pic>
        <p:nvPicPr>
          <p:cNvPr id="125" name="Google Shape;125;p22"/>
          <p:cNvPicPr preferRelativeResize="0"/>
          <p:nvPr/>
        </p:nvPicPr>
        <p:blipFill>
          <a:blip r:embed="rId4">
            <a:alphaModFix/>
          </a:blip>
          <a:stretch>
            <a:fillRect/>
          </a:stretch>
        </p:blipFill>
        <p:spPr>
          <a:xfrm>
            <a:off x="5707200" y="1658825"/>
            <a:ext cx="3284400" cy="328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Arcs</a:t>
            </a:r>
            <a:endParaRPr/>
          </a:p>
        </p:txBody>
      </p:sp>
      <p:sp>
        <p:nvSpPr>
          <p:cNvPr id="131" name="Google Shape;131;p23"/>
          <p:cNvSpPr txBox="1"/>
          <p:nvPr>
            <p:ph idx="1" type="body"/>
          </p:nvPr>
        </p:nvSpPr>
        <p:spPr>
          <a:xfrm>
            <a:off x="471900" y="1919075"/>
            <a:ext cx="42363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p5js, angles are specified not in degrees but a unit called RADIANS. Angles are also measured in the CLOCKWISE direction.</a:t>
            </a:r>
            <a:endParaRPr/>
          </a:p>
        </p:txBody>
      </p:sp>
      <p:pic>
        <p:nvPicPr>
          <p:cNvPr id="132" name="Google Shape;132;p23"/>
          <p:cNvPicPr preferRelativeResize="0"/>
          <p:nvPr/>
        </p:nvPicPr>
        <p:blipFill>
          <a:blip r:embed="rId3">
            <a:alphaModFix/>
          </a:blip>
          <a:stretch>
            <a:fillRect/>
          </a:stretch>
        </p:blipFill>
        <p:spPr>
          <a:xfrm>
            <a:off x="4572000" y="2021600"/>
            <a:ext cx="4131000" cy="19466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Arcs</a:t>
            </a:r>
            <a:endParaRPr/>
          </a:p>
        </p:txBody>
      </p:sp>
      <p:sp>
        <p:nvSpPr>
          <p:cNvPr id="138" name="Google Shape;138;p24"/>
          <p:cNvSpPr txBox="1"/>
          <p:nvPr>
            <p:ph idx="1" type="body"/>
          </p:nvPr>
        </p:nvSpPr>
        <p:spPr>
          <a:xfrm>
            <a:off x="471900" y="1919075"/>
            <a:ext cx="42363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you would rather work with degrees and not radians (90 instead of PI/2), add this line to your code: `angleMode(DEGREES).` Use this </a:t>
            </a:r>
            <a:r>
              <a:rPr lang="en" u="sng">
                <a:solidFill>
                  <a:schemeClr val="hlink"/>
                </a:solidFill>
                <a:hlinkClick r:id="rId3"/>
              </a:rPr>
              <a:t>p5 reference cheat sheet</a:t>
            </a:r>
            <a:r>
              <a:rPr lang="en"/>
              <a:t> to learn more and recreate the following: </a:t>
            </a:r>
            <a:r>
              <a:rPr lang="en" u="sng">
                <a:solidFill>
                  <a:schemeClr val="hlink"/>
                </a:solidFill>
                <a:hlinkClick r:id="rId4"/>
              </a:rPr>
              <a:t>Possible Solution</a:t>
            </a:r>
            <a:endParaRPr/>
          </a:p>
        </p:txBody>
      </p:sp>
      <p:pic>
        <p:nvPicPr>
          <p:cNvPr id="139" name="Google Shape;139;p24"/>
          <p:cNvPicPr preferRelativeResize="0"/>
          <p:nvPr/>
        </p:nvPicPr>
        <p:blipFill>
          <a:blip r:embed="rId5">
            <a:alphaModFix/>
          </a:blip>
          <a:stretch>
            <a:fillRect/>
          </a:stretch>
        </p:blipFill>
        <p:spPr>
          <a:xfrm>
            <a:off x="5660300" y="1360550"/>
            <a:ext cx="2886075" cy="2257425"/>
          </a:xfrm>
          <a:prstGeom prst="rect">
            <a:avLst/>
          </a:prstGeom>
          <a:noFill/>
          <a:ln>
            <a:noFill/>
          </a:ln>
        </p:spPr>
      </p:pic>
      <p:pic>
        <p:nvPicPr>
          <p:cNvPr id="140" name="Google Shape;140;p24"/>
          <p:cNvPicPr preferRelativeResize="0"/>
          <p:nvPr/>
        </p:nvPicPr>
        <p:blipFill>
          <a:blip r:embed="rId6">
            <a:alphaModFix/>
          </a:blip>
          <a:stretch>
            <a:fillRect/>
          </a:stretch>
        </p:blipFill>
        <p:spPr>
          <a:xfrm>
            <a:off x="4572000" y="3659925"/>
            <a:ext cx="3974375" cy="96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learning activity students will create a visual composition using various p5 shape-drawing functions. They will continue to build on their understanding of functions and their parameters to recreate the robot from lesson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Consult the p5 reference</a:t>
            </a:r>
            <a:endParaRPr/>
          </a:p>
          <a:p>
            <a:pPr indent="-342900" lvl="0" marL="457200" rtl="0" algn="l">
              <a:spcBef>
                <a:spcPts val="0"/>
              </a:spcBef>
              <a:spcAft>
                <a:spcPts val="0"/>
              </a:spcAft>
              <a:buSzPts val="1800"/>
              <a:buChar char="●"/>
            </a:pPr>
            <a:r>
              <a:rPr lang="en"/>
              <a:t>Create triangles</a:t>
            </a:r>
            <a:endParaRPr/>
          </a:p>
          <a:p>
            <a:pPr indent="-342900" lvl="0" marL="457200" rtl="0" algn="l">
              <a:spcBef>
                <a:spcPts val="0"/>
              </a:spcBef>
              <a:spcAft>
                <a:spcPts val="0"/>
              </a:spcAft>
              <a:buSzPts val="1800"/>
              <a:buChar char="●"/>
            </a:pPr>
            <a:r>
              <a:rPr lang="en"/>
              <a:t>Create quadrilaterals</a:t>
            </a:r>
            <a:endParaRPr/>
          </a:p>
          <a:p>
            <a:pPr indent="-342900" lvl="0" marL="457200" rtl="0" algn="l">
              <a:spcBef>
                <a:spcPts val="0"/>
              </a:spcBef>
              <a:spcAft>
                <a:spcPts val="0"/>
              </a:spcAft>
              <a:buSzPts val="1800"/>
              <a:buChar char="●"/>
            </a:pPr>
            <a:r>
              <a:rPr lang="en"/>
              <a:t>Create arcs</a:t>
            </a:r>
            <a:endParaRPr/>
          </a:p>
          <a:p>
            <a:pPr indent="-342900" lvl="0" marL="457200" rtl="0" algn="l">
              <a:spcBef>
                <a:spcPts val="0"/>
              </a:spcBef>
              <a:spcAft>
                <a:spcPts val="0"/>
              </a:spcAft>
              <a:buSzPts val="1800"/>
              <a:buChar char="●"/>
            </a:pPr>
            <a:r>
              <a:rPr lang="en"/>
              <a:t>Create shapes defined by their vertices</a:t>
            </a:r>
            <a:endParaRPr/>
          </a:p>
          <a:p>
            <a:pPr indent="-342900" lvl="0" marL="457200" rtl="0" algn="l">
              <a:spcBef>
                <a:spcPts val="0"/>
              </a:spcBef>
              <a:spcAft>
                <a:spcPts val="0"/>
              </a:spcAft>
              <a:buSzPts val="1800"/>
              <a:buChar char="●"/>
            </a:pPr>
            <a:r>
              <a:rPr lang="en"/>
              <a:t>Use layering to create images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While it's great to place shapes on the canvas using built in functions, we're going to learn a shortcut in order to help us draw more complex shapes to make more interesting drawings. First, because this activity will have you problem solving, we must go over "what to do when feeling stuck":</a:t>
            </a:r>
            <a:endParaRPr/>
          </a:p>
          <a:p>
            <a:pPr indent="-317182" lvl="0" marL="457200" rtl="0" algn="l">
              <a:spcBef>
                <a:spcPts val="1200"/>
              </a:spcBef>
              <a:spcAft>
                <a:spcPts val="0"/>
              </a:spcAft>
              <a:buSzPct val="100000"/>
              <a:buChar char="●"/>
            </a:pPr>
            <a:r>
              <a:rPr lang="en"/>
              <a:t>Ask yourself:</a:t>
            </a:r>
            <a:endParaRPr/>
          </a:p>
          <a:p>
            <a:pPr indent="-297497" lvl="1" marL="914400" rtl="0" algn="l">
              <a:spcBef>
                <a:spcPts val="0"/>
              </a:spcBef>
              <a:spcAft>
                <a:spcPts val="0"/>
              </a:spcAft>
              <a:buSzPct val="100000"/>
              <a:buChar char="○"/>
            </a:pPr>
            <a:r>
              <a:rPr lang="en"/>
              <a:t>What was supposed to happen?</a:t>
            </a:r>
            <a:endParaRPr/>
          </a:p>
          <a:p>
            <a:pPr indent="-297497" lvl="1" marL="914400" rtl="0" algn="l">
              <a:spcBef>
                <a:spcPts val="0"/>
              </a:spcBef>
              <a:spcAft>
                <a:spcPts val="0"/>
              </a:spcAft>
              <a:buSzPct val="100000"/>
              <a:buChar char="○"/>
            </a:pPr>
            <a:r>
              <a:rPr lang="en"/>
              <a:t>What happened instead?</a:t>
            </a:r>
            <a:endParaRPr/>
          </a:p>
          <a:p>
            <a:pPr indent="-317182" lvl="0" marL="457200" rtl="0" algn="l">
              <a:spcBef>
                <a:spcPts val="0"/>
              </a:spcBef>
              <a:spcAft>
                <a:spcPts val="0"/>
              </a:spcAft>
              <a:buSzPct val="100000"/>
              <a:buChar char="●"/>
            </a:pPr>
            <a:r>
              <a:rPr lang="en"/>
              <a:t>If there is an error message look at the line number and error description. If the error message has a suggestion try that first.</a:t>
            </a:r>
            <a:endParaRPr/>
          </a:p>
          <a:p>
            <a:pPr indent="-317182" lvl="0" marL="457200" rtl="0" algn="l">
              <a:spcBef>
                <a:spcPts val="0"/>
              </a:spcBef>
              <a:spcAft>
                <a:spcPts val="0"/>
              </a:spcAft>
              <a:buSzPct val="100000"/>
              <a:buChar char="●"/>
            </a:pPr>
            <a:r>
              <a:rPr lang="en"/>
              <a:t>Check for common errors working line by line from top to bottom</a:t>
            </a:r>
            <a:endParaRPr/>
          </a:p>
          <a:p>
            <a:pPr indent="-317182" lvl="0" marL="457200" rtl="0" algn="l">
              <a:spcBef>
                <a:spcPts val="0"/>
              </a:spcBef>
              <a:spcAft>
                <a:spcPts val="0"/>
              </a:spcAft>
              <a:buSzPct val="100000"/>
              <a:buChar char="●"/>
            </a:pPr>
            <a:r>
              <a:rPr lang="en"/>
              <a:t>Play with the code. Make one change at a time then hit run.</a:t>
            </a:r>
            <a:endParaRPr/>
          </a:p>
          <a:p>
            <a:pPr indent="-317182" lvl="0" marL="457200" rtl="0" algn="l">
              <a:spcBef>
                <a:spcPts val="0"/>
              </a:spcBef>
              <a:spcAft>
                <a:spcPts val="0"/>
              </a:spcAft>
              <a:buSzPct val="100000"/>
              <a:buChar char="●"/>
            </a:pPr>
            <a:r>
              <a:rPr lang="en"/>
              <a:t>Use teamwork. Compare your code to the code of someone next to you.</a:t>
            </a:r>
            <a:endParaRPr/>
          </a:p>
          <a:p>
            <a:pPr indent="-317182" lvl="0" marL="457200" rtl="0" algn="l">
              <a:spcBef>
                <a:spcPts val="0"/>
              </a:spcBef>
              <a:spcAft>
                <a:spcPts val="0"/>
              </a:spcAft>
              <a:buSzPct val="100000"/>
              <a:buChar char="●"/>
            </a:pPr>
            <a:r>
              <a:rPr lang="en"/>
              <a:t>Check out the p5.js online reference. </a:t>
            </a:r>
            <a:r>
              <a:rPr lang="en" u="sng">
                <a:solidFill>
                  <a:schemeClr val="hlink"/>
                </a:solidFill>
                <a:hlinkClick r:id="rId3"/>
              </a:rPr>
              <a:t>www.p5js.org/reference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Change The Shade and Stroke of your Shapes</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might have noticed this: if you don't change anything, your shapes are drawn with a white fill, and a thin, black stroke. To change these, you can use the </a:t>
            </a:r>
            <a:r>
              <a:rPr b="1" lang="en"/>
              <a:t>fill()</a:t>
            </a:r>
            <a:r>
              <a:rPr lang="en"/>
              <a:t> and </a:t>
            </a:r>
            <a:r>
              <a:rPr b="1" lang="en"/>
              <a:t>stroke()</a:t>
            </a:r>
            <a:r>
              <a:rPr lang="en"/>
              <a:t> functions. When given one parameter, </a:t>
            </a:r>
            <a:r>
              <a:rPr b="1" lang="en"/>
              <a:t>fill()</a:t>
            </a:r>
            <a:r>
              <a:rPr lang="en"/>
              <a:t> is set to a shade of gray between 0 (black) and 255 (white). To get rid of the stroke add </a:t>
            </a:r>
            <a:r>
              <a:rPr b="1" lang="en"/>
              <a:t>noStroke()</a:t>
            </a:r>
            <a:r>
              <a:rPr lang="en"/>
              <a:t> and to get rid of the fill, add </a:t>
            </a:r>
            <a:r>
              <a:rPr b="1" lang="en"/>
              <a:t>noFill()</a:t>
            </a:r>
            <a:r>
              <a:rPr lang="en"/>
              <a:t>. You can also change the thickness of the stroke by adding </a:t>
            </a:r>
            <a:r>
              <a:rPr b="1" lang="en"/>
              <a:t>strokeWeight()</a:t>
            </a:r>
            <a:r>
              <a:rPr lang="en"/>
              <a:t>. Remember that since the code runs from the top down, when you change the fill or stroke, that change will apply to all of the code beneath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Change The Shade and Stroke of your Shapes</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It can be useful to compare the program to a person drawing from instructions. You might instruct a person to:</a:t>
            </a:r>
            <a:endParaRPr/>
          </a:p>
          <a:p>
            <a:pPr indent="-308610" lvl="0" marL="457200" rtl="0" algn="l">
              <a:spcBef>
                <a:spcPts val="1200"/>
              </a:spcBef>
              <a:spcAft>
                <a:spcPts val="0"/>
              </a:spcAft>
              <a:buSzPct val="100000"/>
              <a:buAutoNum type="arabicPeriod"/>
            </a:pPr>
            <a:r>
              <a:rPr lang="en"/>
              <a:t>Pick up a white pen</a:t>
            </a:r>
            <a:endParaRPr/>
          </a:p>
          <a:p>
            <a:pPr indent="-308610" lvl="0" marL="457200" rtl="0" algn="l">
              <a:spcBef>
                <a:spcPts val="0"/>
              </a:spcBef>
              <a:spcAft>
                <a:spcPts val="0"/>
              </a:spcAft>
              <a:buSzPct val="100000"/>
              <a:buAutoNum type="arabicPeriod"/>
            </a:pPr>
            <a:r>
              <a:rPr lang="en"/>
              <a:t>Draw a square</a:t>
            </a:r>
            <a:endParaRPr/>
          </a:p>
          <a:p>
            <a:pPr indent="-308610" lvl="0" marL="457200" rtl="0" algn="l">
              <a:spcBef>
                <a:spcPts val="0"/>
              </a:spcBef>
              <a:spcAft>
                <a:spcPts val="0"/>
              </a:spcAft>
              <a:buSzPct val="100000"/>
              <a:buAutoNum type="arabicPeriod"/>
            </a:pPr>
            <a:r>
              <a:rPr lang="en"/>
              <a:t>Switch to a gray pen</a:t>
            </a:r>
            <a:endParaRPr/>
          </a:p>
          <a:p>
            <a:pPr indent="-308610" lvl="0" marL="457200" rtl="0" algn="l">
              <a:spcBef>
                <a:spcPts val="0"/>
              </a:spcBef>
              <a:spcAft>
                <a:spcPts val="0"/>
              </a:spcAft>
              <a:buSzPct val="100000"/>
              <a:buAutoNum type="arabicPeriod"/>
            </a:pPr>
            <a:r>
              <a:rPr lang="en"/>
              <a:t>Draw an ellipse</a:t>
            </a:r>
            <a:endParaRPr/>
          </a:p>
          <a:p>
            <a:pPr indent="-308610" lvl="0" marL="457200" rtl="0" algn="l">
              <a:spcBef>
                <a:spcPts val="0"/>
              </a:spcBef>
              <a:spcAft>
                <a:spcPts val="0"/>
              </a:spcAft>
              <a:buSzPct val="100000"/>
              <a:buAutoNum type="arabicPeriod"/>
            </a:pPr>
            <a:r>
              <a:rPr lang="en"/>
              <a:t>Draw a line</a:t>
            </a:r>
            <a:endParaRPr/>
          </a:p>
          <a:p>
            <a:pPr indent="0" lvl="0" marL="0" rtl="0" algn="l">
              <a:spcBef>
                <a:spcPts val="1200"/>
              </a:spcBef>
              <a:spcAft>
                <a:spcPts val="0"/>
              </a:spcAft>
              <a:buNone/>
            </a:pPr>
            <a:r>
              <a:rPr lang="en"/>
              <a:t>The square would be white and both the ellipse and the line, as well as anything else you tell the person to draw, would be gray until you tell them to switch pens again. Since the code runs from the top down, it will work the same way. If you add a white fill, and draw three shapes beneath that line of code, all three shapes will be white.</a:t>
            </a:r>
            <a:endParaRPr/>
          </a:p>
          <a:p>
            <a:pPr indent="0" lvl="0" marL="0" rtl="0" algn="l">
              <a:spcBef>
                <a:spcPts val="1200"/>
              </a:spcBef>
              <a:spcAft>
                <a:spcPts val="1200"/>
              </a:spcAft>
              <a:buNone/>
            </a:pPr>
            <a:r>
              <a:rPr lang="en"/>
              <a:t>Play with the thickness of the stroke and its shade of gray </a:t>
            </a:r>
            <a:r>
              <a:rPr lang="en" u="sng">
                <a:solidFill>
                  <a:schemeClr val="hlink"/>
                </a:solidFill>
                <a:hlinkClick r:id="rId3"/>
              </a:rPr>
              <a:t>here</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Draw Other Shapes and Navigate the p5.js Reference</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Use the </a:t>
            </a:r>
            <a:r>
              <a:rPr lang="en" u="sng">
                <a:solidFill>
                  <a:schemeClr val="hlink"/>
                </a:solidFill>
                <a:hlinkClick r:id="rId3"/>
              </a:rPr>
              <a:t>p5 reference</a:t>
            </a:r>
            <a:r>
              <a:rPr lang="en"/>
              <a:t> to complete this worksheet and then create the following shapes in the p5.js editor:</a:t>
            </a:r>
            <a:endParaRPr/>
          </a:p>
          <a:p>
            <a:pPr indent="-325755" lvl="0" marL="457200" rtl="0" algn="l">
              <a:spcBef>
                <a:spcPts val="1200"/>
              </a:spcBef>
              <a:spcAft>
                <a:spcPts val="0"/>
              </a:spcAft>
              <a:buSzPct val="100000"/>
              <a:buChar char="●"/>
            </a:pPr>
            <a:r>
              <a:rPr lang="en"/>
              <a:t>Triangle using triangle() function</a:t>
            </a:r>
            <a:endParaRPr/>
          </a:p>
          <a:p>
            <a:pPr indent="-325755" lvl="0" marL="457200" rtl="0" algn="l">
              <a:spcBef>
                <a:spcPts val="0"/>
              </a:spcBef>
              <a:spcAft>
                <a:spcPts val="0"/>
              </a:spcAft>
              <a:buSzPct val="100000"/>
              <a:buChar char="●"/>
            </a:pPr>
            <a:r>
              <a:rPr lang="en"/>
              <a:t>Quadrilateral using quad() function</a:t>
            </a:r>
            <a:endParaRPr/>
          </a:p>
          <a:p>
            <a:pPr indent="-325755" lvl="0" marL="457200" rtl="0" algn="l">
              <a:spcBef>
                <a:spcPts val="0"/>
              </a:spcBef>
              <a:spcAft>
                <a:spcPts val="0"/>
              </a:spcAft>
              <a:buSzPct val="100000"/>
              <a:buChar char="●"/>
            </a:pPr>
            <a:r>
              <a:rPr lang="en"/>
              <a:t>Star using beginShape() function</a:t>
            </a:r>
            <a:endParaRPr/>
          </a:p>
          <a:p>
            <a:pPr indent="-325755" lvl="0" marL="457200" rtl="0" algn="l">
              <a:spcBef>
                <a:spcPts val="0"/>
              </a:spcBef>
              <a:spcAft>
                <a:spcPts val="0"/>
              </a:spcAft>
              <a:buSzPct val="100000"/>
              <a:buChar char="●"/>
            </a:pPr>
            <a:r>
              <a:rPr lang="en"/>
              <a:t>Arc.</a:t>
            </a:r>
            <a:endParaRPr/>
          </a:p>
          <a:p>
            <a:pPr indent="0" lvl="0" marL="0" rtl="0" algn="l">
              <a:spcBef>
                <a:spcPts val="1200"/>
              </a:spcBef>
              <a:spcAft>
                <a:spcPts val="0"/>
              </a:spcAft>
              <a:buNone/>
            </a:pPr>
            <a:r>
              <a:rPr lang="en"/>
              <a:t>Your sketch should include:</a:t>
            </a:r>
            <a:endParaRPr/>
          </a:p>
          <a:p>
            <a:pPr indent="-325755" lvl="0" marL="457200" rtl="0" algn="l">
              <a:spcBef>
                <a:spcPts val="1200"/>
              </a:spcBef>
              <a:spcAft>
                <a:spcPts val="0"/>
              </a:spcAft>
              <a:buSzPct val="100000"/>
              <a:buChar char="●"/>
            </a:pPr>
            <a:r>
              <a:rPr lang="en"/>
              <a:t>A canvas size of 600 pixels wide by 120 pixels high.</a:t>
            </a:r>
            <a:endParaRPr/>
          </a:p>
          <a:p>
            <a:pPr indent="-325755" lvl="0" marL="457200" rtl="0" algn="l">
              <a:spcBef>
                <a:spcPts val="0"/>
              </a:spcBef>
              <a:spcAft>
                <a:spcPts val="0"/>
              </a:spcAft>
              <a:buSzPct val="100000"/>
              <a:buChar char="●"/>
            </a:pPr>
            <a:r>
              <a:rPr lang="en"/>
              <a:t>Light gray background.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Examples of possible outputs</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524025" y="2020125"/>
            <a:ext cx="8095950" cy="161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Draw Other Shapes and Navigate the p5.js Reference</a:t>
            </a:r>
            <a:endParaRPr/>
          </a:p>
        </p:txBody>
      </p:sp>
      <p:sp>
        <p:nvSpPr>
          <p:cNvPr id="117" name="Google Shape;117;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draw a polygon, first call the </a:t>
            </a:r>
            <a:r>
              <a:rPr b="1" lang="en"/>
              <a:t>beginShape()</a:t>
            </a:r>
            <a:r>
              <a:rPr lang="en"/>
              <a:t> function, then call the vertex(x, y) for each vertex of the polygon. End the shape with </a:t>
            </a:r>
            <a:r>
              <a:rPr b="1" lang="en"/>
              <a:t>endShape(CLOSE)</a:t>
            </a:r>
            <a:r>
              <a:rPr lang="en"/>
              <a:t>.</a:t>
            </a:r>
            <a:endParaRPr/>
          </a:p>
        </p:txBody>
      </p:sp>
      <p:pic>
        <p:nvPicPr>
          <p:cNvPr id="118" name="Google Shape;118;p21"/>
          <p:cNvPicPr preferRelativeResize="0"/>
          <p:nvPr/>
        </p:nvPicPr>
        <p:blipFill>
          <a:blip r:embed="rId3">
            <a:alphaModFix/>
          </a:blip>
          <a:stretch>
            <a:fillRect/>
          </a:stretch>
        </p:blipFill>
        <p:spPr>
          <a:xfrm>
            <a:off x="1658775" y="2772850"/>
            <a:ext cx="5848350" cy="200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