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7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</p:sldIdLst>
  <p:sldSz cy="5143500" cx="9144000"/>
  <p:notesSz cx="6858000" cy="9144000"/>
  <p:embeddedFontLst>
    <p:embeddedFont>
      <p:font typeface="Proxima Nova"/>
      <p:regular r:id="rId37"/>
      <p:bold r:id="rId38"/>
      <p:italic r:id="rId39"/>
      <p:boldItalic r:id="rId40"/>
    </p:embeddedFont>
    <p:embeddedFont>
      <p:font typeface="Satisfy"/>
      <p:regular r:id="rId41"/>
    </p:embeddedFont>
    <p:embeddedFont>
      <p:font typeface="Lemon"/>
      <p:regular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ProximaNova-boldItalic.fntdata"/><Relationship Id="rId20" Type="http://schemas.openxmlformats.org/officeDocument/2006/relationships/slide" Target="slides/slide16.xml"/><Relationship Id="rId42" Type="http://schemas.openxmlformats.org/officeDocument/2006/relationships/font" Target="fonts/Lemon-regular.fntdata"/><Relationship Id="rId41" Type="http://schemas.openxmlformats.org/officeDocument/2006/relationships/font" Target="fonts/Satisfy-regular.fntdata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font" Target="fonts/ProximaNova-regular.fntdata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font" Target="fonts/ProximaNova-italic.fntdata"/><Relationship Id="rId16" Type="http://schemas.openxmlformats.org/officeDocument/2006/relationships/slide" Target="slides/slide12.xml"/><Relationship Id="rId38" Type="http://schemas.openxmlformats.org/officeDocument/2006/relationships/font" Target="fonts/ProximaNova-bold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0a0205ffc_0_8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0a0205ffc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0a0205ffc_0_8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0a0205ffc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0a0205ffc_0_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0a0205ffc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0a0205ffc_0_12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0a0205ffc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Quick explanation of a “browser” for those who don’t know that term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 on your computer that knows how to interpret these html documents and display them as the visual, audible web pages you see on the internet, including this video.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0a0205ffc_0_1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0a0205ffc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Today we’re going to learn how to make this part.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f07991666_1_14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f07991666_1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f07991666_1_14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f07991666_1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f07991666_1_15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f07991666_1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f07991666_1_15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f07991666_1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f07991666_1_16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f07991666_1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0a0205ffc_0_10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0a0205ffc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f07991666_1_16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f07991666_1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f07991666_1_17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f07991666_1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f07991666_1_17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f07991666_1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0a0205ffc_0_19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10a0205ffc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0a0205ffc_0_18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10a0205ffc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f07991666_1_28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f07991666_1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0a0205ffc_0_20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10a0205ffc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f07991666_1_28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f07991666_1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f07991666_1_29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f07991666_1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f07991666_1_29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f07991666_1_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0a0205ffc_0_3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0a0205ffc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f07991666_1_3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f07991666_1_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f07991666_1_32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f07991666_1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10a0205ffc_0_23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10a0205ffc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0a0205ffc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0a0205ffc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0a0205ffc_0_4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0a0205ffc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0a0205ffc_0_5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0a0205ffc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0a0205ffc_0_5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0a0205ffc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0a0205ffc_0_6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0a0205ffc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0a0205ffc_0_7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0a0205ffc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-45525"/>
            <a:ext cx="9144000" cy="51891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" name="Google Shape;10;p2"/>
          <p:cNvCxnSpPr/>
          <p:nvPr/>
        </p:nvCxnSpPr>
        <p:spPr>
          <a:xfrm>
            <a:off x="0" y="2701425"/>
            <a:ext cx="6452100" cy="0"/>
          </a:xfrm>
          <a:prstGeom prst="straightConnector1">
            <a:avLst/>
          </a:prstGeom>
          <a:noFill/>
          <a:ln cap="flat" cmpd="sng" w="1524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" name="Google Shape;11;p2"/>
          <p:cNvSpPr txBox="1"/>
          <p:nvPr>
            <p:ph type="title"/>
          </p:nvPr>
        </p:nvSpPr>
        <p:spPr>
          <a:xfrm>
            <a:off x="1340200" y="681575"/>
            <a:ext cx="7860000" cy="169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45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de 2">
  <p:cSld name="CUSTOM_5_1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slide2.png" id="51" name="Google Shape;51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3834875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1"/>
          <p:cNvSpPr txBox="1"/>
          <p:nvPr/>
        </p:nvSpPr>
        <p:spPr>
          <a:xfrm>
            <a:off x="472450" y="1679332"/>
            <a:ext cx="8229600" cy="46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for(var i = 0; i &lt; </a:t>
            </a:r>
            <a:r>
              <a:rPr b="1" i="1" lang="en" sz="3000">
                <a:solidFill>
                  <a:srgbClr val="27A9E1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b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; i++){</a:t>
            </a:r>
            <a:endParaRPr b="1" sz="3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/* code to execute </a:t>
            </a:r>
            <a:r>
              <a:rPr b="1" i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b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times */</a:t>
            </a:r>
            <a:endParaRPr b="1" sz="3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3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3" name="Google Shape;53;p11"/>
          <p:cNvSpPr/>
          <p:nvPr/>
        </p:nvSpPr>
        <p:spPr>
          <a:xfrm>
            <a:off x="0" y="0"/>
            <a:ext cx="9144000" cy="11982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ighlight copy">
  <p:cSld name="CUSTOM_5_1_1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slide2.png" id="56" name="Google Shape;56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1105625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2"/>
          <p:cNvSpPr/>
          <p:nvPr/>
        </p:nvSpPr>
        <p:spPr>
          <a:xfrm>
            <a:off x="0" y="0"/>
            <a:ext cx="9144000" cy="3354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slide2.png" id="58" name="Google Shape;58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836000"/>
            <a:ext cx="9144000" cy="1105625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2"/>
          <p:cNvSpPr/>
          <p:nvPr/>
        </p:nvSpPr>
        <p:spPr>
          <a:xfrm>
            <a:off x="0" y="4836000"/>
            <a:ext cx="9144000" cy="3354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LLOUT">
  <p:cSld name="CUSTOM_6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/>
          <p:nvPr/>
        </p:nvSpPr>
        <p:spPr>
          <a:xfrm>
            <a:off x="381000" y="1129457"/>
            <a:ext cx="8229600" cy="46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function buildPyramid()</a:t>
            </a:r>
            <a:r>
              <a:rPr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3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/* code goes here */</a:t>
            </a:r>
            <a:endParaRPr sz="3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3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333333"/>
              </a:solidFill>
            </a:endParaRPr>
          </a:p>
        </p:txBody>
      </p:sp>
      <p:sp>
        <p:nvSpPr>
          <p:cNvPr id="62" name="Google Shape;62;p13"/>
          <p:cNvSpPr/>
          <p:nvPr/>
        </p:nvSpPr>
        <p:spPr>
          <a:xfrm>
            <a:off x="3909088" y="2855825"/>
            <a:ext cx="4037100" cy="1772100"/>
          </a:xfrm>
          <a:prstGeom prst="wedgeRoundRectCallout">
            <a:avLst>
              <a:gd fmla="val -21355" name="adj1"/>
              <a:gd fmla="val -68750" name="adj2"/>
              <a:gd fmla="val 0" name="adj3"/>
            </a:avLst>
          </a:prstGeom>
          <a:solidFill>
            <a:srgbClr val="9FC5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>
              <a:solidFill>
                <a:srgbClr val="333333"/>
              </a:solidFill>
            </a:endParaRPr>
          </a:p>
        </p:txBody>
      </p:sp>
      <p:pic>
        <p:nvPicPr>
          <p:cNvPr descr="slide2.png" id="63" name="Google Shape;63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3834875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3"/>
          <p:cNvSpPr/>
          <p:nvPr/>
        </p:nvSpPr>
        <p:spPr>
          <a:xfrm>
            <a:off x="0" y="0"/>
            <a:ext cx="9144000" cy="11982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3"/>
          <p:cNvSpPr txBox="1"/>
          <p:nvPr/>
        </p:nvSpPr>
        <p:spPr>
          <a:xfrm>
            <a:off x="252200" y="205975"/>
            <a:ext cx="5930700" cy="14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Naming is crucial</a:t>
            </a:r>
            <a:endParaRPr sz="38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6" name="Google Shape;66;p13"/>
          <p:cNvSpPr/>
          <p:nvPr/>
        </p:nvSpPr>
        <p:spPr>
          <a:xfrm>
            <a:off x="3914525" y="2779625"/>
            <a:ext cx="4037100" cy="1772100"/>
          </a:xfrm>
          <a:prstGeom prst="wedgeRoundRectCallout">
            <a:avLst>
              <a:gd fmla="val -21355" name="adj1"/>
              <a:gd fmla="val -68750" name="adj2"/>
              <a:gd fmla="val 0" name="adj3"/>
            </a:avLst>
          </a:prstGeom>
          <a:solidFill>
            <a:srgbClr val="27A9E1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3"/>
          <p:cNvSpPr txBox="1"/>
          <p:nvPr/>
        </p:nvSpPr>
        <p:spPr>
          <a:xfrm>
            <a:off x="4338600" y="3198625"/>
            <a:ext cx="3573000" cy="14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From this name, it’s clear what the function does </a:t>
            </a:r>
            <a:endParaRPr sz="24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uter definition">
  <p:cSld name="CUSTOM_3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ide2.png" id="69" name="Google Shape;6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3834875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4"/>
          <p:cNvSpPr/>
          <p:nvPr/>
        </p:nvSpPr>
        <p:spPr>
          <a:xfrm>
            <a:off x="0" y="0"/>
            <a:ext cx="9144000" cy="11982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4"/>
          <p:cNvSpPr txBox="1"/>
          <p:nvPr>
            <p:ph type="title"/>
          </p:nvPr>
        </p:nvSpPr>
        <p:spPr>
          <a:xfrm>
            <a:off x="443725" y="244500"/>
            <a:ext cx="6384000" cy="76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72" name="Google Shape;72;p14"/>
          <p:cNvSpPr txBox="1"/>
          <p:nvPr>
            <p:ph idx="1" type="subTitle"/>
          </p:nvPr>
        </p:nvSpPr>
        <p:spPr>
          <a:xfrm>
            <a:off x="1466975" y="2327250"/>
            <a:ext cx="3667500" cy="88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600"/>
              </a:spcBef>
              <a:spcAft>
                <a:spcPts val="0"/>
              </a:spcAft>
              <a:buNone/>
              <a:defRPr b="1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spcBef>
                <a:spcPts val="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60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73" name="Google Shape;73;p14"/>
          <p:cNvSpPr txBox="1"/>
          <p:nvPr>
            <p:ph idx="2" type="body"/>
          </p:nvPr>
        </p:nvSpPr>
        <p:spPr>
          <a:xfrm>
            <a:off x="5994725" y="1648100"/>
            <a:ext cx="2879700" cy="23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 sz="24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de + definition 1 (example)">
  <p:cSld name="CUSTOM_3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ide2.png"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3834875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/>
          <p:nvPr/>
        </p:nvSpPr>
        <p:spPr>
          <a:xfrm>
            <a:off x="0" y="0"/>
            <a:ext cx="9144000" cy="11982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5"/>
          <p:cNvSpPr txBox="1"/>
          <p:nvPr/>
        </p:nvSpPr>
        <p:spPr>
          <a:xfrm>
            <a:off x="396250" y="214025"/>
            <a:ext cx="5430000" cy="14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Calling a function</a:t>
            </a:r>
            <a:endParaRPr sz="38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8" name="Google Shape;78;p15"/>
          <p:cNvSpPr txBox="1"/>
          <p:nvPr/>
        </p:nvSpPr>
        <p:spPr>
          <a:xfrm>
            <a:off x="1407600" y="2225900"/>
            <a:ext cx="3687000" cy="101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turnAround();</a:t>
            </a:r>
            <a:endParaRPr b="1" sz="3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9" name="Google Shape;79;p15"/>
          <p:cNvSpPr txBox="1"/>
          <p:nvPr/>
        </p:nvSpPr>
        <p:spPr>
          <a:xfrm>
            <a:off x="5928675" y="2275875"/>
            <a:ext cx="2753700" cy="19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Calling a function:</a:t>
            </a:r>
            <a:r>
              <a:rPr lang="en" sz="24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 causing the action to actually happen</a:t>
            </a:r>
            <a:endParaRPr sz="24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just code">
  <p:cSld name="CUSTOM_4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ide2.png"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3834875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6"/>
          <p:cNvSpPr/>
          <p:nvPr/>
        </p:nvSpPr>
        <p:spPr>
          <a:xfrm>
            <a:off x="0" y="0"/>
            <a:ext cx="9144000" cy="11982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6"/>
          <p:cNvSpPr txBox="1"/>
          <p:nvPr/>
        </p:nvSpPr>
        <p:spPr>
          <a:xfrm>
            <a:off x="396250" y="137825"/>
            <a:ext cx="3971100" cy="14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Functions</a:t>
            </a:r>
            <a:endParaRPr b="1" sz="45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4" name="Google Shape;84;p16"/>
          <p:cNvSpPr txBox="1"/>
          <p:nvPr/>
        </p:nvSpPr>
        <p:spPr>
          <a:xfrm>
            <a:off x="2301750" y="1411050"/>
            <a:ext cx="45405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turnAround();</a:t>
            </a:r>
            <a:endParaRPr b="1" sz="3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de">
  <p:cSld name="CUSTOM_4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ide2.png"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383487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7"/>
          <p:cNvSpPr/>
          <p:nvPr/>
        </p:nvSpPr>
        <p:spPr>
          <a:xfrm>
            <a:off x="0" y="0"/>
            <a:ext cx="9144000" cy="11982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7"/>
          <p:cNvSpPr txBox="1"/>
          <p:nvPr>
            <p:ph type="title"/>
          </p:nvPr>
        </p:nvSpPr>
        <p:spPr>
          <a:xfrm>
            <a:off x="371275" y="362225"/>
            <a:ext cx="7099500" cy="72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89" name="Google Shape;89;p17"/>
          <p:cNvSpPr txBox="1"/>
          <p:nvPr>
            <p:ph idx="1" type="subTitle"/>
          </p:nvPr>
        </p:nvSpPr>
        <p:spPr>
          <a:xfrm>
            <a:off x="2635150" y="2218575"/>
            <a:ext cx="3921000" cy="177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600"/>
              </a:spcBef>
              <a:spcAft>
                <a:spcPts val="0"/>
              </a:spcAft>
              <a:buNone/>
              <a:defRPr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spcBef>
                <a:spcPts val="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60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de callout">
  <p:cSld name="CUSTOM_7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slide2.png" id="92" name="Google Shape;92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3834875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8"/>
          <p:cNvSpPr/>
          <p:nvPr/>
        </p:nvSpPr>
        <p:spPr>
          <a:xfrm>
            <a:off x="0" y="0"/>
            <a:ext cx="9144000" cy="11982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8"/>
          <p:cNvSpPr/>
          <p:nvPr/>
        </p:nvSpPr>
        <p:spPr>
          <a:xfrm>
            <a:off x="1358525" y="1577100"/>
            <a:ext cx="6355500" cy="1699800"/>
          </a:xfrm>
          <a:prstGeom prst="roundRect">
            <a:avLst>
              <a:gd fmla="val 847" name="adj"/>
            </a:avLst>
          </a:prstGeom>
          <a:noFill/>
          <a:ln cap="flat" cmpd="sng" w="38100">
            <a:solidFill>
              <a:srgbClr val="27A9E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7A9E1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sic title + body">
  <p:cSld name="CUSTOM_8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45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458075" y="1452625"/>
            <a:ext cx="8271300" cy="34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sic title + body 1">
  <p:cSld name="CUSTOM_8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45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00" name="Google Shape;100;p20"/>
          <p:cNvSpPr/>
          <p:nvPr/>
        </p:nvSpPr>
        <p:spPr>
          <a:xfrm>
            <a:off x="1454100" y="1790025"/>
            <a:ext cx="6235800" cy="2181300"/>
          </a:xfrm>
          <a:prstGeom prst="roundRect">
            <a:avLst>
              <a:gd fmla="val 847" name="adj"/>
            </a:avLst>
          </a:prstGeom>
          <a:noFill/>
          <a:ln cap="flat" cmpd="sng" w="76200">
            <a:solidFill>
              <a:srgbClr val="27A9E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7A9E1"/>
              </a:solidFill>
            </a:endParaRPr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1584700" y="1937875"/>
            <a:ext cx="5940300" cy="187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Courier New"/>
              <a:buChar char="●"/>
              <a:defRPr b="1" sz="24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ubtitle">
  <p:cSld name="TITLE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0" y="-45525"/>
            <a:ext cx="9144000" cy="51891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" name="Google Shape;14;p3"/>
          <p:cNvCxnSpPr/>
          <p:nvPr/>
        </p:nvCxnSpPr>
        <p:spPr>
          <a:xfrm>
            <a:off x="0" y="2701425"/>
            <a:ext cx="6452100" cy="0"/>
          </a:xfrm>
          <a:prstGeom prst="straightConnector1">
            <a:avLst/>
          </a:prstGeom>
          <a:noFill/>
          <a:ln cap="flat" cmpd="sng" w="1524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" name="Google Shape;15;p3"/>
          <p:cNvSpPr txBox="1"/>
          <p:nvPr>
            <p:ph type="title"/>
          </p:nvPr>
        </p:nvSpPr>
        <p:spPr>
          <a:xfrm>
            <a:off x="1340200" y="681575"/>
            <a:ext cx="7860000" cy="169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45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" type="subTitle"/>
          </p:nvPr>
        </p:nvSpPr>
        <p:spPr>
          <a:xfrm>
            <a:off x="335050" y="3024525"/>
            <a:ext cx="4781400" cy="7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60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60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plit screen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/>
          <p:nvPr/>
        </p:nvSpPr>
        <p:spPr>
          <a:xfrm>
            <a:off x="0" y="-45525"/>
            <a:ext cx="4585800" cy="51891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4"/>
          <p:cNvSpPr txBox="1"/>
          <p:nvPr>
            <p:ph type="title"/>
          </p:nvPr>
        </p:nvSpPr>
        <p:spPr>
          <a:xfrm>
            <a:off x="307900" y="869325"/>
            <a:ext cx="4138500" cy="162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5170675" y="842150"/>
            <a:ext cx="3504600" cy="27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600"/>
              </a:spcBef>
              <a:spcAft>
                <a:spcPts val="0"/>
              </a:spcAft>
              <a:buSzPts val="2400"/>
              <a:buChar char="●"/>
              <a:defRPr sz="2400"/>
            </a:lvl1pPr>
            <a:lvl2pPr indent="-381000" lvl="1" marL="914400" rtl="0" algn="ctr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 algn="ctr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ctr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de">
  <p:cSld name="CAPTION_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/>
        </p:nvSpPr>
        <p:spPr>
          <a:xfrm>
            <a:off x="228600" y="341375"/>
            <a:ext cx="6349800" cy="11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Do you think we do this?z</a:t>
            </a:r>
            <a:endParaRPr sz="45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descr="slide2.png" id="23" name="Google Shape;23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5"/>
          <p:cNvSpPr/>
          <p:nvPr/>
        </p:nvSpPr>
        <p:spPr>
          <a:xfrm>
            <a:off x="0" y="0"/>
            <a:ext cx="9144000" cy="16386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5"/>
          <p:cNvSpPr txBox="1"/>
          <p:nvPr>
            <p:ph type="title"/>
          </p:nvPr>
        </p:nvSpPr>
        <p:spPr>
          <a:xfrm>
            <a:off x="498050" y="307875"/>
            <a:ext cx="8229600" cy="106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8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584850" y="1883525"/>
            <a:ext cx="7869300" cy="252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Font typeface="Courier New"/>
              <a:buChar char="●"/>
              <a:defRPr b="1">
                <a:latin typeface="Courier New"/>
                <a:ea typeface="Courier New"/>
                <a:cs typeface="Courier New"/>
                <a:sym typeface="Courier New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○"/>
              <a:defRPr b="1">
                <a:latin typeface="Courier New"/>
                <a:ea typeface="Courier New"/>
                <a:cs typeface="Courier New"/>
                <a:sym typeface="Courier New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■"/>
              <a:defRPr b="1">
                <a:latin typeface="Courier New"/>
                <a:ea typeface="Courier New"/>
                <a:cs typeface="Courier New"/>
                <a:sym typeface="Courier New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  <a:defRPr b="1">
                <a:latin typeface="Courier New"/>
                <a:ea typeface="Courier New"/>
                <a:cs typeface="Courier New"/>
                <a:sym typeface="Courier New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○"/>
              <a:defRPr b="1">
                <a:latin typeface="Courier New"/>
                <a:ea typeface="Courier New"/>
                <a:cs typeface="Courier New"/>
                <a:sym typeface="Courier New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■"/>
              <a:defRPr b="1">
                <a:latin typeface="Courier New"/>
                <a:ea typeface="Courier New"/>
                <a:cs typeface="Courier New"/>
                <a:sym typeface="Courier New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  <a:defRPr b="1">
                <a:latin typeface="Courier New"/>
                <a:ea typeface="Courier New"/>
                <a:cs typeface="Courier New"/>
                <a:sym typeface="Courier New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○"/>
              <a:defRPr b="1">
                <a:latin typeface="Courier New"/>
                <a:ea typeface="Courier New"/>
                <a:cs typeface="Courier New"/>
                <a:sym typeface="Courier New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■"/>
              <a:defRPr b="1"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roducing concept" typ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/>
        </p:nvSpPr>
        <p:spPr>
          <a:xfrm>
            <a:off x="1795350" y="541750"/>
            <a:ext cx="5553300" cy="6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latin typeface="Satisfy"/>
                <a:ea typeface="Satisfy"/>
                <a:cs typeface="Satisfy"/>
                <a:sym typeface="Satisfy"/>
              </a:rPr>
              <a:t>Introducing</a:t>
            </a:r>
            <a:endParaRPr sz="4800">
              <a:solidFill>
                <a:srgbClr val="FFFFFF"/>
              </a:solidFill>
              <a:latin typeface="Satisfy"/>
              <a:ea typeface="Satisfy"/>
              <a:cs typeface="Satisfy"/>
              <a:sym typeface="Satisfy"/>
            </a:endParaRPr>
          </a:p>
        </p:txBody>
      </p:sp>
      <p:sp>
        <p:nvSpPr>
          <p:cNvPr id="29" name="Google Shape;29;p6"/>
          <p:cNvSpPr txBox="1"/>
          <p:nvPr>
            <p:ph type="title"/>
          </p:nvPr>
        </p:nvSpPr>
        <p:spPr>
          <a:xfrm>
            <a:off x="1338025" y="2381575"/>
            <a:ext cx="6619500" cy="80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27A9E1"/>
                </a:solidFill>
                <a:latin typeface="Lemon"/>
                <a:ea typeface="Lemon"/>
                <a:cs typeface="Lemon"/>
                <a:sym typeface="Lemo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" type="subTitle"/>
          </p:nvPr>
        </p:nvSpPr>
        <p:spPr>
          <a:xfrm>
            <a:off x="641100" y="4029675"/>
            <a:ext cx="8014200" cy="6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600"/>
              </a:spcBef>
              <a:spcAft>
                <a:spcPts val="0"/>
              </a:spcAft>
              <a:buNone/>
              <a:defRPr sz="2000">
                <a:solidFill>
                  <a:srgbClr val="333333"/>
                </a:solidFill>
              </a:defRPr>
            </a:lvl1pPr>
            <a:lvl2pPr lvl="1" rtl="0">
              <a:spcBef>
                <a:spcPts val="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60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roducing for loop (example)">
  <p:cSld name="BLANK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/>
        </p:nvSpPr>
        <p:spPr>
          <a:xfrm>
            <a:off x="1795350" y="541750"/>
            <a:ext cx="5553300" cy="6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latin typeface="Satisfy"/>
                <a:ea typeface="Satisfy"/>
                <a:cs typeface="Satisfy"/>
                <a:sym typeface="Satisfy"/>
              </a:rPr>
              <a:t>Introducing</a:t>
            </a:r>
            <a:endParaRPr sz="4800">
              <a:solidFill>
                <a:srgbClr val="FFFFFF"/>
              </a:solidFill>
              <a:latin typeface="Satisfy"/>
              <a:ea typeface="Satisfy"/>
              <a:cs typeface="Satisfy"/>
              <a:sym typeface="Satisfy"/>
            </a:endParaRPr>
          </a:p>
        </p:txBody>
      </p:sp>
      <p:sp>
        <p:nvSpPr>
          <p:cNvPr id="33" name="Google Shape;33;p7"/>
          <p:cNvSpPr txBox="1"/>
          <p:nvPr/>
        </p:nvSpPr>
        <p:spPr>
          <a:xfrm>
            <a:off x="1994550" y="2109650"/>
            <a:ext cx="51549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7A9E1"/>
                </a:solidFill>
                <a:latin typeface="Lemon"/>
                <a:ea typeface="Lemon"/>
                <a:cs typeface="Lemon"/>
                <a:sym typeface="Lemon"/>
              </a:rPr>
              <a:t>THE FOR LOOP</a:t>
            </a:r>
            <a:endParaRPr sz="3000">
              <a:solidFill>
                <a:srgbClr val="27A9E1"/>
              </a:solidFill>
              <a:latin typeface="Lemon"/>
              <a:ea typeface="Lemon"/>
              <a:cs typeface="Lemon"/>
              <a:sym typeface="Lemon"/>
            </a:endParaRPr>
          </a:p>
        </p:txBody>
      </p:sp>
      <p:sp>
        <p:nvSpPr>
          <p:cNvPr id="34" name="Google Shape;34;p7"/>
          <p:cNvSpPr txBox="1"/>
          <p:nvPr/>
        </p:nvSpPr>
        <p:spPr>
          <a:xfrm>
            <a:off x="592575" y="4036225"/>
            <a:ext cx="8047800" cy="6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For loops let Karel repeat a section of code a fixed number of times</a:t>
            </a:r>
            <a:endParaRPr sz="20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roducing concept 2">
  <p:cSld name="CUSTOM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/>
        </p:nvSpPr>
        <p:spPr>
          <a:xfrm>
            <a:off x="1795350" y="275550"/>
            <a:ext cx="5553300" cy="6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latin typeface="Satisfy"/>
                <a:ea typeface="Satisfy"/>
                <a:cs typeface="Satisfy"/>
                <a:sym typeface="Satisfy"/>
              </a:rPr>
              <a:t>Introducing</a:t>
            </a:r>
            <a:endParaRPr sz="4800">
              <a:solidFill>
                <a:srgbClr val="FFFFFF"/>
              </a:solidFill>
              <a:latin typeface="Satisfy"/>
              <a:ea typeface="Satisfy"/>
              <a:cs typeface="Satisfy"/>
              <a:sym typeface="Satisfy"/>
            </a:endParaRPr>
          </a:p>
        </p:txBody>
      </p:sp>
      <p:sp>
        <p:nvSpPr>
          <p:cNvPr id="37" name="Google Shape;37;p8"/>
          <p:cNvSpPr txBox="1"/>
          <p:nvPr>
            <p:ph type="title"/>
          </p:nvPr>
        </p:nvSpPr>
        <p:spPr>
          <a:xfrm>
            <a:off x="2263875" y="1838250"/>
            <a:ext cx="4699800" cy="198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7A9E1"/>
                </a:solidFill>
                <a:latin typeface="Lemon"/>
                <a:ea typeface="Lemon"/>
                <a:cs typeface="Lemon"/>
                <a:sym typeface="Lem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38" name="Google Shape;38;p8"/>
          <p:cNvSpPr txBox="1"/>
          <p:nvPr>
            <p:ph idx="1" type="subTitle"/>
          </p:nvPr>
        </p:nvSpPr>
        <p:spPr>
          <a:xfrm>
            <a:off x="661050" y="4174575"/>
            <a:ext cx="8014200" cy="6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600"/>
              </a:spcBef>
              <a:spcAft>
                <a:spcPts val="0"/>
              </a:spcAft>
              <a:buNone/>
              <a:defRPr sz="2000">
                <a:solidFill>
                  <a:srgbClr val="333333"/>
                </a:solidFill>
              </a:defRPr>
            </a:lvl1pPr>
            <a:lvl2pPr lvl="1" rtl="0">
              <a:spcBef>
                <a:spcPts val="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60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roducing concept 2 example">
  <p:cSld name="CUSTOM_2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/>
          <p:nvPr/>
        </p:nvSpPr>
        <p:spPr>
          <a:xfrm>
            <a:off x="1795350" y="275550"/>
            <a:ext cx="5553300" cy="6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latin typeface="Satisfy"/>
                <a:ea typeface="Satisfy"/>
                <a:cs typeface="Satisfy"/>
                <a:sym typeface="Satisfy"/>
              </a:rPr>
              <a:t>Introducing</a:t>
            </a:r>
            <a:endParaRPr sz="4800">
              <a:solidFill>
                <a:srgbClr val="FFFFFF"/>
              </a:solidFill>
              <a:latin typeface="Satisfy"/>
              <a:ea typeface="Satisfy"/>
              <a:cs typeface="Satisfy"/>
              <a:sym typeface="Satisfy"/>
            </a:endParaRPr>
          </a:p>
        </p:txBody>
      </p:sp>
      <p:sp>
        <p:nvSpPr>
          <p:cNvPr id="41" name="Google Shape;41;p9"/>
          <p:cNvSpPr txBox="1"/>
          <p:nvPr/>
        </p:nvSpPr>
        <p:spPr>
          <a:xfrm>
            <a:off x="1994550" y="1967388"/>
            <a:ext cx="51549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27A9E1"/>
                </a:solidFill>
                <a:latin typeface="Lemon"/>
                <a:ea typeface="Lemon"/>
                <a:cs typeface="Lemon"/>
                <a:sym typeface="Lemon"/>
              </a:rPr>
              <a:t>THE </a:t>
            </a:r>
            <a:endParaRPr sz="4000">
              <a:solidFill>
                <a:srgbClr val="27A9E1"/>
              </a:solidFill>
              <a:latin typeface="Lemon"/>
              <a:ea typeface="Lemon"/>
              <a:cs typeface="Lemon"/>
              <a:sym typeface="Lemo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27A9E1"/>
                </a:solidFill>
                <a:latin typeface="Lemon"/>
                <a:ea typeface="Lemon"/>
                <a:cs typeface="Lemon"/>
                <a:sym typeface="Lemon"/>
              </a:rPr>
              <a:t>FOR LOOP</a:t>
            </a:r>
            <a:endParaRPr sz="4000">
              <a:solidFill>
                <a:srgbClr val="27A9E1"/>
              </a:solidFill>
              <a:latin typeface="Lemon"/>
              <a:ea typeface="Lemon"/>
              <a:cs typeface="Lemon"/>
              <a:sym typeface="Lemon"/>
            </a:endParaRPr>
          </a:p>
        </p:txBody>
      </p:sp>
      <p:sp>
        <p:nvSpPr>
          <p:cNvPr id="42" name="Google Shape;42;p9"/>
          <p:cNvSpPr txBox="1"/>
          <p:nvPr/>
        </p:nvSpPr>
        <p:spPr>
          <a:xfrm>
            <a:off x="592575" y="4264825"/>
            <a:ext cx="8047800" cy="6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For loops let Karel repeat a section of code a fixed number of times</a:t>
            </a:r>
            <a:endParaRPr sz="20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ighlighting code ">
  <p:cSld name="CUSTOM_5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slide2.png" id="45" name="Google Shape;45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3834875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10"/>
          <p:cNvSpPr/>
          <p:nvPr/>
        </p:nvSpPr>
        <p:spPr>
          <a:xfrm>
            <a:off x="0" y="0"/>
            <a:ext cx="9144000" cy="11982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10"/>
          <p:cNvSpPr txBox="1"/>
          <p:nvPr/>
        </p:nvSpPr>
        <p:spPr>
          <a:xfrm>
            <a:off x="396250" y="137825"/>
            <a:ext cx="3971100" cy="14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For Loops </a:t>
            </a:r>
            <a:endParaRPr b="1" sz="45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8" name="Google Shape;48;p10"/>
          <p:cNvSpPr txBox="1"/>
          <p:nvPr/>
        </p:nvSpPr>
        <p:spPr>
          <a:xfrm>
            <a:off x="472450" y="1679332"/>
            <a:ext cx="8229600" cy="46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for(var i = 0; i &lt; </a:t>
            </a:r>
            <a:r>
              <a:rPr b="1" i="1" lang="en" sz="3000">
                <a:solidFill>
                  <a:srgbClr val="27A9E1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b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; i++){</a:t>
            </a:r>
            <a:endParaRPr b="1" sz="3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/* code to execute </a:t>
            </a:r>
            <a:r>
              <a:rPr b="1" i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b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times */</a:t>
            </a:r>
            <a:endParaRPr b="1" sz="3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3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"/>
              <a:buNone/>
              <a:defRPr sz="36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3600"/>
              <a:buNone/>
              <a:defRPr b="1" sz="3600">
                <a:solidFill>
                  <a:srgbClr val="55555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3600"/>
              <a:buNone/>
              <a:defRPr b="1" sz="3600">
                <a:solidFill>
                  <a:srgbClr val="55555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3600"/>
              <a:buNone/>
              <a:defRPr b="1" sz="3600">
                <a:solidFill>
                  <a:srgbClr val="55555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3600"/>
              <a:buNone/>
              <a:defRPr b="1" sz="3600">
                <a:solidFill>
                  <a:srgbClr val="55555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3600"/>
              <a:buNone/>
              <a:defRPr b="1" sz="3600">
                <a:solidFill>
                  <a:srgbClr val="55555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3600"/>
              <a:buNone/>
              <a:defRPr b="1" sz="3600">
                <a:solidFill>
                  <a:srgbClr val="55555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3600"/>
              <a:buNone/>
              <a:defRPr b="1" sz="3600">
                <a:solidFill>
                  <a:srgbClr val="55555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3600"/>
              <a:buNone/>
              <a:defRPr b="1" sz="3600">
                <a:solidFill>
                  <a:srgbClr val="555555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0"/>
            <a:ext cx="8229600" cy="372568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Clr>
                <a:srgbClr val="555555"/>
              </a:buClr>
              <a:buSzPts val="3000"/>
              <a:buFont typeface="Proxima Nova"/>
              <a:buChar char="●"/>
              <a:defRPr sz="3000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2400"/>
              <a:buFont typeface="Proxima Nova"/>
              <a:buChar char="○"/>
              <a:defRPr sz="2400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2400"/>
              <a:buFont typeface="Proxima Nova"/>
              <a:buChar char="■"/>
              <a:defRPr sz="2400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800"/>
              <a:buFont typeface="Proxima Nova"/>
              <a:buChar char="●"/>
              <a:defRPr sz="1800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800"/>
              <a:buFont typeface="Proxima Nova"/>
              <a:buChar char="○"/>
              <a:defRPr sz="1800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800"/>
              <a:buFont typeface="Proxima Nova"/>
              <a:buChar char="■"/>
              <a:defRPr sz="1800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800"/>
              <a:buFont typeface="Proxima Nova"/>
              <a:buChar char="●"/>
              <a:defRPr sz="1800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800"/>
              <a:buFont typeface="Proxima Nova"/>
              <a:buChar char="○"/>
              <a:defRPr sz="1800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800"/>
              <a:buFont typeface="Proxima Nova"/>
              <a:buChar char="■"/>
              <a:defRPr sz="1800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8.png"/><Relationship Id="rId5" Type="http://schemas.openxmlformats.org/officeDocument/2006/relationships/image" Target="../media/image12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Relationship Id="rId4" Type="http://schemas.openxmlformats.org/officeDocument/2006/relationships/image" Target="../media/image8.png"/><Relationship Id="rId5" Type="http://schemas.openxmlformats.org/officeDocument/2006/relationships/image" Target="../media/image12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Relationship Id="rId4" Type="http://schemas.openxmlformats.org/officeDocument/2006/relationships/image" Target="../media/image8.png"/><Relationship Id="rId5" Type="http://schemas.openxmlformats.org/officeDocument/2006/relationships/image" Target="../media/image12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en.wikipedia.org/wiki/Hyperlink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www.google.com/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41775" y="684900"/>
            <a:ext cx="6488100" cy="169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34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 to HTML</a:t>
            </a:r>
            <a:endParaRPr/>
          </a:p>
        </p:txBody>
      </p:sp>
      <p:pic>
        <p:nvPicPr>
          <p:cNvPr descr="logo_color_white_text.png" id="107" name="Google Shape;10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199" y="4118150"/>
            <a:ext cx="2157275" cy="94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HTML?</a:t>
            </a:r>
            <a:endParaRPr/>
          </a:p>
        </p:txBody>
      </p:sp>
      <p:sp>
        <p:nvSpPr>
          <p:cNvPr id="161" name="Google Shape;161;p30"/>
          <p:cNvSpPr txBox="1"/>
          <p:nvPr>
            <p:ph idx="1" type="body"/>
          </p:nvPr>
        </p:nvSpPr>
        <p:spPr>
          <a:xfrm>
            <a:off x="458075" y="1452625"/>
            <a:ext cx="8271300" cy="34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Facebook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Google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CodeHS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Every web page on the internet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All built with HTML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HTML?</a:t>
            </a:r>
            <a:endParaRPr/>
          </a:p>
        </p:txBody>
      </p:sp>
      <p:sp>
        <p:nvSpPr>
          <p:cNvPr id="167" name="Google Shape;167;p31"/>
          <p:cNvSpPr txBox="1"/>
          <p:nvPr>
            <p:ph idx="1" type="body"/>
          </p:nvPr>
        </p:nvSpPr>
        <p:spPr>
          <a:xfrm>
            <a:off x="458075" y="1452625"/>
            <a:ext cx="8271300" cy="34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Facebook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Google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CodeHS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Every web page on the internet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All built with HTML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By people who </a:t>
            </a:r>
            <a:r>
              <a:rPr i="1" lang="en"/>
              <a:t>learned</a:t>
            </a:r>
            <a:r>
              <a:rPr lang="en"/>
              <a:t> HTML!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HTML?</a:t>
            </a:r>
            <a:endParaRPr/>
          </a:p>
        </p:txBody>
      </p:sp>
      <p:sp>
        <p:nvSpPr>
          <p:cNvPr id="173" name="Google Shape;173;p32"/>
          <p:cNvSpPr txBox="1"/>
          <p:nvPr/>
        </p:nvSpPr>
        <p:spPr>
          <a:xfrm>
            <a:off x="457200" y="1485675"/>
            <a:ext cx="2458800" cy="3240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&lt;html&gt;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__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	___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	______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	__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_____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&lt;/html&gt;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4" name="Google Shape;174;p32"/>
          <p:cNvSpPr txBox="1"/>
          <p:nvPr/>
        </p:nvSpPr>
        <p:spPr>
          <a:xfrm>
            <a:off x="405075" y="4691700"/>
            <a:ext cx="1697400" cy="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yourWebpage.html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descr="html.png" id="175" name="Google Shape;17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11050" y="2023613"/>
            <a:ext cx="2165025" cy="2165025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32"/>
          <p:cNvSpPr txBox="1"/>
          <p:nvPr/>
        </p:nvSpPr>
        <p:spPr>
          <a:xfrm>
            <a:off x="3727888" y="4691700"/>
            <a:ext cx="2543100" cy="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ANY browser on ANY device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7" name="Google Shape;177;p32"/>
          <p:cNvSpPr txBox="1"/>
          <p:nvPr/>
        </p:nvSpPr>
        <p:spPr>
          <a:xfrm>
            <a:off x="7021313" y="4691700"/>
            <a:ext cx="1744500" cy="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Beautiful Webpage!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descr="Browser, Web, Www, Computer," id="178" name="Google Shape;178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09300" y="1411450"/>
            <a:ext cx="1508450" cy="15084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Original (2272 × 1704)" id="179" name="Google Shape;179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09312" y="3138198"/>
            <a:ext cx="1780260" cy="133520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0" name="Google Shape;180;p32"/>
          <p:cNvCxnSpPr/>
          <p:nvPr/>
        </p:nvCxnSpPr>
        <p:spPr>
          <a:xfrm flipH="1" rot="10800000">
            <a:off x="3009850" y="2919887"/>
            <a:ext cx="1007400" cy="3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81" name="Google Shape;181;p32"/>
          <p:cNvCxnSpPr/>
          <p:nvPr/>
        </p:nvCxnSpPr>
        <p:spPr>
          <a:xfrm>
            <a:off x="5894375" y="2872100"/>
            <a:ext cx="8448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HTML?</a:t>
            </a:r>
            <a:endParaRPr/>
          </a:p>
        </p:txBody>
      </p:sp>
      <p:sp>
        <p:nvSpPr>
          <p:cNvPr id="187" name="Google Shape;187;p33"/>
          <p:cNvSpPr txBox="1"/>
          <p:nvPr/>
        </p:nvSpPr>
        <p:spPr>
          <a:xfrm>
            <a:off x="457200" y="1485675"/>
            <a:ext cx="2458800" cy="3240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&lt;html&gt;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__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	___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	______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	__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_____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&lt;/html&gt;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8" name="Google Shape;188;p33"/>
          <p:cNvSpPr txBox="1"/>
          <p:nvPr/>
        </p:nvSpPr>
        <p:spPr>
          <a:xfrm>
            <a:off x="405075" y="4691700"/>
            <a:ext cx="1697400" cy="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yourWebpage.html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descr="html.png" id="189" name="Google Shape;18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11050" y="2023613"/>
            <a:ext cx="2165025" cy="2165025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33"/>
          <p:cNvSpPr txBox="1"/>
          <p:nvPr/>
        </p:nvSpPr>
        <p:spPr>
          <a:xfrm>
            <a:off x="3727888" y="4691700"/>
            <a:ext cx="2543100" cy="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ANY browser on ANY device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1" name="Google Shape;191;p33"/>
          <p:cNvSpPr txBox="1"/>
          <p:nvPr/>
        </p:nvSpPr>
        <p:spPr>
          <a:xfrm>
            <a:off x="7021313" y="4691700"/>
            <a:ext cx="1744500" cy="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Beautiful Webpage!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descr="Browser, Web, Www, Computer," id="192" name="Google Shape;192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09300" y="1411450"/>
            <a:ext cx="1508450" cy="15084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Original (2272 × 1704)" id="193" name="Google Shape;193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09312" y="3138198"/>
            <a:ext cx="1780260" cy="133520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4" name="Google Shape;194;p33"/>
          <p:cNvCxnSpPr/>
          <p:nvPr/>
        </p:nvCxnSpPr>
        <p:spPr>
          <a:xfrm flipH="1" rot="10800000">
            <a:off x="3009850" y="2919887"/>
            <a:ext cx="1007400" cy="3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95" name="Google Shape;195;p33"/>
          <p:cNvCxnSpPr/>
          <p:nvPr/>
        </p:nvCxnSpPr>
        <p:spPr>
          <a:xfrm>
            <a:off x="5894375" y="2872100"/>
            <a:ext cx="8448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96" name="Google Shape;196;p33"/>
          <p:cNvSpPr/>
          <p:nvPr/>
        </p:nvSpPr>
        <p:spPr>
          <a:xfrm>
            <a:off x="4073500" y="1407900"/>
            <a:ext cx="1744500" cy="1508400"/>
          </a:xfrm>
          <a:prstGeom prst="rect">
            <a:avLst/>
          </a:prstGeom>
          <a:noFill/>
          <a:ln cap="flat" cmpd="sng" w="76200">
            <a:solidFill>
              <a:srgbClr val="27A9E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HTML?</a:t>
            </a:r>
            <a:endParaRPr/>
          </a:p>
        </p:txBody>
      </p:sp>
      <p:sp>
        <p:nvSpPr>
          <p:cNvPr id="202" name="Google Shape;202;p34"/>
          <p:cNvSpPr txBox="1"/>
          <p:nvPr/>
        </p:nvSpPr>
        <p:spPr>
          <a:xfrm>
            <a:off x="457200" y="1485675"/>
            <a:ext cx="2458800" cy="3240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&lt;html&gt;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__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	___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	______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	__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_____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&lt;/html&gt;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3" name="Google Shape;203;p34"/>
          <p:cNvSpPr txBox="1"/>
          <p:nvPr/>
        </p:nvSpPr>
        <p:spPr>
          <a:xfrm>
            <a:off x="405075" y="4691700"/>
            <a:ext cx="1697400" cy="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yourWebpage.html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descr="html.png" id="204" name="Google Shape;20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11050" y="2023613"/>
            <a:ext cx="2165025" cy="2165025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34"/>
          <p:cNvSpPr txBox="1"/>
          <p:nvPr/>
        </p:nvSpPr>
        <p:spPr>
          <a:xfrm>
            <a:off x="3727888" y="4691700"/>
            <a:ext cx="2543100" cy="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ANY browser on ANY device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06" name="Google Shape;206;p34"/>
          <p:cNvSpPr txBox="1"/>
          <p:nvPr/>
        </p:nvSpPr>
        <p:spPr>
          <a:xfrm>
            <a:off x="7021313" y="4691700"/>
            <a:ext cx="1744500" cy="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Beautiful Webpage!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descr="Browser, Web, Www, Computer," id="207" name="Google Shape;207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09300" y="1411450"/>
            <a:ext cx="1508450" cy="15084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Original (2272 × 1704)" id="208" name="Google Shape;208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09312" y="3138198"/>
            <a:ext cx="1780260" cy="133520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9" name="Google Shape;209;p34"/>
          <p:cNvCxnSpPr/>
          <p:nvPr/>
        </p:nvCxnSpPr>
        <p:spPr>
          <a:xfrm flipH="1" rot="10800000">
            <a:off x="3009850" y="2919887"/>
            <a:ext cx="1007400" cy="3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10" name="Google Shape;210;p34"/>
          <p:cNvCxnSpPr/>
          <p:nvPr/>
        </p:nvCxnSpPr>
        <p:spPr>
          <a:xfrm>
            <a:off x="5894375" y="2872100"/>
            <a:ext cx="8448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11" name="Google Shape;211;p34"/>
          <p:cNvSpPr/>
          <p:nvPr/>
        </p:nvSpPr>
        <p:spPr>
          <a:xfrm>
            <a:off x="319125" y="1351575"/>
            <a:ext cx="2740800" cy="3707400"/>
          </a:xfrm>
          <a:prstGeom prst="rect">
            <a:avLst/>
          </a:prstGeom>
          <a:noFill/>
          <a:ln cap="flat" cmpd="sng" w="76200">
            <a:solidFill>
              <a:srgbClr val="27A9E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HTML</a:t>
            </a:r>
            <a:endParaRPr/>
          </a:p>
        </p:txBody>
      </p:sp>
      <p:sp>
        <p:nvSpPr>
          <p:cNvPr id="217" name="Google Shape;217;p35"/>
          <p:cNvSpPr txBox="1"/>
          <p:nvPr>
            <p:ph idx="1" type="body"/>
          </p:nvPr>
        </p:nvSpPr>
        <p:spPr>
          <a:xfrm>
            <a:off x="458075" y="1452625"/>
            <a:ext cx="8271300" cy="34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H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M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HTML</a:t>
            </a:r>
            <a:endParaRPr/>
          </a:p>
        </p:txBody>
      </p:sp>
      <p:sp>
        <p:nvSpPr>
          <p:cNvPr id="223" name="Google Shape;223;p36"/>
          <p:cNvSpPr txBox="1"/>
          <p:nvPr>
            <p:ph idx="1" type="body"/>
          </p:nvPr>
        </p:nvSpPr>
        <p:spPr>
          <a:xfrm>
            <a:off x="458075" y="1452625"/>
            <a:ext cx="8271300" cy="34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Hyper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M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HTML</a:t>
            </a:r>
            <a:endParaRPr/>
          </a:p>
        </p:txBody>
      </p:sp>
      <p:sp>
        <p:nvSpPr>
          <p:cNvPr id="229" name="Google Shape;229;p37"/>
          <p:cNvSpPr txBox="1"/>
          <p:nvPr>
            <p:ph idx="1" type="body"/>
          </p:nvPr>
        </p:nvSpPr>
        <p:spPr>
          <a:xfrm>
            <a:off x="458075" y="1452625"/>
            <a:ext cx="8271300" cy="34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Hyper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Text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M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HTML</a:t>
            </a:r>
            <a:endParaRPr/>
          </a:p>
        </p:txBody>
      </p:sp>
      <p:sp>
        <p:nvSpPr>
          <p:cNvPr id="235" name="Google Shape;235;p38"/>
          <p:cNvSpPr txBox="1"/>
          <p:nvPr>
            <p:ph idx="1" type="body"/>
          </p:nvPr>
        </p:nvSpPr>
        <p:spPr>
          <a:xfrm>
            <a:off x="458075" y="1452625"/>
            <a:ext cx="8271300" cy="34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Hyper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Text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Markup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HTML</a:t>
            </a:r>
            <a:endParaRPr/>
          </a:p>
        </p:txBody>
      </p:sp>
      <p:sp>
        <p:nvSpPr>
          <p:cNvPr id="241" name="Google Shape;241;p39"/>
          <p:cNvSpPr txBox="1"/>
          <p:nvPr>
            <p:ph idx="1" type="body"/>
          </p:nvPr>
        </p:nvSpPr>
        <p:spPr>
          <a:xfrm>
            <a:off x="458075" y="1452625"/>
            <a:ext cx="8271300" cy="34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Hyper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Text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Markup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Language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307900" y="869325"/>
            <a:ext cx="4138500" cy="162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</a:t>
            </a:r>
            <a:endParaRPr/>
          </a:p>
        </p:txBody>
      </p:sp>
      <p:sp>
        <p:nvSpPr>
          <p:cNvPr id="113" name="Google Shape;113;p22"/>
          <p:cNvSpPr txBox="1"/>
          <p:nvPr>
            <p:ph idx="1" type="body"/>
          </p:nvPr>
        </p:nvSpPr>
        <p:spPr>
          <a:xfrm>
            <a:off x="5170675" y="842150"/>
            <a:ext cx="3504600" cy="27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/>
              <a:t>How are web pages made??</a:t>
            </a:r>
            <a:endParaRPr sz="36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HTML</a:t>
            </a:r>
            <a:endParaRPr/>
          </a:p>
        </p:txBody>
      </p:sp>
      <p:sp>
        <p:nvSpPr>
          <p:cNvPr id="247" name="Google Shape;247;p40"/>
          <p:cNvSpPr txBox="1"/>
          <p:nvPr>
            <p:ph idx="1" type="body"/>
          </p:nvPr>
        </p:nvSpPr>
        <p:spPr>
          <a:xfrm>
            <a:off x="458075" y="1452625"/>
            <a:ext cx="2508000" cy="34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Hyper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Text	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Markup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Language</a:t>
            </a:r>
            <a:endParaRPr/>
          </a:p>
        </p:txBody>
      </p:sp>
      <p:sp>
        <p:nvSpPr>
          <p:cNvPr id="248" name="Google Shape;248;p40"/>
          <p:cNvSpPr txBox="1"/>
          <p:nvPr/>
        </p:nvSpPr>
        <p:spPr>
          <a:xfrm>
            <a:off x="2966075" y="1574625"/>
            <a:ext cx="5838000" cy="16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rPr>
              <a:t>HyperText</a:t>
            </a:r>
            <a:r>
              <a:rPr lang="en" sz="3000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rPr>
              <a:t> - text displayed on a computer that has links to other hypertext documents (</a:t>
            </a:r>
            <a:r>
              <a:rPr lang="en" sz="3000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hyperlinks</a:t>
            </a:r>
            <a:r>
              <a:rPr lang="en" sz="3000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rPr>
              <a:t>)</a:t>
            </a:r>
            <a:endParaRPr sz="3000">
              <a:solidFill>
                <a:srgbClr val="555555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HTML</a:t>
            </a:r>
            <a:endParaRPr/>
          </a:p>
        </p:txBody>
      </p:sp>
      <p:sp>
        <p:nvSpPr>
          <p:cNvPr id="254" name="Google Shape;254;p41"/>
          <p:cNvSpPr txBox="1"/>
          <p:nvPr>
            <p:ph idx="1" type="body"/>
          </p:nvPr>
        </p:nvSpPr>
        <p:spPr>
          <a:xfrm>
            <a:off x="458075" y="1452625"/>
            <a:ext cx="2508000" cy="34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Hyper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Text	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Markup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Language</a:t>
            </a:r>
            <a:endParaRPr/>
          </a:p>
        </p:txBody>
      </p:sp>
      <p:sp>
        <p:nvSpPr>
          <p:cNvPr id="255" name="Google Shape;255;p41"/>
          <p:cNvSpPr txBox="1"/>
          <p:nvPr/>
        </p:nvSpPr>
        <p:spPr>
          <a:xfrm>
            <a:off x="2966075" y="1574625"/>
            <a:ext cx="5838000" cy="16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rPr>
              <a:t>HyperText</a:t>
            </a:r>
            <a:r>
              <a:rPr lang="en" sz="3000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rPr>
              <a:t> - text displayed on a computer that has links to other hypertext documents (</a:t>
            </a:r>
            <a:r>
              <a:rPr lang="en" sz="3000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hyperlinks</a:t>
            </a:r>
            <a:r>
              <a:rPr lang="en" sz="3000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rPr>
              <a:t>)</a:t>
            </a:r>
            <a:endParaRPr sz="3000">
              <a:solidFill>
                <a:srgbClr val="555555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56" name="Google Shape;256;p41"/>
          <p:cNvSpPr txBox="1"/>
          <p:nvPr/>
        </p:nvSpPr>
        <p:spPr>
          <a:xfrm>
            <a:off x="2966075" y="3393475"/>
            <a:ext cx="5720700" cy="15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rPr>
              <a:t>Markup Language</a:t>
            </a:r>
            <a:r>
              <a:rPr lang="en" sz="3000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rPr>
              <a:t> - lets you annotate text to define how it should be displayed</a:t>
            </a:r>
            <a:endParaRPr sz="3000">
              <a:solidFill>
                <a:srgbClr val="555555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HTML</a:t>
            </a:r>
            <a:endParaRPr/>
          </a:p>
        </p:txBody>
      </p:sp>
      <p:sp>
        <p:nvSpPr>
          <p:cNvPr id="262" name="Google Shape;262;p42"/>
          <p:cNvSpPr txBox="1"/>
          <p:nvPr>
            <p:ph idx="1" type="body"/>
          </p:nvPr>
        </p:nvSpPr>
        <p:spPr>
          <a:xfrm>
            <a:off x="458075" y="1452625"/>
            <a:ext cx="8352000" cy="34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So how does HTML “markup” the text of a web page?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3"/>
          <p:cNvSpPr txBox="1"/>
          <p:nvPr>
            <p:ph type="title"/>
          </p:nvPr>
        </p:nvSpPr>
        <p:spPr>
          <a:xfrm>
            <a:off x="1338450" y="1947175"/>
            <a:ext cx="6619500" cy="80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 tags</a:t>
            </a:r>
            <a:endParaRPr/>
          </a:p>
        </p:txBody>
      </p:sp>
      <p:sp>
        <p:nvSpPr>
          <p:cNvPr id="268" name="Google Shape;268;p43"/>
          <p:cNvSpPr txBox="1"/>
          <p:nvPr>
            <p:ph idx="1" type="subTitle"/>
          </p:nvPr>
        </p:nvSpPr>
        <p:spPr>
          <a:xfrm>
            <a:off x="641100" y="4029675"/>
            <a:ext cx="8014200" cy="6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HTML tags </a:t>
            </a:r>
            <a:r>
              <a:rPr i="1" lang="en"/>
              <a:t>mark up</a:t>
            </a:r>
            <a:r>
              <a:rPr lang="en"/>
              <a:t> the text of a document in order to tell the browser how the text should be displayed 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 Tags</a:t>
            </a:r>
            <a:endParaRPr/>
          </a:p>
        </p:txBody>
      </p:sp>
      <p:sp>
        <p:nvSpPr>
          <p:cNvPr id="274" name="Google Shape;274;p44"/>
          <p:cNvSpPr txBox="1"/>
          <p:nvPr>
            <p:ph idx="1" type="body"/>
          </p:nvPr>
        </p:nvSpPr>
        <p:spPr>
          <a:xfrm>
            <a:off x="458075" y="1452625"/>
            <a:ext cx="8438700" cy="34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HTML is made up of </a:t>
            </a:r>
            <a:r>
              <a:rPr b="1" i="1" lang="en"/>
              <a:t>tags</a:t>
            </a:r>
            <a:r>
              <a:rPr lang="en"/>
              <a:t> that </a:t>
            </a:r>
            <a:r>
              <a:rPr i="1" lang="en"/>
              <a:t>mark up</a:t>
            </a:r>
            <a:r>
              <a:rPr lang="en"/>
              <a:t> the text of a document in order to tell the browser how the text should be displayed.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 Tags</a:t>
            </a:r>
            <a:endParaRPr/>
          </a:p>
        </p:txBody>
      </p:sp>
      <p:sp>
        <p:nvSpPr>
          <p:cNvPr id="280" name="Google Shape;280;p45"/>
          <p:cNvSpPr txBox="1"/>
          <p:nvPr>
            <p:ph idx="1" type="body"/>
          </p:nvPr>
        </p:nvSpPr>
        <p:spPr>
          <a:xfrm>
            <a:off x="458075" y="1452625"/>
            <a:ext cx="8271300" cy="34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HTML is just normal text + markup tags</a:t>
            </a:r>
            <a:endParaRPr b="1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 Tags</a:t>
            </a:r>
            <a:endParaRPr/>
          </a:p>
        </p:txBody>
      </p:sp>
      <p:sp>
        <p:nvSpPr>
          <p:cNvPr id="286" name="Google Shape;286;p46"/>
          <p:cNvSpPr txBox="1"/>
          <p:nvPr>
            <p:ph idx="1" type="body"/>
          </p:nvPr>
        </p:nvSpPr>
        <p:spPr>
          <a:xfrm>
            <a:off x="458075" y="1452625"/>
            <a:ext cx="8271300" cy="34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Enclosed in angle brackets:   </a:t>
            </a: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&lt;h1&gt;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Not displayed on the resulting web page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Inform the browser about how certain text should be displayed</a:t>
            </a:r>
            <a:endParaRPr sz="24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First HTML Tag: h1</a:t>
            </a:r>
            <a:endParaRPr/>
          </a:p>
        </p:txBody>
      </p:sp>
      <p:sp>
        <p:nvSpPr>
          <p:cNvPr id="292" name="Google Shape;292;p47"/>
          <p:cNvSpPr txBox="1"/>
          <p:nvPr>
            <p:ph idx="1" type="body"/>
          </p:nvPr>
        </p:nvSpPr>
        <p:spPr>
          <a:xfrm>
            <a:off x="4850775" y="2555425"/>
            <a:ext cx="3878400" cy="12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Tags start and end with angle brackets</a:t>
            </a:r>
            <a:endParaRPr/>
          </a:p>
        </p:txBody>
      </p:sp>
      <p:sp>
        <p:nvSpPr>
          <p:cNvPr id="293" name="Google Shape;293;p47"/>
          <p:cNvSpPr/>
          <p:nvPr/>
        </p:nvSpPr>
        <p:spPr>
          <a:xfrm>
            <a:off x="187425" y="1962775"/>
            <a:ext cx="4479300" cy="2402700"/>
          </a:xfrm>
          <a:prstGeom prst="rect">
            <a:avLst/>
          </a:prstGeom>
          <a:solidFill>
            <a:srgbClr val="CCCCCC"/>
          </a:solidFill>
          <a:ln cap="flat" cmpd="sng" w="19050">
            <a:solidFill>
              <a:srgbClr val="19191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47"/>
          <p:cNvSpPr txBox="1"/>
          <p:nvPr/>
        </p:nvSpPr>
        <p:spPr>
          <a:xfrm>
            <a:off x="317325" y="2337025"/>
            <a:ext cx="4219500" cy="165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8000"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b="1" lang="en" sz="8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80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First HTML Tag: h1</a:t>
            </a:r>
            <a:endParaRPr/>
          </a:p>
        </p:txBody>
      </p:sp>
      <p:sp>
        <p:nvSpPr>
          <p:cNvPr id="300" name="Google Shape;300;p48"/>
          <p:cNvSpPr txBox="1"/>
          <p:nvPr>
            <p:ph idx="1" type="body"/>
          </p:nvPr>
        </p:nvSpPr>
        <p:spPr>
          <a:xfrm>
            <a:off x="4850775" y="2337025"/>
            <a:ext cx="3878400" cy="16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name of the tag goes in between the angle brackets</a:t>
            </a:r>
            <a:endParaRPr/>
          </a:p>
        </p:txBody>
      </p:sp>
      <p:sp>
        <p:nvSpPr>
          <p:cNvPr id="301" name="Google Shape;301;p48"/>
          <p:cNvSpPr/>
          <p:nvPr/>
        </p:nvSpPr>
        <p:spPr>
          <a:xfrm>
            <a:off x="187425" y="1962775"/>
            <a:ext cx="4479300" cy="2402700"/>
          </a:xfrm>
          <a:prstGeom prst="rect">
            <a:avLst/>
          </a:prstGeom>
          <a:solidFill>
            <a:srgbClr val="CCCCCC"/>
          </a:solidFill>
          <a:ln cap="flat" cmpd="sng" w="19050">
            <a:solidFill>
              <a:srgbClr val="19191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48"/>
          <p:cNvSpPr txBox="1"/>
          <p:nvPr/>
        </p:nvSpPr>
        <p:spPr>
          <a:xfrm>
            <a:off x="317325" y="2337025"/>
            <a:ext cx="4219500" cy="165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0"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8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b="1" lang="en" sz="8000"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80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First HTML Tag: h1</a:t>
            </a:r>
            <a:endParaRPr/>
          </a:p>
        </p:txBody>
      </p:sp>
      <p:sp>
        <p:nvSpPr>
          <p:cNvPr id="308" name="Google Shape;308;p49"/>
          <p:cNvSpPr txBox="1"/>
          <p:nvPr/>
        </p:nvSpPr>
        <p:spPr>
          <a:xfrm>
            <a:off x="135150" y="1063375"/>
            <a:ext cx="8873700" cy="165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5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&lt;h1&gt;</a:t>
            </a:r>
            <a:r>
              <a:rPr b="1" lang="en" sz="7500">
                <a:solidFill>
                  <a:srgbClr val="555555"/>
                </a:solidFill>
                <a:latin typeface="Courier New"/>
                <a:ea typeface="Courier New"/>
                <a:cs typeface="Courier New"/>
                <a:sym typeface="Courier New"/>
              </a:rPr>
              <a:t>Hello!</a:t>
            </a:r>
            <a:r>
              <a:rPr b="1" lang="en" sz="75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&lt;/h1&gt;</a:t>
            </a:r>
            <a:endParaRPr b="1" sz="75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9" name="Google Shape;309;p49"/>
          <p:cNvSpPr/>
          <p:nvPr/>
        </p:nvSpPr>
        <p:spPr>
          <a:xfrm>
            <a:off x="1215625" y="2439175"/>
            <a:ext cx="507000" cy="16542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CCCCCC"/>
          </a:solidFill>
          <a:ln cap="flat" cmpd="sng" w="19050">
            <a:solidFill>
              <a:srgbClr val="19191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49"/>
          <p:cNvSpPr/>
          <p:nvPr/>
        </p:nvSpPr>
        <p:spPr>
          <a:xfrm>
            <a:off x="7337950" y="2439175"/>
            <a:ext cx="507000" cy="16542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CCCCCC"/>
          </a:solidFill>
          <a:ln cap="flat" cmpd="sng" w="19050">
            <a:solidFill>
              <a:srgbClr val="19191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49"/>
          <p:cNvSpPr txBox="1"/>
          <p:nvPr/>
        </p:nvSpPr>
        <p:spPr>
          <a:xfrm>
            <a:off x="498675" y="4269775"/>
            <a:ext cx="1874400" cy="5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Open tag</a:t>
            </a:r>
            <a:endParaRPr b="1" sz="30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12" name="Google Shape;312;p49"/>
          <p:cNvSpPr txBox="1"/>
          <p:nvPr/>
        </p:nvSpPr>
        <p:spPr>
          <a:xfrm>
            <a:off x="6654250" y="4269775"/>
            <a:ext cx="1874400" cy="5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rPr>
              <a:t>Close tag</a:t>
            </a:r>
            <a:endParaRPr b="1" sz="3000">
              <a:solidFill>
                <a:srgbClr val="555555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type="title"/>
          </p:nvPr>
        </p:nvSpPr>
        <p:spPr>
          <a:xfrm>
            <a:off x="1338450" y="1962400"/>
            <a:ext cx="6619500" cy="80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</a:t>
            </a:r>
            <a:endParaRPr/>
          </a:p>
        </p:txBody>
      </p:sp>
      <p:sp>
        <p:nvSpPr>
          <p:cNvPr id="119" name="Google Shape;119;p23"/>
          <p:cNvSpPr txBox="1"/>
          <p:nvPr>
            <p:ph idx="1" type="subTitle"/>
          </p:nvPr>
        </p:nvSpPr>
        <p:spPr>
          <a:xfrm>
            <a:off x="641100" y="4029675"/>
            <a:ext cx="8014200" cy="6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HTML is the language for building web pages!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5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First HTML Tag: h1</a:t>
            </a:r>
            <a:endParaRPr/>
          </a:p>
        </p:txBody>
      </p:sp>
      <p:sp>
        <p:nvSpPr>
          <p:cNvPr id="318" name="Google Shape;318;p50"/>
          <p:cNvSpPr txBox="1"/>
          <p:nvPr/>
        </p:nvSpPr>
        <p:spPr>
          <a:xfrm>
            <a:off x="135150" y="1063375"/>
            <a:ext cx="8873700" cy="165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500">
                <a:solidFill>
                  <a:srgbClr val="555555"/>
                </a:solidFill>
                <a:latin typeface="Courier New"/>
                <a:ea typeface="Courier New"/>
                <a:cs typeface="Courier New"/>
                <a:sym typeface="Courier New"/>
              </a:rPr>
              <a:t>&lt;h1&gt;Hello!&lt;</a:t>
            </a:r>
            <a:r>
              <a:rPr b="1" lang="en" sz="75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b="1" lang="en" sz="7500">
                <a:solidFill>
                  <a:srgbClr val="555555"/>
                </a:solidFill>
                <a:latin typeface="Courier New"/>
                <a:ea typeface="Courier New"/>
                <a:cs typeface="Courier New"/>
                <a:sym typeface="Courier New"/>
              </a:rPr>
              <a:t>h1&gt;</a:t>
            </a:r>
            <a:endParaRPr b="1" sz="7500">
              <a:solidFill>
                <a:srgbClr val="555555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9" name="Google Shape;319;p50"/>
          <p:cNvSpPr/>
          <p:nvPr/>
        </p:nvSpPr>
        <p:spPr>
          <a:xfrm>
            <a:off x="6543425" y="2439175"/>
            <a:ext cx="507000" cy="16542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CCCCCC"/>
          </a:solidFill>
          <a:ln cap="flat" cmpd="sng" w="19050">
            <a:solidFill>
              <a:srgbClr val="19191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50"/>
          <p:cNvSpPr txBox="1"/>
          <p:nvPr/>
        </p:nvSpPr>
        <p:spPr>
          <a:xfrm>
            <a:off x="3755175" y="4169425"/>
            <a:ext cx="5218800" cy="5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3000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rPr>
              <a:t>Note the / on the closing tag</a:t>
            </a:r>
            <a:endParaRPr b="1" i="1" sz="3000">
              <a:solidFill>
                <a:srgbClr val="555555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5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First HTML Tag: h1</a:t>
            </a:r>
            <a:endParaRPr/>
          </a:p>
        </p:txBody>
      </p:sp>
      <p:sp>
        <p:nvSpPr>
          <p:cNvPr id="326" name="Google Shape;326;p51"/>
          <p:cNvSpPr txBox="1"/>
          <p:nvPr/>
        </p:nvSpPr>
        <p:spPr>
          <a:xfrm>
            <a:off x="135150" y="1063375"/>
            <a:ext cx="8873700" cy="165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500">
                <a:solidFill>
                  <a:srgbClr val="555555"/>
                </a:solidFill>
                <a:latin typeface="Courier New"/>
                <a:ea typeface="Courier New"/>
                <a:cs typeface="Courier New"/>
                <a:sym typeface="Courier New"/>
              </a:rPr>
              <a:t>&lt;h1&gt;</a:t>
            </a:r>
            <a:r>
              <a:rPr b="1" lang="en" sz="75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Hello!</a:t>
            </a:r>
            <a:r>
              <a:rPr b="1" lang="en" sz="7500">
                <a:solidFill>
                  <a:srgbClr val="555555"/>
                </a:solidFill>
                <a:latin typeface="Courier New"/>
                <a:ea typeface="Courier New"/>
                <a:cs typeface="Courier New"/>
                <a:sym typeface="Courier New"/>
              </a:rPr>
              <a:t>&lt;/h1&gt;</a:t>
            </a:r>
            <a:endParaRPr b="1" sz="7500">
              <a:solidFill>
                <a:srgbClr val="555555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7" name="Google Shape;327;p51"/>
          <p:cNvSpPr/>
          <p:nvPr/>
        </p:nvSpPr>
        <p:spPr>
          <a:xfrm>
            <a:off x="3984225" y="2405725"/>
            <a:ext cx="507000" cy="16542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CCCCCC"/>
          </a:solidFill>
          <a:ln cap="flat" cmpd="sng" w="19050">
            <a:solidFill>
              <a:srgbClr val="19191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51"/>
          <p:cNvSpPr txBox="1"/>
          <p:nvPr/>
        </p:nvSpPr>
        <p:spPr>
          <a:xfrm>
            <a:off x="1771875" y="4177775"/>
            <a:ext cx="4931700" cy="5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rPr>
              <a:t>Content affected by the tag</a:t>
            </a:r>
            <a:endParaRPr b="1" sz="3000">
              <a:solidFill>
                <a:srgbClr val="555555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52"/>
          <p:cNvSpPr txBox="1"/>
          <p:nvPr>
            <p:ph type="title"/>
          </p:nvPr>
        </p:nvSpPr>
        <p:spPr>
          <a:xfrm>
            <a:off x="1340200" y="681575"/>
            <a:ext cx="7860000" cy="169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see this in the editor!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HTML?</a:t>
            </a:r>
            <a:endParaRPr/>
          </a:p>
        </p:txBody>
      </p:sp>
      <p:sp>
        <p:nvSpPr>
          <p:cNvPr id="125" name="Google Shape;125;p24"/>
          <p:cNvSpPr txBox="1"/>
          <p:nvPr>
            <p:ph idx="1" type="body"/>
          </p:nvPr>
        </p:nvSpPr>
        <p:spPr>
          <a:xfrm>
            <a:off x="458075" y="1452625"/>
            <a:ext cx="8271300" cy="34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4800"/>
              <a:t>HTML lets us build our own web pages</a:t>
            </a:r>
            <a:endParaRPr sz="4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HTML?</a:t>
            </a:r>
            <a:endParaRPr/>
          </a:p>
        </p:txBody>
      </p:sp>
      <p:sp>
        <p:nvSpPr>
          <p:cNvPr id="131" name="Google Shape;131;p25"/>
          <p:cNvSpPr txBox="1"/>
          <p:nvPr>
            <p:ph idx="1" type="body"/>
          </p:nvPr>
        </p:nvSpPr>
        <p:spPr>
          <a:xfrm>
            <a:off x="458075" y="1452625"/>
            <a:ext cx="8271300" cy="34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4800"/>
              <a:t>Web pages allow us to easily share our ideas and creations with the world!</a:t>
            </a:r>
            <a:endParaRPr sz="4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HTML?</a:t>
            </a:r>
            <a:endParaRPr/>
          </a:p>
        </p:txBody>
      </p:sp>
      <p:sp>
        <p:nvSpPr>
          <p:cNvPr id="137" name="Google Shape;137;p26"/>
          <p:cNvSpPr txBox="1"/>
          <p:nvPr>
            <p:ph idx="1" type="body"/>
          </p:nvPr>
        </p:nvSpPr>
        <p:spPr>
          <a:xfrm>
            <a:off x="458075" y="1452625"/>
            <a:ext cx="8271300" cy="34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Facebook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HTML?</a:t>
            </a:r>
            <a:endParaRPr/>
          </a:p>
        </p:txBody>
      </p:sp>
      <p:sp>
        <p:nvSpPr>
          <p:cNvPr id="143" name="Google Shape;143;p27"/>
          <p:cNvSpPr txBox="1"/>
          <p:nvPr>
            <p:ph idx="1" type="body"/>
          </p:nvPr>
        </p:nvSpPr>
        <p:spPr>
          <a:xfrm>
            <a:off x="458075" y="1452625"/>
            <a:ext cx="8271300" cy="34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Facebook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Google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HTML?</a:t>
            </a:r>
            <a:endParaRPr/>
          </a:p>
        </p:txBody>
      </p:sp>
      <p:sp>
        <p:nvSpPr>
          <p:cNvPr id="149" name="Google Shape;149;p28"/>
          <p:cNvSpPr txBox="1"/>
          <p:nvPr>
            <p:ph idx="1" type="body"/>
          </p:nvPr>
        </p:nvSpPr>
        <p:spPr>
          <a:xfrm>
            <a:off x="458075" y="1452625"/>
            <a:ext cx="8271300" cy="34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Facebook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Google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CodeHS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HTML?</a:t>
            </a:r>
            <a:endParaRPr/>
          </a:p>
        </p:txBody>
      </p:sp>
      <p:sp>
        <p:nvSpPr>
          <p:cNvPr id="155" name="Google Shape;155;p29"/>
          <p:cNvSpPr txBox="1"/>
          <p:nvPr>
            <p:ph idx="1" type="body"/>
          </p:nvPr>
        </p:nvSpPr>
        <p:spPr>
          <a:xfrm>
            <a:off x="458075" y="1452625"/>
            <a:ext cx="8271300" cy="34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Facebook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Google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CodeHS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Every web page on the internet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