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Satisfy"/>
      <p:regular r:id="rId38"/>
    </p:embeddedFont>
    <p:embeddedFont>
      <p:font typeface="Lemon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roximaNova-bold.fntdata"/><Relationship Id="rId12" Type="http://schemas.openxmlformats.org/officeDocument/2006/relationships/slide" Target="slides/slide8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1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10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3.xml"/><Relationship Id="rId39" Type="http://schemas.openxmlformats.org/officeDocument/2006/relationships/font" Target="fonts/Lemon-regular.fntdata"/><Relationship Id="rId16" Type="http://schemas.openxmlformats.org/officeDocument/2006/relationships/slide" Target="slides/slide12.xml"/><Relationship Id="rId38" Type="http://schemas.openxmlformats.org/officeDocument/2006/relationships/font" Target="fonts/Satisfy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7e125990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7e12599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7e125990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7e12599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7e125990_0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7e12599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7e125990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7e12599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e125990_0_1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e12599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e125990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7e12599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e125990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e12599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7e125990_0_1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7e12599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7e125990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7e12599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7e125990_0_1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7e12599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e125990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e12599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7e125990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7e12599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7e125990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27e12599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7e125990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27e12599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e125990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e12599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7e125990_0_1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7e12599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7e125990_0_2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7e12599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7e125990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7e12599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7e125990_0_2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7e12599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7e125990_0_2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7e12599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27c0bd9a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27c0bd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e12599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e125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7e125990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7e1259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e125990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e1259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980d0d4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980d0d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e125990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e12599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7e125990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7e12599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80d0d4b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80d0d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 2">
  <p:cSld name="CUSTOM_5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 copy">
  <p:cSld name="CUSTOM_5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56" name="Google Shape;56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/>
          <p:nvPr/>
        </p:nvSpPr>
        <p:spPr>
          <a:xfrm>
            <a:off x="0" y="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lide2.pn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836000"/>
            <a:ext cx="9144000" cy="11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0" y="4836000"/>
            <a:ext cx="9144000" cy="3354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OUT">
  <p:cSld name="CUSTOM_6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/>
        </p:nvSpPr>
        <p:spPr>
          <a:xfrm>
            <a:off x="381000" y="1129457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function buildPyramid()</a:t>
            </a: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goes here */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09088" y="28558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333333"/>
              </a:solidFill>
            </a:endParaRPr>
          </a:p>
        </p:txBody>
      </p:sp>
      <p:pic>
        <p:nvPicPr>
          <p:cNvPr descr="slide2.png" id="63" name="Google Shape;6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252200" y="205975"/>
            <a:ext cx="59307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Naming is crucial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914525" y="2779625"/>
            <a:ext cx="4037100" cy="1772100"/>
          </a:xfrm>
          <a:prstGeom prst="wedgeRoundRectCallout">
            <a:avLst>
              <a:gd fmla="val -21355" name="adj1"/>
              <a:gd fmla="val -68750" name="adj2"/>
              <a:gd fmla="val 0" name="adj3"/>
            </a:avLst>
          </a:prstGeom>
          <a:solidFill>
            <a:srgbClr val="27A9E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338600" y="3198625"/>
            <a:ext cx="3573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From this name, it’s clear what the function does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uter definition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443725" y="244500"/>
            <a:ext cx="6384000" cy="7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466975" y="2327250"/>
            <a:ext cx="36675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5994725" y="1648100"/>
            <a:ext cx="28797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+ definition 1 (example)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96250" y="214025"/>
            <a:ext cx="54300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</a:t>
            </a:r>
            <a:endParaRPr sz="3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07600" y="2225900"/>
            <a:ext cx="3687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928675" y="2275875"/>
            <a:ext cx="27537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Calling a function:</a:t>
            </a:r>
            <a:r>
              <a:rPr lang="en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causing the action to actually happen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code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Functions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301750" y="1411050"/>
            <a:ext cx="454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turnAround();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USTOM_4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2.png"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71275" y="362225"/>
            <a:ext cx="7099500" cy="7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2635150" y="2218575"/>
            <a:ext cx="3921000" cy="17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callout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92" name="Google Shape;9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358525" y="1577100"/>
            <a:ext cx="6355500" cy="1699800"/>
          </a:xfrm>
          <a:prstGeom prst="roundRect">
            <a:avLst>
              <a:gd fmla="val 847" name="adj"/>
            </a:avLst>
          </a:prstGeom>
          <a:noFill/>
          <a:ln cap="flat" cmpd="sng" w="381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title + body 1">
  <p:cSld name="CUSTOM_8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Google Shape;100;p20"/>
          <p:cNvSpPr/>
          <p:nvPr/>
        </p:nvSpPr>
        <p:spPr>
          <a:xfrm>
            <a:off x="1454100" y="1790025"/>
            <a:ext cx="6235800" cy="2181300"/>
          </a:xfrm>
          <a:prstGeom prst="roundRect">
            <a:avLst>
              <a:gd fmla="val 847" name="adj"/>
            </a:avLst>
          </a:prstGeom>
          <a:noFill/>
          <a:ln cap="flat" cmpd="sng" w="76200">
            <a:solidFill>
              <a:srgbClr val="27A9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A9E1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584700" y="1937875"/>
            <a:ext cx="5940300" cy="18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  <a:defRPr b="1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-45525"/>
            <a:ext cx="91440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>
            <a:off x="0" y="2701425"/>
            <a:ext cx="6452100" cy="0"/>
          </a:xfrm>
          <a:prstGeom prst="straightConnector1">
            <a:avLst/>
          </a:prstGeom>
          <a:noFill/>
          <a:ln cap="flat" cmpd="sng" w="1524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35050" y="3024525"/>
            <a:ext cx="47814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screen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-45525"/>
            <a:ext cx="4585800" cy="51891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307900" y="869325"/>
            <a:ext cx="4138500" cy="16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de">
  <p:cSld name="CAPTION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228600" y="341375"/>
            <a:ext cx="6349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Do you think we do this?z</a:t>
            </a:r>
            <a:endParaRPr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lide2.png"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9144000" cy="16386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498050" y="307875"/>
            <a:ext cx="8229600" cy="10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584850" y="1883525"/>
            <a:ext cx="78693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1338025" y="238157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641100" y="40296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for loop (example)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/>
        </p:nvSpPr>
        <p:spPr>
          <a:xfrm>
            <a:off x="1795350" y="5417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3" name="Google Shape;33;p7"/>
          <p:cNvSpPr txBox="1"/>
          <p:nvPr/>
        </p:nvSpPr>
        <p:spPr>
          <a:xfrm>
            <a:off x="1994550" y="2109650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FOR LOOP</a:t>
            </a:r>
            <a:endParaRPr sz="3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592575" y="40362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263875" y="1838250"/>
            <a:ext cx="4699800" cy="198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661050" y="4174575"/>
            <a:ext cx="80142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333333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ing concept 2 example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/>
        </p:nvSpPr>
        <p:spPr>
          <a:xfrm>
            <a:off x="1795350" y="275550"/>
            <a:ext cx="555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Satisfy"/>
                <a:ea typeface="Satisfy"/>
                <a:cs typeface="Satisfy"/>
                <a:sym typeface="Satisfy"/>
              </a:rPr>
              <a:t>Introducing</a:t>
            </a:r>
            <a:endParaRPr sz="4800">
              <a:solidFill>
                <a:srgbClr val="FFFFFF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sp>
        <p:nvSpPr>
          <p:cNvPr id="41" name="Google Shape;41;p9"/>
          <p:cNvSpPr txBox="1"/>
          <p:nvPr/>
        </p:nvSpPr>
        <p:spPr>
          <a:xfrm>
            <a:off x="1994550" y="1967388"/>
            <a:ext cx="5154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THE 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7A9E1"/>
                </a:solidFill>
                <a:latin typeface="Lemon"/>
                <a:ea typeface="Lemon"/>
                <a:cs typeface="Lemon"/>
                <a:sym typeface="Lemon"/>
              </a:rPr>
              <a:t>FOR LOOP</a:t>
            </a:r>
            <a:endParaRPr sz="4000">
              <a:solidFill>
                <a:srgbClr val="27A9E1"/>
              </a:solidFill>
              <a:latin typeface="Lemon"/>
              <a:ea typeface="Lemon"/>
              <a:cs typeface="Lemon"/>
              <a:sym typeface="Lemon"/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592575" y="4264825"/>
            <a:ext cx="80478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let Karel repeat a section of code a fixed number of times</a:t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ing code ">
  <p:cSld name="CUSTOM_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slide2.png" id="45" name="Google Shape;4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38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0" y="0"/>
            <a:ext cx="9144000" cy="1198200"/>
          </a:xfrm>
          <a:prstGeom prst="rect">
            <a:avLst/>
          </a:prstGeom>
          <a:solidFill>
            <a:srgbClr val="27A9E1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396250" y="137825"/>
            <a:ext cx="39711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Loops </a:t>
            </a:r>
            <a:endParaRPr b="1" sz="4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472450" y="1679332"/>
            <a:ext cx="8229600" cy="46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for(var i = 0; i &lt; </a:t>
            </a:r>
            <a:r>
              <a:rPr b="1" i="1" lang="en" sz="30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i++){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/* code to execute </a:t>
            </a:r>
            <a:r>
              <a:rPr b="1" i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times */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"/>
              <a:buNone/>
              <a:defRPr sz="36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None/>
              <a:defRPr b="1" sz="3600">
                <a:solidFill>
                  <a:srgbClr val="555555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555555"/>
              </a:buClr>
              <a:buSzPts val="3000"/>
              <a:buFont typeface="Proxima Nova"/>
              <a:buChar char="●"/>
              <a:defRPr sz="30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○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400"/>
              <a:buFont typeface="Proxima Nova"/>
              <a:buChar char="■"/>
              <a:defRPr sz="24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●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○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800"/>
              <a:buFont typeface="Proxima Nova"/>
              <a:buChar char="■"/>
              <a:defRPr sz="1800">
                <a:solidFill>
                  <a:srgbClr val="555555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1775" y="684900"/>
            <a:ext cx="64881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Class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Attribute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 </a:t>
            </a:r>
            <a:r>
              <a:rPr b="1" lang="en" sz="2400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class=“alert”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&gt;Hello&lt;/p&gt;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This sets the </a:t>
            </a:r>
            <a:r>
              <a:rPr b="1" i="1" lang="en" sz="2400"/>
              <a:t>class</a:t>
            </a:r>
            <a:r>
              <a:rPr i="1" lang="en" sz="2400"/>
              <a:t> </a:t>
            </a:r>
            <a:r>
              <a:rPr lang="en" sz="2400"/>
              <a:t>attribute of the </a:t>
            </a:r>
            <a:r>
              <a:rPr b="1" lang="en" sz="2400"/>
              <a:t>&lt;p&gt;</a:t>
            </a:r>
            <a:r>
              <a:rPr lang="en" sz="2400"/>
              <a:t> tag to be “alert”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Attribute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 class=“alert”&gt;Hello&lt;/p&gt;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&lt;a class=“alert” href=“#”&gt;Click Me&lt;/a&gt;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&lt;h1 class=“alert”&gt;HI!&lt;/h1&gt;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Different types of tags can all have the same class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by Class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.alert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rule applies to all HTML elements with the </a:t>
            </a:r>
            <a:r>
              <a:rPr b="1" i="1" lang="en"/>
              <a:t>class</a:t>
            </a:r>
            <a:r>
              <a:rPr lang="en"/>
              <a:t> “alert”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by Class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alert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The name of the class is preceded by a period 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by Class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.alert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rule applies to only </a:t>
            </a:r>
            <a:r>
              <a:rPr b="1" lang="en"/>
              <a:t>&lt;p&gt;</a:t>
            </a:r>
            <a:r>
              <a:rPr lang="en"/>
              <a:t> elements with the </a:t>
            </a:r>
            <a:r>
              <a:rPr b="1" i="1" lang="en"/>
              <a:t>class</a:t>
            </a:r>
            <a:r>
              <a:rPr lang="en"/>
              <a:t> “alert”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by Class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.alert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rule applies to only </a:t>
            </a:r>
            <a:r>
              <a:rPr b="1" lang="en"/>
              <a:t>&lt;h1&gt;</a:t>
            </a:r>
            <a:r>
              <a:rPr lang="en"/>
              <a:t> elements with the </a:t>
            </a:r>
            <a:r>
              <a:rPr b="1" i="1" lang="en"/>
              <a:t>class</a:t>
            </a:r>
            <a:r>
              <a:rPr lang="en"/>
              <a:t> “alert”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Classes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&lt;p class=“alert large”&gt;Hello&lt;/p&gt;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b="1" lang="en"/>
              <a:t>&lt;p&gt;</a:t>
            </a:r>
            <a:r>
              <a:rPr lang="en"/>
              <a:t> tag has 2 classes: “alert” and “large”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Separate class names with spaces.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Both the “alert” style and “large” style will apply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names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Cannot have spaces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Cannot start with a number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names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class=“2large”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class=“large font”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names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class=“2large”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class=“large font”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ross, X, Red, Square, Delete,"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779" y="1625600"/>
            <a:ext cx="2954099" cy="27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99550" y="1776650"/>
            <a:ext cx="41385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170675" y="842150"/>
            <a:ext cx="3504600" cy="27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names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class=“large2”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class=“large-font”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names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class=“large2”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class=“large-font”</a:t>
            </a:r>
            <a:endParaRPr b="1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Check, Correct, Green, Mark,"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470" y="1452625"/>
            <a:ext cx="2990359" cy="34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Styling Links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5218550" y="1452625"/>
            <a:ext cx="35109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15780"/>
            <a:ext cx="4761350" cy="25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Styling Links</a:t>
            </a:r>
            <a:endParaRPr/>
          </a:p>
        </p:txBody>
      </p:sp>
      <p:sp>
        <p:nvSpPr>
          <p:cNvPr id="241" name="Google Shape;241;p43"/>
          <p:cNvSpPr txBox="1"/>
          <p:nvPr>
            <p:ph idx="1" type="body"/>
          </p:nvPr>
        </p:nvSpPr>
        <p:spPr>
          <a:xfrm>
            <a:off x="5218550" y="1452625"/>
            <a:ext cx="3510900" cy="25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15780"/>
            <a:ext cx="4761350" cy="251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035200"/>
            <a:ext cx="5422275" cy="7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Styling Links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4"/>
          <p:cNvPicPr preferRelativeResize="0"/>
          <p:nvPr/>
        </p:nvPicPr>
        <p:blipFill rotWithShape="1">
          <a:blip r:embed="rId3">
            <a:alphaModFix/>
          </a:blip>
          <a:srcRect b="0" l="0" r="0" t="40737"/>
          <a:stretch/>
        </p:blipFill>
        <p:spPr>
          <a:xfrm>
            <a:off x="457200" y="1321425"/>
            <a:ext cx="4438650" cy="18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4"/>
          <p:cNvSpPr txBox="1"/>
          <p:nvPr>
            <p:ph idx="1" type="body"/>
          </p:nvPr>
        </p:nvSpPr>
        <p:spPr>
          <a:xfrm>
            <a:off x="5218550" y="1321425"/>
            <a:ext cx="35109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Styling Links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5"/>
          <p:cNvPicPr preferRelativeResize="0"/>
          <p:nvPr/>
        </p:nvPicPr>
        <p:blipFill rotWithShape="1">
          <a:blip r:embed="rId3">
            <a:alphaModFix/>
          </a:blip>
          <a:srcRect b="0" l="0" r="0" t="40737"/>
          <a:stretch/>
        </p:blipFill>
        <p:spPr>
          <a:xfrm>
            <a:off x="457200" y="1321425"/>
            <a:ext cx="4438650" cy="18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5218550" y="1321425"/>
            <a:ext cx="35109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1806500" y="1396700"/>
            <a:ext cx="1037100" cy="20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5"/>
          <p:cNvSpPr txBox="1"/>
          <p:nvPr/>
        </p:nvSpPr>
        <p:spPr>
          <a:xfrm>
            <a:off x="1806500" y="2076000"/>
            <a:ext cx="1037100" cy="20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5"/>
          <p:cNvSpPr txBox="1"/>
          <p:nvPr/>
        </p:nvSpPr>
        <p:spPr>
          <a:xfrm>
            <a:off x="1806500" y="2755300"/>
            <a:ext cx="1037100" cy="20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Styling Links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6"/>
          <p:cNvPicPr preferRelativeResize="0"/>
          <p:nvPr/>
        </p:nvPicPr>
        <p:blipFill rotWithShape="1">
          <a:blip r:embed="rId3">
            <a:alphaModFix/>
          </a:blip>
          <a:srcRect b="0" l="0" r="0" t="40737"/>
          <a:stretch/>
        </p:blipFill>
        <p:spPr>
          <a:xfrm>
            <a:off x="457200" y="1321425"/>
            <a:ext cx="4438650" cy="18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5218550" y="1321425"/>
            <a:ext cx="3510900" cy="3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font-size: 20px;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Styling Links</a:t>
            </a:r>
            <a:endParaRPr/>
          </a:p>
        </p:txBody>
      </p:sp>
      <p:sp>
        <p:nvSpPr>
          <p:cNvPr id="276" name="Google Shape;276;p4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7"/>
          <p:cNvPicPr preferRelativeResize="0"/>
          <p:nvPr/>
        </p:nvPicPr>
        <p:blipFill rotWithShape="1">
          <a:blip r:embed="rId3">
            <a:alphaModFix/>
          </a:blip>
          <a:srcRect b="0" l="0" r="0" t="40737"/>
          <a:stretch/>
        </p:blipFill>
        <p:spPr>
          <a:xfrm>
            <a:off x="457200" y="1321425"/>
            <a:ext cx="4438650" cy="18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5218550" y="1321425"/>
            <a:ext cx="3510900" cy="30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font-size: 20px;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647800"/>
            <a:ext cx="4711400" cy="10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overrides Tag</a:t>
            </a:r>
            <a:endParaRPr/>
          </a:p>
        </p:txBody>
      </p:sp>
      <p:sp>
        <p:nvSpPr>
          <p:cNvPr id="285" name="Google Shape;285;p48"/>
          <p:cNvSpPr txBox="1"/>
          <p:nvPr>
            <p:ph idx="1" type="body"/>
          </p:nvPr>
        </p:nvSpPr>
        <p:spPr>
          <a:xfrm>
            <a:off x="4171375" y="1271225"/>
            <a:ext cx="4817400" cy="3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class</a:t>
            </a:r>
            <a:r>
              <a:rPr lang="en" sz="2400"/>
              <a:t> style overrides </a:t>
            </a:r>
            <a:r>
              <a:rPr b="1" lang="en" sz="2400"/>
              <a:t>tag </a:t>
            </a:r>
            <a:r>
              <a:rPr lang="en" sz="2400"/>
              <a:t>style in the case of a conflict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class is considered to be more specific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Any </a:t>
            </a:r>
            <a:r>
              <a:rPr b="1" lang="en" sz="2400"/>
              <a:t>&lt;a&gt;</a:t>
            </a:r>
            <a:r>
              <a:rPr lang="en" sz="2400"/>
              <a:t> tag with the class “alert” will be red instead of blue</a:t>
            </a:r>
            <a:endParaRPr sz="2400"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401225" y="1478875"/>
            <a:ext cx="3510900" cy="3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blue;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.alert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color: red;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font-size: 20px;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1340200" y="681575"/>
            <a:ext cx="7860000" cy="16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this in the editor!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Format for CSS Rule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36350" y="13104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selector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…(as many declarations as you want)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Selectors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36350" y="1310450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property: value;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…(as many declarations as you want)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selector defines which HTML elements this rule applies to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tag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rule applies to all </a:t>
            </a:r>
            <a:r>
              <a:rPr b="1" lang="en"/>
              <a:t>&lt;h1&gt;</a:t>
            </a:r>
            <a:r>
              <a:rPr lang="en"/>
              <a:t> elements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by tag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rule applies to all </a:t>
            </a:r>
            <a:r>
              <a:rPr b="1" lang="en"/>
              <a:t>&lt;p&gt;</a:t>
            </a:r>
            <a:r>
              <a:rPr lang="en"/>
              <a:t> elements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NEW: Select by Class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A9E1"/>
                </a:solidFill>
                <a:latin typeface="Courier New"/>
                <a:ea typeface="Courier New"/>
                <a:cs typeface="Courier New"/>
                <a:sym typeface="Courier New"/>
              </a:rPr>
              <a:t>.alert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font-size: 60px;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rule applies to all HTML elements with the </a:t>
            </a:r>
            <a:r>
              <a:rPr b="1" i="1" lang="en"/>
              <a:t>class</a:t>
            </a:r>
            <a:r>
              <a:rPr lang="en"/>
              <a:t> “alert”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1338450" y="1980125"/>
            <a:ext cx="6619500" cy="8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i="1" lang="en"/>
              <a:t>class</a:t>
            </a:r>
            <a:r>
              <a:rPr lang="en"/>
              <a:t> attribute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641100" y="4029675"/>
            <a:ext cx="80142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class</a:t>
            </a:r>
            <a:r>
              <a:rPr lang="en"/>
              <a:t> is an attribute we can add to HTML tags in order to style a specific group of elements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Class Attribute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8075" y="1452625"/>
            <a:ext cx="8271300" cy="3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&lt;p&gt;Hello&lt;/p&gt;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