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Satisfy"/>
      <p:regular r:id="rId41"/>
    </p:embeddedFont>
    <p:embeddedFont>
      <p:font typeface="Lemon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42" Type="http://schemas.openxmlformats.org/officeDocument/2006/relationships/font" Target="fonts/Lemon-regular.fntdata"/><Relationship Id="rId41" Type="http://schemas.openxmlformats.org/officeDocument/2006/relationships/font" Target="fonts/Satisfy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e7dbd93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e7dbd9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e7dbd93_0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e7dbd9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e7dbd93_0_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e7dbd9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e7dbd93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7e7dbd9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e7dbd93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e7dbd9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e7dbd93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e7dbd9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7dbd93_0_3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e7dbd9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e7dbd93_0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e7dbd9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e7dbd93_0_4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e7dbd9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e7dbd93_0_5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e7dbd93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e7dbd93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e7dbd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e7dbd93_0_5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e7dbd9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e7dbd93_0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e7dbd9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e7dbd93_0_5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e7dbd9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e7dbd93_0_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7e7dbd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e7dbd93_0_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e7dbd9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e7dbd93_0_5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e7dbd9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7e7dbd93_0_5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7e7dbd93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7e7dbd93_0_5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7e7dbd9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e7dbd93_0_5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7e7dbd9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7e7dbd93_0_5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7e7dbd9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e7dbd93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e7dbd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7e7dbd93_0_6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7e7dbd93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e7dbd93_0_6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e7dbd9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7e7dbd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7e7db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e7dbd93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e7dbd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e7dbd93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e7dbd9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e7dbd9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e7dbd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e7dbd93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e7dbd9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e7dbd93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e7dbd9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82f3b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82f3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br>
              <a:rPr lang="en"/>
            </a:br>
            <a:r>
              <a:rPr lang="en"/>
              <a:t>Select by 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 Attribute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id=“logo”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&gt;CodeHS&lt;/h1&gt;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This sets the </a:t>
            </a:r>
            <a:r>
              <a:rPr b="1" i="1" lang="en" sz="2400"/>
              <a:t>id </a:t>
            </a:r>
            <a:r>
              <a:rPr lang="en" sz="2400"/>
              <a:t>attribute of the </a:t>
            </a:r>
            <a:r>
              <a:rPr b="1" lang="en" sz="2400"/>
              <a:t>&lt;h1&gt;</a:t>
            </a:r>
            <a:r>
              <a:rPr lang="en" sz="2400"/>
              <a:t> tag to be “logo”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 Attribute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id=“logo”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&gt;CodeHS&lt;/h1&gt;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This sets the </a:t>
            </a:r>
            <a:r>
              <a:rPr b="1" i="1" lang="en" sz="2400"/>
              <a:t>id </a:t>
            </a:r>
            <a:r>
              <a:rPr lang="en" sz="2400"/>
              <a:t>attribute of the </a:t>
            </a:r>
            <a:r>
              <a:rPr b="1" lang="en" sz="2400"/>
              <a:t>&lt;h1&gt;</a:t>
            </a:r>
            <a:r>
              <a:rPr lang="en" sz="2400"/>
              <a:t> tag to be “logo”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id of an element should be unique.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should be only one tag with a given id on any web page.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ID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#logo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the </a:t>
            </a:r>
            <a:r>
              <a:rPr i="1" lang="en"/>
              <a:t>single</a:t>
            </a:r>
            <a:r>
              <a:rPr lang="en"/>
              <a:t> HTML element with the </a:t>
            </a:r>
            <a:r>
              <a:rPr b="1" i="1" lang="en"/>
              <a:t>id</a:t>
            </a:r>
            <a:r>
              <a:rPr lang="en"/>
              <a:t> “logo”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ID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logo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id is preceded by a hashtag (#)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ID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#logo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HTML element with the id “logo” will have a font size of 60px and will be 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names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Cannot have spaces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Cannot start with a number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names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id=“2logo”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id=“large logo”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names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id=“2logo”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id=“large logo”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ross, X, Red, Square, Delete,"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79" y="1625600"/>
            <a:ext cx="2954099" cy="27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names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id=“logo2”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id=“large-logo”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names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id=“logo2”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id=“large-logo”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heck, Correct, Green, Mark,"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470" y="1452625"/>
            <a:ext cx="2990359" cy="34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99550" y="1776650"/>
            <a:ext cx="41385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Style the Logo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&lt;h1 id=“logo”&gt;CodeHS&lt;/h1&gt;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&lt;h1&gt;Learn to Code!&lt;/h1&gt;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007" y="1301582"/>
            <a:ext cx="4227550" cy="25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Style the Logo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font-family: Georgia;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font-size: 80px;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font-style: italic;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&lt;h1 id=“logo”&gt;CodeHS&lt;/h1&gt;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&lt;h1&gt;Learn to Code!&lt;/h1&gt;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525" y="1310438"/>
            <a:ext cx="36195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overrides Class and Tag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268950" y="1343900"/>
            <a:ext cx="86061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 </a:t>
            </a:r>
            <a:r>
              <a:rPr lang="en"/>
              <a:t>style overrides both </a:t>
            </a:r>
            <a:r>
              <a:rPr b="1" lang="en"/>
              <a:t>class</a:t>
            </a:r>
            <a:r>
              <a:rPr lang="en"/>
              <a:t> and </a:t>
            </a:r>
            <a:r>
              <a:rPr b="1" lang="en"/>
              <a:t>tag</a:t>
            </a:r>
            <a:r>
              <a:rPr lang="en"/>
              <a:t> style in the case of a conflict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</a:t>
            </a:r>
            <a:r>
              <a:rPr lang="en"/>
              <a:t> is the most specific type of style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by Tag			Select by Class		Select by ID</a:t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526900" y="4231900"/>
            <a:ext cx="8229600" cy="69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7A9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/>
        </p:nvSpPr>
        <p:spPr>
          <a:xfrm>
            <a:off x="786150" y="4290425"/>
            <a:ext cx="2141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Least specific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6483500" y="4290425"/>
            <a:ext cx="2141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Most specific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4574800" y="2366850"/>
            <a:ext cx="3663300" cy="1714500"/>
          </a:xfrm>
          <a:prstGeom prst="wedgeRectCallout">
            <a:avLst>
              <a:gd fmla="val -23517" name="adj1"/>
              <a:gd fmla="val -63171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What color will this element be??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3C47D"/>
                </a:solidFill>
              </a:rPr>
              <a:t>Hello</a:t>
            </a:r>
            <a:endParaRPr sz="4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55555"/>
                </a:solidFill>
              </a:rPr>
              <a:t>???</a:t>
            </a:r>
            <a:endParaRPr sz="48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7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Hello</a:t>
            </a:r>
            <a:endParaRPr sz="4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Hello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3663175" y="4206800"/>
            <a:ext cx="5151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style overrides </a:t>
            </a: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style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 id=“logo”&gt;Hello&lt;/p&gt;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55555"/>
                </a:solidFill>
              </a:rPr>
              <a:t>???</a:t>
            </a:r>
            <a:endParaRPr sz="48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 for CSS Rule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…(as many declarations as you want)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 style override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 id=“logo”&gt;Hello&lt;/p&gt;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5561675" y="2843550"/>
            <a:ext cx="1689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7A9E1"/>
                </a:solidFill>
              </a:rPr>
              <a:t>Hello</a:t>
            </a:r>
            <a:endParaRPr sz="4800">
              <a:solidFill>
                <a:srgbClr val="27A9E1"/>
              </a:solidFill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3286825" y="4206800"/>
            <a:ext cx="5628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style overrides both </a:t>
            </a:r>
            <a:r>
              <a:rPr b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style and </a:t>
            </a:r>
            <a:r>
              <a:rPr b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style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no style conflicts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10900" y="1026100"/>
            <a:ext cx="82713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p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green;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font-size: 60px;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#logo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font-style: italic;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3381625" y="1630850"/>
            <a:ext cx="5687100" cy="4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class=“alert” id=“logo”&gt;Hello&lt;/p&gt;</a:t>
            </a:r>
            <a:endParaRPr b="1" sz="2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5561675" y="2843550"/>
            <a:ext cx="22080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6AA84F"/>
                </a:solidFill>
              </a:rPr>
              <a:t>Hello</a:t>
            </a:r>
            <a:endParaRPr i="1" sz="6000">
              <a:solidFill>
                <a:srgbClr val="6AA84F"/>
              </a:solidFill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3554450" y="4223525"/>
            <a:ext cx="5628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If there are no conflicts, all 3 styles will apply!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…(as many declarations as you want)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selector defines which HTML elements this rule applies to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tag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all </a:t>
            </a:r>
            <a:r>
              <a:rPr b="1" lang="en"/>
              <a:t>&lt;h1&gt;</a:t>
            </a:r>
            <a:r>
              <a:rPr lang="en"/>
              <a:t>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Class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.alert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all HTML elements with the </a:t>
            </a:r>
            <a:r>
              <a:rPr b="1" i="1" lang="en"/>
              <a:t>class</a:t>
            </a:r>
            <a:r>
              <a:rPr lang="en"/>
              <a:t> “alert”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NEW: Select by ID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#logo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the </a:t>
            </a:r>
            <a:r>
              <a:rPr i="1" lang="en"/>
              <a:t>single</a:t>
            </a:r>
            <a:r>
              <a:rPr lang="en"/>
              <a:t> HTML element with the </a:t>
            </a:r>
            <a:r>
              <a:rPr b="1" i="1" lang="en"/>
              <a:t>id</a:t>
            </a:r>
            <a:r>
              <a:rPr lang="en"/>
              <a:t> “logo”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i="1" lang="en"/>
              <a:t>id</a:t>
            </a:r>
            <a:r>
              <a:rPr lang="en"/>
              <a:t> attribute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641100" y="4029675"/>
            <a:ext cx="80142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</a:t>
            </a:r>
            <a:r>
              <a:rPr lang="en"/>
              <a:t> is an attribute we can add to an HTML tag to style </a:t>
            </a:r>
            <a:r>
              <a:rPr i="1" lang="en"/>
              <a:t>that specific element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 Attribute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&lt;h1&gt;CodeHS&lt;/h1&gt;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