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3"/>
    <p:sldMasterId id="214748367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  <p:embeddedFont>
      <p:font typeface="Satisfy"/>
      <p:regular r:id="rId18"/>
    </p:embeddedFont>
    <p:embeddedFont>
      <p:font typeface="Lemon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emon-regular.fntdata"/><Relationship Id="rId6" Type="http://schemas.openxmlformats.org/officeDocument/2006/relationships/slide" Target="slides/slide1.xml"/><Relationship Id="rId18" Type="http://schemas.openxmlformats.org/officeDocument/2006/relationships/font" Target="fonts/Satisfy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08a5d192e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08a5d19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4058fa93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4058fa93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4058fa93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4058fa93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4058fa93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4058fa93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4058fa93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4058fa93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4058fa93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4058fa93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4058fa93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4058fa93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08a5d192e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08a5d192e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0" y="-45525"/>
            <a:ext cx="9144000" cy="51891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" name="Google Shape;55;p14"/>
          <p:cNvCxnSpPr/>
          <p:nvPr/>
        </p:nvCxnSpPr>
        <p:spPr>
          <a:xfrm>
            <a:off x="0" y="2701425"/>
            <a:ext cx="6452100" cy="0"/>
          </a:xfrm>
          <a:prstGeom prst="straightConnector1">
            <a:avLst/>
          </a:prstGeom>
          <a:noFill/>
          <a:ln cap="flat" cmpd="sng" w="1524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" name="Google Shape;56;p14"/>
          <p:cNvSpPr txBox="1"/>
          <p:nvPr>
            <p:ph type="title"/>
          </p:nvPr>
        </p:nvSpPr>
        <p:spPr>
          <a:xfrm>
            <a:off x="1340200" y="681575"/>
            <a:ext cx="7860000" cy="16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TITLE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/>
          <p:nvPr/>
        </p:nvSpPr>
        <p:spPr>
          <a:xfrm>
            <a:off x="0" y="-45525"/>
            <a:ext cx="9144000" cy="51891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" name="Google Shape;59;p15"/>
          <p:cNvCxnSpPr/>
          <p:nvPr/>
        </p:nvCxnSpPr>
        <p:spPr>
          <a:xfrm>
            <a:off x="0" y="2701425"/>
            <a:ext cx="6452100" cy="0"/>
          </a:xfrm>
          <a:prstGeom prst="straightConnector1">
            <a:avLst/>
          </a:prstGeom>
          <a:noFill/>
          <a:ln cap="flat" cmpd="sng" w="1524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" name="Google Shape;60;p15"/>
          <p:cNvSpPr txBox="1"/>
          <p:nvPr>
            <p:ph type="title"/>
          </p:nvPr>
        </p:nvSpPr>
        <p:spPr>
          <a:xfrm>
            <a:off x="1340200" y="681575"/>
            <a:ext cx="7860000" cy="16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" type="subTitle"/>
          </p:nvPr>
        </p:nvSpPr>
        <p:spPr>
          <a:xfrm>
            <a:off x="335050" y="3024525"/>
            <a:ext cx="4781400" cy="7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 screen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/>
          <p:nvPr/>
        </p:nvSpPr>
        <p:spPr>
          <a:xfrm>
            <a:off x="0" y="-45525"/>
            <a:ext cx="4585800" cy="51891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6"/>
          <p:cNvSpPr txBox="1"/>
          <p:nvPr>
            <p:ph type="title"/>
          </p:nvPr>
        </p:nvSpPr>
        <p:spPr>
          <a:xfrm>
            <a:off x="307900" y="869325"/>
            <a:ext cx="4138500" cy="162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5170675" y="842150"/>
            <a:ext cx="3504600" cy="27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de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/>
        </p:nvSpPr>
        <p:spPr>
          <a:xfrm>
            <a:off x="228600" y="341375"/>
            <a:ext cx="6349800" cy="11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Do you think we do this?z</a:t>
            </a:r>
            <a:endParaRPr sz="4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slide2.png" id="68" name="Google Shape;68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7"/>
          <p:cNvSpPr/>
          <p:nvPr/>
        </p:nvSpPr>
        <p:spPr>
          <a:xfrm>
            <a:off x="0" y="0"/>
            <a:ext cx="9144000" cy="16386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7"/>
          <p:cNvSpPr txBox="1"/>
          <p:nvPr>
            <p:ph type="title"/>
          </p:nvPr>
        </p:nvSpPr>
        <p:spPr>
          <a:xfrm>
            <a:off x="498050" y="307875"/>
            <a:ext cx="8229600" cy="106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584850" y="1883525"/>
            <a:ext cx="7869300" cy="25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  <a:defRPr b="1"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  <a:defRPr b="1">
                <a:latin typeface="Courier New"/>
                <a:ea typeface="Courier New"/>
                <a:cs typeface="Courier New"/>
                <a:sym typeface="Courier New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  <a:defRPr b="1">
                <a:latin typeface="Courier New"/>
                <a:ea typeface="Courier New"/>
                <a:cs typeface="Courier New"/>
                <a:sym typeface="Courier New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 b="1">
                <a:latin typeface="Courier New"/>
                <a:ea typeface="Courier New"/>
                <a:cs typeface="Courier New"/>
                <a:sym typeface="Courier New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 b="1">
                <a:latin typeface="Courier New"/>
                <a:ea typeface="Courier New"/>
                <a:cs typeface="Courier New"/>
                <a:sym typeface="Courier New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 b="1">
                <a:latin typeface="Courier New"/>
                <a:ea typeface="Courier New"/>
                <a:cs typeface="Courier New"/>
                <a:sym typeface="Courier New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 b="1">
                <a:latin typeface="Courier New"/>
                <a:ea typeface="Courier New"/>
                <a:cs typeface="Courier New"/>
                <a:sym typeface="Courier New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 b="1">
                <a:latin typeface="Courier New"/>
                <a:ea typeface="Courier New"/>
                <a:cs typeface="Courier New"/>
                <a:sym typeface="Courier New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 b="1"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ing concept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/>
        </p:nvSpPr>
        <p:spPr>
          <a:xfrm>
            <a:off x="1795350" y="541750"/>
            <a:ext cx="55533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rPr>
              <a:t>Introducing</a:t>
            </a:r>
            <a:endParaRPr sz="4800">
              <a:solidFill>
                <a:srgbClr val="FFFFFF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74" name="Google Shape;74;p18"/>
          <p:cNvSpPr txBox="1"/>
          <p:nvPr>
            <p:ph type="title"/>
          </p:nvPr>
        </p:nvSpPr>
        <p:spPr>
          <a:xfrm>
            <a:off x="1338025" y="2381575"/>
            <a:ext cx="6619500" cy="80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" type="subTitle"/>
          </p:nvPr>
        </p:nvSpPr>
        <p:spPr>
          <a:xfrm>
            <a:off x="641100" y="4029675"/>
            <a:ext cx="8014200" cy="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rgbClr val="333333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ing for loop (example)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/>
        </p:nvSpPr>
        <p:spPr>
          <a:xfrm>
            <a:off x="1795350" y="541750"/>
            <a:ext cx="55533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rPr>
              <a:t>Introducing</a:t>
            </a:r>
            <a:endParaRPr sz="4800">
              <a:solidFill>
                <a:srgbClr val="FFFFFF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78" name="Google Shape;78;p19"/>
          <p:cNvSpPr txBox="1"/>
          <p:nvPr/>
        </p:nvSpPr>
        <p:spPr>
          <a:xfrm>
            <a:off x="1994550" y="2109650"/>
            <a:ext cx="5154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rPr>
              <a:t>THE FOR LOOP</a:t>
            </a:r>
            <a:endParaRPr sz="3000">
              <a:solidFill>
                <a:srgbClr val="27A9E1"/>
              </a:solidFill>
              <a:latin typeface="Lemon"/>
              <a:ea typeface="Lemon"/>
              <a:cs typeface="Lemon"/>
              <a:sym typeface="Lemon"/>
            </a:endParaRPr>
          </a:p>
        </p:txBody>
      </p:sp>
      <p:sp>
        <p:nvSpPr>
          <p:cNvPr id="79" name="Google Shape;79;p19"/>
          <p:cNvSpPr txBox="1"/>
          <p:nvPr/>
        </p:nvSpPr>
        <p:spPr>
          <a:xfrm>
            <a:off x="592575" y="4036225"/>
            <a:ext cx="80478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For loops let Karel repeat a section of code a fixed number of times</a:t>
            </a:r>
            <a:endParaRPr sz="2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ing concept 2">
  <p:cSld name="CUSTOM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/>
        </p:nvSpPr>
        <p:spPr>
          <a:xfrm>
            <a:off x="1795350" y="275550"/>
            <a:ext cx="55533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rPr>
              <a:t>Introducing</a:t>
            </a:r>
            <a:endParaRPr sz="4800">
              <a:solidFill>
                <a:srgbClr val="FFFFFF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82" name="Google Shape;82;p20"/>
          <p:cNvSpPr txBox="1"/>
          <p:nvPr>
            <p:ph type="title"/>
          </p:nvPr>
        </p:nvSpPr>
        <p:spPr>
          <a:xfrm>
            <a:off x="2263875" y="1838250"/>
            <a:ext cx="4699800" cy="198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" type="subTitle"/>
          </p:nvPr>
        </p:nvSpPr>
        <p:spPr>
          <a:xfrm>
            <a:off x="661050" y="4174575"/>
            <a:ext cx="8014200" cy="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rgbClr val="333333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ing concept 2 example">
  <p:cSld name="CUSTOM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/>
          <p:nvPr/>
        </p:nvSpPr>
        <p:spPr>
          <a:xfrm>
            <a:off x="1795350" y="275550"/>
            <a:ext cx="55533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rPr>
              <a:t>Introducing</a:t>
            </a:r>
            <a:endParaRPr sz="4800">
              <a:solidFill>
                <a:srgbClr val="FFFFFF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86" name="Google Shape;86;p21"/>
          <p:cNvSpPr txBox="1"/>
          <p:nvPr/>
        </p:nvSpPr>
        <p:spPr>
          <a:xfrm>
            <a:off x="1994550" y="1967388"/>
            <a:ext cx="5154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rPr>
              <a:t>THE </a:t>
            </a:r>
            <a:endParaRPr sz="4000">
              <a:solidFill>
                <a:srgbClr val="27A9E1"/>
              </a:solidFill>
              <a:latin typeface="Lemon"/>
              <a:ea typeface="Lemon"/>
              <a:cs typeface="Lemon"/>
              <a:sym typeface="Lem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rPr>
              <a:t>FOR LOOP</a:t>
            </a:r>
            <a:endParaRPr sz="4000">
              <a:solidFill>
                <a:srgbClr val="27A9E1"/>
              </a:solidFill>
              <a:latin typeface="Lemon"/>
              <a:ea typeface="Lemon"/>
              <a:cs typeface="Lemon"/>
              <a:sym typeface="Lemon"/>
            </a:endParaRPr>
          </a:p>
        </p:txBody>
      </p:sp>
      <p:sp>
        <p:nvSpPr>
          <p:cNvPr id="87" name="Google Shape;87;p21"/>
          <p:cNvSpPr txBox="1"/>
          <p:nvPr/>
        </p:nvSpPr>
        <p:spPr>
          <a:xfrm>
            <a:off x="592575" y="4264825"/>
            <a:ext cx="80478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For loops let Karel repeat a section of code a fixed number of times</a:t>
            </a:r>
            <a:endParaRPr sz="2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ing code ">
  <p:cSld name="CUSTOM_5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slide2.png" id="90" name="Google Shape;90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383487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2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2"/>
          <p:cNvSpPr txBox="1"/>
          <p:nvPr/>
        </p:nvSpPr>
        <p:spPr>
          <a:xfrm>
            <a:off x="396250" y="137825"/>
            <a:ext cx="39711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 Loops </a:t>
            </a:r>
            <a:endParaRPr b="1" sz="4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3" name="Google Shape;93;p22"/>
          <p:cNvSpPr txBox="1"/>
          <p:nvPr/>
        </p:nvSpPr>
        <p:spPr>
          <a:xfrm>
            <a:off x="472450" y="1679332"/>
            <a:ext cx="8229600" cy="4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for(var i = 0; i &lt; </a:t>
            </a:r>
            <a:r>
              <a:rPr b="1" i="1" lang="en" sz="3000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 i++){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/* code to execute </a:t>
            </a:r>
            <a:r>
              <a:rPr b="1" i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times */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de 2">
  <p:cSld name="CUSTOM_5_1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slide2.png" id="96" name="Google Shape;96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3834876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3"/>
          <p:cNvSpPr txBox="1"/>
          <p:nvPr/>
        </p:nvSpPr>
        <p:spPr>
          <a:xfrm>
            <a:off x="472450" y="1679332"/>
            <a:ext cx="8229600" cy="4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for(var i = 0; i &lt; </a:t>
            </a:r>
            <a:r>
              <a:rPr b="1" i="1" lang="en" sz="3000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 i++){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/* code to execute </a:t>
            </a:r>
            <a:r>
              <a:rPr b="1" i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times */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" name="Google Shape;98;p23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 copy">
  <p:cSld name="CUSTOM_5_1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slide2.png" id="101" name="Google Shape;101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110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4"/>
          <p:cNvSpPr/>
          <p:nvPr/>
        </p:nvSpPr>
        <p:spPr>
          <a:xfrm>
            <a:off x="0" y="0"/>
            <a:ext cx="9144000" cy="3354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slide2.png" id="103" name="Google Shape;103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836000"/>
            <a:ext cx="9144000" cy="110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4"/>
          <p:cNvSpPr/>
          <p:nvPr/>
        </p:nvSpPr>
        <p:spPr>
          <a:xfrm>
            <a:off x="0" y="4836000"/>
            <a:ext cx="9144000" cy="3354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LLOUT">
  <p:cSld name="CUSTOM_6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/>
          <p:nvPr/>
        </p:nvSpPr>
        <p:spPr>
          <a:xfrm>
            <a:off x="381000" y="1129457"/>
            <a:ext cx="8229600" cy="4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function buildPyramid()</a:t>
            </a:r>
            <a:r>
              <a:rPr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/* code goes here */</a:t>
            </a:r>
            <a:endParaRPr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33333"/>
              </a:solidFill>
            </a:endParaRPr>
          </a:p>
        </p:txBody>
      </p:sp>
      <p:sp>
        <p:nvSpPr>
          <p:cNvPr id="107" name="Google Shape;107;p25"/>
          <p:cNvSpPr/>
          <p:nvPr/>
        </p:nvSpPr>
        <p:spPr>
          <a:xfrm>
            <a:off x="3909088" y="2855825"/>
            <a:ext cx="4037100" cy="1772100"/>
          </a:xfrm>
          <a:prstGeom prst="wedgeRoundRectCallout">
            <a:avLst>
              <a:gd fmla="val -21355" name="adj1"/>
              <a:gd fmla="val -68750" name="adj2"/>
              <a:gd fmla="val 0" name="adj3"/>
            </a:avLst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rgbClr val="333333"/>
              </a:solidFill>
            </a:endParaRPr>
          </a:p>
        </p:txBody>
      </p:sp>
      <p:pic>
        <p:nvPicPr>
          <p:cNvPr descr="slide2.png" id="108" name="Google Shape;108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3834876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5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5"/>
          <p:cNvSpPr txBox="1"/>
          <p:nvPr/>
        </p:nvSpPr>
        <p:spPr>
          <a:xfrm>
            <a:off x="252200" y="205975"/>
            <a:ext cx="59307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Naming is crucial</a:t>
            </a:r>
            <a:endParaRPr sz="3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1" name="Google Shape;111;p25"/>
          <p:cNvSpPr/>
          <p:nvPr/>
        </p:nvSpPr>
        <p:spPr>
          <a:xfrm>
            <a:off x="3914525" y="2779625"/>
            <a:ext cx="4037100" cy="1772100"/>
          </a:xfrm>
          <a:prstGeom prst="wedgeRoundRectCallout">
            <a:avLst>
              <a:gd fmla="val -21355" name="adj1"/>
              <a:gd fmla="val -68750" name="adj2"/>
              <a:gd fmla="val 0" name="adj3"/>
            </a:avLst>
          </a:prstGeom>
          <a:solidFill>
            <a:srgbClr val="27A9E1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5"/>
          <p:cNvSpPr txBox="1"/>
          <p:nvPr/>
        </p:nvSpPr>
        <p:spPr>
          <a:xfrm>
            <a:off x="4338600" y="3198625"/>
            <a:ext cx="35730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From this name, it’s clear what the function does 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uter definition">
  <p:cSld name="CUSTOM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2.png" id="114" name="Google Shape;11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83487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6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6"/>
          <p:cNvSpPr txBox="1"/>
          <p:nvPr>
            <p:ph type="title"/>
          </p:nvPr>
        </p:nvSpPr>
        <p:spPr>
          <a:xfrm>
            <a:off x="443725" y="244500"/>
            <a:ext cx="6384000" cy="76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7" name="Google Shape;117;p26"/>
          <p:cNvSpPr txBox="1"/>
          <p:nvPr>
            <p:ph idx="1" type="subTitle"/>
          </p:nvPr>
        </p:nvSpPr>
        <p:spPr>
          <a:xfrm>
            <a:off x="1466975" y="2327250"/>
            <a:ext cx="3667500" cy="8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8" name="Google Shape;118;p26"/>
          <p:cNvSpPr txBox="1"/>
          <p:nvPr>
            <p:ph idx="2" type="body"/>
          </p:nvPr>
        </p:nvSpPr>
        <p:spPr>
          <a:xfrm>
            <a:off x="5994725" y="1648100"/>
            <a:ext cx="2879700" cy="23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+ definition 1 (example)">
  <p:cSld name="CUSTOM_3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2.png" id="120" name="Google Shape;12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83487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7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7"/>
          <p:cNvSpPr txBox="1"/>
          <p:nvPr/>
        </p:nvSpPr>
        <p:spPr>
          <a:xfrm>
            <a:off x="396250" y="214025"/>
            <a:ext cx="54300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Calling a function</a:t>
            </a:r>
            <a:endParaRPr sz="3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3" name="Google Shape;123;p27"/>
          <p:cNvSpPr txBox="1"/>
          <p:nvPr/>
        </p:nvSpPr>
        <p:spPr>
          <a:xfrm>
            <a:off x="1407600" y="2225900"/>
            <a:ext cx="36870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turnAround();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4" name="Google Shape;124;p27"/>
          <p:cNvSpPr txBox="1"/>
          <p:nvPr/>
        </p:nvSpPr>
        <p:spPr>
          <a:xfrm>
            <a:off x="5928675" y="2275875"/>
            <a:ext cx="2753700" cy="19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Calling a function:</a:t>
            </a:r>
            <a:r>
              <a:rPr lang="en" sz="24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causing the action to actually happen</a:t>
            </a:r>
            <a:endParaRPr sz="24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st code">
  <p:cSld name="CUSTOM_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2.png" id="126" name="Google Shape;12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834876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8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8"/>
          <p:cNvSpPr txBox="1"/>
          <p:nvPr/>
        </p:nvSpPr>
        <p:spPr>
          <a:xfrm>
            <a:off x="396250" y="137825"/>
            <a:ext cx="39711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Functions</a:t>
            </a:r>
            <a:endParaRPr b="1" sz="4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9" name="Google Shape;129;p28"/>
          <p:cNvSpPr txBox="1"/>
          <p:nvPr/>
        </p:nvSpPr>
        <p:spPr>
          <a:xfrm>
            <a:off x="2301750" y="1411050"/>
            <a:ext cx="4540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turnAround();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de">
  <p:cSld name="CUSTOM_4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2.png" id="131" name="Google Shape;13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834876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9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9"/>
          <p:cNvSpPr txBox="1"/>
          <p:nvPr>
            <p:ph type="title"/>
          </p:nvPr>
        </p:nvSpPr>
        <p:spPr>
          <a:xfrm>
            <a:off x="371275" y="362225"/>
            <a:ext cx="7099500" cy="72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34" name="Google Shape;134;p29"/>
          <p:cNvSpPr txBox="1"/>
          <p:nvPr>
            <p:ph idx="1" type="subTitle"/>
          </p:nvPr>
        </p:nvSpPr>
        <p:spPr>
          <a:xfrm>
            <a:off x="2635150" y="2218575"/>
            <a:ext cx="3921000" cy="17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callout">
  <p:cSld name="CUSTOM_7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slide2.png" id="137" name="Google Shape;137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3834876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30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30"/>
          <p:cNvSpPr/>
          <p:nvPr/>
        </p:nvSpPr>
        <p:spPr>
          <a:xfrm>
            <a:off x="1358525" y="1577100"/>
            <a:ext cx="6355500" cy="1699800"/>
          </a:xfrm>
          <a:prstGeom prst="roundRect">
            <a:avLst>
              <a:gd fmla="val 847" name="adj"/>
            </a:avLst>
          </a:prstGeom>
          <a:noFill/>
          <a:ln cap="flat" cmpd="sng" w="38100">
            <a:solidFill>
              <a:srgbClr val="27A9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7A9E1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title + body">
  <p:cSld name="CUSTOM_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42" name="Google Shape;142;p31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title + body 1">
  <p:cSld name="CUSTOM_8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45" name="Google Shape;145;p32"/>
          <p:cNvSpPr/>
          <p:nvPr/>
        </p:nvSpPr>
        <p:spPr>
          <a:xfrm>
            <a:off x="1454100" y="1790025"/>
            <a:ext cx="6235800" cy="2181300"/>
          </a:xfrm>
          <a:prstGeom prst="roundRect">
            <a:avLst>
              <a:gd fmla="val 847" name="adj"/>
            </a:avLst>
          </a:prstGeom>
          <a:noFill/>
          <a:ln cap="flat" cmpd="sng" w="76200">
            <a:solidFill>
              <a:srgbClr val="27A9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7A9E1"/>
              </a:solidFill>
            </a:endParaRPr>
          </a:p>
        </p:txBody>
      </p:sp>
      <p:sp>
        <p:nvSpPr>
          <p:cNvPr id="146" name="Google Shape;146;p32"/>
          <p:cNvSpPr txBox="1"/>
          <p:nvPr>
            <p:ph idx="1" type="body"/>
          </p:nvPr>
        </p:nvSpPr>
        <p:spPr>
          <a:xfrm>
            <a:off x="1584700" y="1937875"/>
            <a:ext cx="5940300" cy="18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Courier New"/>
              <a:buChar char="●"/>
              <a:defRPr b="1" sz="2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theme" Target="../theme/theme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"/>
              <a:buNone/>
              <a:defRPr sz="36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555555"/>
              </a:buClr>
              <a:buSzPts val="3000"/>
              <a:buFont typeface="Proxima Nova"/>
              <a:buChar char="●"/>
              <a:defRPr sz="30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400"/>
              <a:buFont typeface="Proxima Nova"/>
              <a:buChar char="○"/>
              <a:defRPr sz="24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400"/>
              <a:buFont typeface="Proxima Nova"/>
              <a:buChar char="■"/>
              <a:defRPr sz="24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●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○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■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●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○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■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3"/>
          <p:cNvSpPr txBox="1"/>
          <p:nvPr>
            <p:ph type="title"/>
          </p:nvPr>
        </p:nvSpPr>
        <p:spPr>
          <a:xfrm>
            <a:off x="460000" y="711600"/>
            <a:ext cx="6002700" cy="16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Styling with CSS</a:t>
            </a:r>
            <a:endParaRPr/>
          </a:p>
        </p:txBody>
      </p:sp>
      <p:sp>
        <p:nvSpPr>
          <p:cNvPr id="157" name="Google Shape;157;p34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know we can use CSS to select groups of elements and style them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Styling with CSS</a:t>
            </a:r>
            <a:endParaRPr/>
          </a:p>
        </p:txBody>
      </p:sp>
      <p:sp>
        <p:nvSpPr>
          <p:cNvPr id="163" name="Google Shape;163;p35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if we want to select several different elements and apply the same style to all of them?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Styling with CSS</a:t>
            </a:r>
            <a:endParaRPr/>
          </a:p>
        </p:txBody>
      </p:sp>
      <p:sp>
        <p:nvSpPr>
          <p:cNvPr id="169" name="Google Shape;169;p36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if we want to select several different elements and apply the same style to all of them?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Option 1: Give ALL of those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elements the same class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style that class</a:t>
            </a:r>
            <a:br>
              <a:rPr lang="en" sz="2400"/>
            </a:b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Styling with CSS</a:t>
            </a:r>
            <a:endParaRPr/>
          </a:p>
        </p:txBody>
      </p:sp>
      <p:sp>
        <p:nvSpPr>
          <p:cNvPr id="175" name="Google Shape;175;p37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if we want to select several different elements and apply the same style to all of them?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Option 1: Give ALL of those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elements the same class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style that class</a:t>
            </a:r>
            <a:br>
              <a:rPr lang="en" sz="2400"/>
            </a:b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7"/>
          <p:cNvSpPr txBox="1"/>
          <p:nvPr/>
        </p:nvSpPr>
        <p:spPr>
          <a:xfrm>
            <a:off x="4653225" y="3075400"/>
            <a:ext cx="3797400" cy="15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  <a:t>Option 2: Put all of those elements inside of a single div element and style that one div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Styling with CSS</a:t>
            </a:r>
            <a:endParaRPr/>
          </a:p>
        </p:txBody>
      </p:sp>
      <p:sp>
        <p:nvSpPr>
          <p:cNvPr id="182" name="Google Shape;182;p38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if we want to select several different elements and apply the same style to all of them?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Option 1: Give ALL of those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elements the same class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style that class</a:t>
            </a:r>
            <a:br>
              <a:rPr lang="en" sz="2400"/>
            </a:b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8"/>
          <p:cNvSpPr txBox="1"/>
          <p:nvPr/>
        </p:nvSpPr>
        <p:spPr>
          <a:xfrm>
            <a:off x="4653225" y="3075400"/>
            <a:ext cx="3797400" cy="15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  <a:t>Option 2: Put all of those elements inside of a single div element and style that one div</a:t>
            </a:r>
            <a:endParaRPr/>
          </a:p>
        </p:txBody>
      </p:sp>
      <p:sp>
        <p:nvSpPr>
          <p:cNvPr id="184" name="Google Shape;184;p38"/>
          <p:cNvSpPr txBox="1"/>
          <p:nvPr/>
        </p:nvSpPr>
        <p:spPr>
          <a:xfrm>
            <a:off x="4617550" y="3182375"/>
            <a:ext cx="3797400" cy="1533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9"/>
          <p:cNvSpPr txBox="1"/>
          <p:nvPr>
            <p:ph type="title"/>
          </p:nvPr>
        </p:nvSpPr>
        <p:spPr>
          <a:xfrm>
            <a:off x="1338450" y="2025000"/>
            <a:ext cx="6619500" cy="80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&lt;div&gt; Tag</a:t>
            </a:r>
            <a:endParaRPr/>
          </a:p>
        </p:txBody>
      </p:sp>
      <p:sp>
        <p:nvSpPr>
          <p:cNvPr id="190" name="Google Shape;190;p39"/>
          <p:cNvSpPr txBox="1"/>
          <p:nvPr>
            <p:ph idx="1" type="subTitle"/>
          </p:nvPr>
        </p:nvSpPr>
        <p:spPr>
          <a:xfrm>
            <a:off x="641100" y="3949450"/>
            <a:ext cx="8014200" cy="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&lt;div&gt; tag defines a “division” or section of an HTML page. It simply groups a block of elements together so we can format them with CSS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0"/>
          <p:cNvSpPr txBox="1"/>
          <p:nvPr>
            <p:ph type="title"/>
          </p:nvPr>
        </p:nvSpPr>
        <p:spPr>
          <a:xfrm>
            <a:off x="1340200" y="681575"/>
            <a:ext cx="7860000" cy="16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look at some examples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