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Proxima Nova"/>
      <p:regular r:id="rId44"/>
      <p:bold r:id="rId45"/>
      <p:italic r:id="rId46"/>
      <p:boldItalic r:id="rId47"/>
    </p:embeddedFont>
    <p:embeddedFont>
      <p:font typeface="Satisfy"/>
      <p:regular r:id="rId48"/>
    </p:embeddedFont>
    <p:embeddedFont>
      <p:font typeface="Lemon"/>
      <p:regular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ProximaNova-regular.fntdata"/><Relationship Id="rId43" Type="http://schemas.openxmlformats.org/officeDocument/2006/relationships/slide" Target="slides/slide38.xml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Satisfy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Lemo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8a5d192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8a5d1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089f4ab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089f4ab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089f4ab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089f4ab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089f4ab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089f4ab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089f4ab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089f4ab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089f4ab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089f4ab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089f4ab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4089f4ab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089f4ab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089f4ab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089f4ab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4089f4ab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089f4ab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089f4ab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089f4ab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4089f4ab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089f4ab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089f4ab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089f4ab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089f4ab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089f4ab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089f4ab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089f4ab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089f4ab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4089f4ab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4089f4ab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089f4ab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4089f4ab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089f4ab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4089f4ab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089f4ab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4089f4ab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089f4ab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4089f4ab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089f4ab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4089f4ab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089f4ab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089f4ab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089f4a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089f4a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4089f4ab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4089f4ab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4089f4ab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4089f4ab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4089f4ab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4089f4ab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4089f4ab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4089f4ab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4089f4ab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4089f4ab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4089f4ab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4089f4ab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4089f4ab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4089f4ab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4089f4ab2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4089f4ab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08a5d192e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08a5d192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089f4a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089f4a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089f4a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089f4a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089f4a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089f4a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089f4a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089f4a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089f4ab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089f4ab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089f4ab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089f4ab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4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4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5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5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68" name="Google Shape;6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78" name="Google Shape;78;p19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79" name="Google Shape;79;p19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87" name="Google Shape;87;p21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ing code 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0" name="Google Shape;9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2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 2">
  <p:cSld name="CUSTOM_5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6" name="Google Shape;9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2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copy">
  <p:cSld name="CUSTOM_5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01" name="Google Shape;10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4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103" name="Google Shape;1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">
  <p:cSld name="CUSTOM_6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108" name="Google Shape;1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5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5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14" name="Google Shape;1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6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callout">
  <p:cSld name="CUSTOM_7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37" name="Google Shape;13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32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css/css_pseudo_classes.as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460000" y="711600"/>
            <a:ext cx="68943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Special Selectors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on Hover</a:t>
            </a:r>
            <a:endParaRPr/>
          </a:p>
        </p:txBody>
      </p:sp>
      <p:sp>
        <p:nvSpPr>
          <p:cNvPr id="209" name="Google Shape;209;p42"/>
          <p:cNvSpPr txBox="1"/>
          <p:nvPr>
            <p:ph idx="1" type="body"/>
          </p:nvPr>
        </p:nvSpPr>
        <p:spPr>
          <a:xfrm>
            <a:off x="458075" y="1452625"/>
            <a:ext cx="41238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h2:hover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font-style: italic;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Applies to all h2 tags when the mouse is hovering</a:t>
            </a:r>
            <a:endParaRPr sz="2400"/>
          </a:p>
        </p:txBody>
      </p:sp>
      <p:pic>
        <p:nvPicPr>
          <p:cNvPr descr="Screen Recording 2017-07-27 at 10.57 AM.gif" id="210" name="Google Shape;2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225" y="1683299"/>
            <a:ext cx="3643125" cy="29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on Hover</a:t>
            </a:r>
            <a:endParaRPr/>
          </a:p>
        </p:txBody>
      </p:sp>
      <p:sp>
        <p:nvSpPr>
          <p:cNvPr id="216" name="Google Shape;216;p43"/>
          <p:cNvSpPr txBox="1"/>
          <p:nvPr>
            <p:ph idx="1" type="body"/>
          </p:nvPr>
        </p:nvSpPr>
        <p:spPr>
          <a:xfrm>
            <a:off x="458075" y="1452625"/>
            <a:ext cx="41238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h1 +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h2:hover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font-style: italic;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Applies only to h2 tags that immediately follow h1 tags, when the mouse is hovering!</a:t>
            </a:r>
            <a:endParaRPr sz="2400"/>
          </a:p>
        </p:txBody>
      </p:sp>
      <p:pic>
        <p:nvPicPr>
          <p:cNvPr descr="Screen Recording 2017-07-27 at 11.00 AM.gif" id="217" name="Google Shape;2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807" y="1452625"/>
            <a:ext cx="3172177" cy="3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on Hover</a:t>
            </a:r>
            <a:endParaRPr/>
          </a:p>
        </p:txBody>
      </p:sp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458075" y="1452625"/>
            <a:ext cx="41238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:hover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font-style: italic;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Applies to each element inside the body, when the mouse is hovering</a:t>
            </a:r>
            <a:endParaRPr sz="2400"/>
          </a:p>
        </p:txBody>
      </p:sp>
      <p:pic>
        <p:nvPicPr>
          <p:cNvPr descr="Screen Recording 2017-07-27 at 12.20 PM.gif" id="224" name="Google Shape;2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300" y="1319260"/>
            <a:ext cx="4123800" cy="3689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on Hover</a:t>
            </a:r>
            <a:endParaRPr/>
          </a:p>
        </p:txBody>
      </p:sp>
      <p:sp>
        <p:nvSpPr>
          <p:cNvPr id="230" name="Google Shape;230;p45"/>
          <p:cNvSpPr txBox="1"/>
          <p:nvPr>
            <p:ph idx="1" type="body"/>
          </p:nvPr>
        </p:nvSpPr>
        <p:spPr>
          <a:xfrm>
            <a:off x="458075" y="1452625"/>
            <a:ext cx="41238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body:hover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font-style: italic;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Applies to the entire body when the mouse is hovering over the body of the page</a:t>
            </a:r>
            <a:endParaRPr sz="2400"/>
          </a:p>
        </p:txBody>
      </p:sp>
      <p:pic>
        <p:nvPicPr>
          <p:cNvPr descr="Screen Recording 2017-07-27 at 12.23 PM.gif" id="231" name="Google Shape;2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050" y="1297460"/>
            <a:ext cx="3680750" cy="37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Pseudo-classes</a:t>
            </a:r>
            <a:endParaRPr/>
          </a:p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other pseudo-classes are there?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:link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- select unvisited links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:visited </a:t>
            </a:r>
            <a:r>
              <a:rPr lang="en"/>
              <a:t>- select visited links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:active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- select element currently being</a:t>
            </a:r>
            <a:endParaRPr/>
          </a:p>
          <a:p>
            <a:pPr indent="457200" lvl="0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clicked 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Full list here: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https://www.w3schools.com/css/css_pseudo_classes.asp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Links</a:t>
            </a:r>
            <a:endParaRPr/>
          </a:p>
        </p:txBody>
      </p:sp>
      <p:sp>
        <p:nvSpPr>
          <p:cNvPr id="243" name="Google Shape;243;p47"/>
          <p:cNvSpPr txBox="1"/>
          <p:nvPr>
            <p:ph idx="1" type="body"/>
          </p:nvPr>
        </p:nvSpPr>
        <p:spPr>
          <a:xfrm>
            <a:off x="415500" y="1283250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a:link {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a:visited {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	color: green;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a:hover {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	color: pink;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a:active {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	color: purple;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Links</a:t>
            </a:r>
            <a:endParaRPr/>
          </a:p>
        </p:txBody>
      </p:sp>
      <p:sp>
        <p:nvSpPr>
          <p:cNvPr id="249" name="Google Shape;249;p48"/>
          <p:cNvSpPr txBox="1"/>
          <p:nvPr>
            <p:ph idx="1" type="body"/>
          </p:nvPr>
        </p:nvSpPr>
        <p:spPr>
          <a:xfrm>
            <a:off x="415500" y="1283250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a:link {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a:visited {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	color: green;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a:hover {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	color: pink;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a:active {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	color: purple;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48"/>
          <p:cNvSpPr txBox="1"/>
          <p:nvPr/>
        </p:nvSpPr>
        <p:spPr>
          <a:xfrm>
            <a:off x="3378475" y="1283250"/>
            <a:ext cx="1693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Unvisited links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1" name="Google Shape;251;p48"/>
          <p:cNvCxnSpPr>
            <a:stCxn id="250" idx="1"/>
          </p:cNvCxnSpPr>
          <p:nvPr/>
        </p:nvCxnSpPr>
        <p:spPr>
          <a:xfrm flipH="1">
            <a:off x="1604575" y="1515000"/>
            <a:ext cx="1773900" cy="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48"/>
          <p:cNvSpPr txBox="1"/>
          <p:nvPr/>
        </p:nvSpPr>
        <p:spPr>
          <a:xfrm>
            <a:off x="3378475" y="2202250"/>
            <a:ext cx="16938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Visited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links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3" name="Google Shape;253;p48"/>
          <p:cNvCxnSpPr>
            <a:stCxn id="252" idx="1"/>
          </p:cNvCxnSpPr>
          <p:nvPr/>
        </p:nvCxnSpPr>
        <p:spPr>
          <a:xfrm flipH="1">
            <a:off x="1818475" y="2434000"/>
            <a:ext cx="1560000" cy="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48"/>
          <p:cNvSpPr txBox="1"/>
          <p:nvPr/>
        </p:nvSpPr>
        <p:spPr>
          <a:xfrm>
            <a:off x="3378475" y="3121250"/>
            <a:ext cx="2745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inks being hovered over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5" name="Google Shape;255;p48"/>
          <p:cNvCxnSpPr/>
          <p:nvPr/>
        </p:nvCxnSpPr>
        <p:spPr>
          <a:xfrm flipH="1">
            <a:off x="1657975" y="3352400"/>
            <a:ext cx="1720500" cy="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48"/>
          <p:cNvSpPr txBox="1"/>
          <p:nvPr/>
        </p:nvSpPr>
        <p:spPr>
          <a:xfrm>
            <a:off x="3378475" y="4040250"/>
            <a:ext cx="2745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Links being clicked 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7" name="Google Shape;257;p48"/>
          <p:cNvCxnSpPr/>
          <p:nvPr/>
        </p:nvCxnSpPr>
        <p:spPr>
          <a:xfrm flipH="1">
            <a:off x="1657975" y="4289250"/>
            <a:ext cx="1720500" cy="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Links</a:t>
            </a:r>
            <a:endParaRPr/>
          </a:p>
        </p:txBody>
      </p:sp>
      <p:sp>
        <p:nvSpPr>
          <p:cNvPr id="263" name="Google Shape;263;p49"/>
          <p:cNvSpPr txBox="1"/>
          <p:nvPr>
            <p:ph idx="1" type="body"/>
          </p:nvPr>
        </p:nvSpPr>
        <p:spPr>
          <a:xfrm>
            <a:off x="415500" y="1283250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a:link {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a:visited {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	color: green;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a:hover {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	color: pink;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a:active {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	color: purple;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Screen Recording 2017-07-27 at 04.03 PM.gif" id="264" name="Google Shape;2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577" y="1883890"/>
            <a:ext cx="3013025" cy="22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Links</a:t>
            </a:r>
            <a:endParaRPr/>
          </a:p>
        </p:txBody>
      </p:sp>
      <p:sp>
        <p:nvSpPr>
          <p:cNvPr id="270" name="Google Shape;270;p50"/>
          <p:cNvSpPr txBox="1"/>
          <p:nvPr>
            <p:ph idx="1" type="body"/>
          </p:nvPr>
        </p:nvSpPr>
        <p:spPr>
          <a:xfrm>
            <a:off x="415500" y="1283250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a:link {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a:visited {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	color: green;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a:hover {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	color: pink;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a:active {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	color: purple;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50"/>
          <p:cNvSpPr txBox="1"/>
          <p:nvPr/>
        </p:nvSpPr>
        <p:spPr>
          <a:xfrm>
            <a:off x="3752875" y="1497575"/>
            <a:ext cx="4216500" cy="3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Note: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a:hover must come after a:link and a:visited in order to work</a:t>
            </a:r>
            <a:br>
              <a:rPr lang="en" sz="2400">
                <a:latin typeface="Proxima Nova"/>
                <a:ea typeface="Proxima Nova"/>
                <a:cs typeface="Proxima Nova"/>
                <a:sym typeface="Proxima Nova"/>
              </a:rPr>
            </a:b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a:active must come after a:hover in order to work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Links</a:t>
            </a:r>
            <a:endParaRPr/>
          </a:p>
        </p:txBody>
      </p:sp>
      <p:sp>
        <p:nvSpPr>
          <p:cNvPr id="277" name="Google Shape;277;p51"/>
          <p:cNvSpPr txBox="1"/>
          <p:nvPr>
            <p:ph idx="1" type="body"/>
          </p:nvPr>
        </p:nvSpPr>
        <p:spPr>
          <a:xfrm>
            <a:off x="415500" y="1283250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a:link {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a:visited {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	color: green;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a:hover {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	color: pink;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a:active {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	color: purple;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51"/>
          <p:cNvSpPr txBox="1"/>
          <p:nvPr/>
        </p:nvSpPr>
        <p:spPr>
          <a:xfrm>
            <a:off x="4243150" y="1283250"/>
            <a:ext cx="4216500" cy="3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WARNING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Browsers have default styling for links that people get used to seeing (ex: blue unvisited, red active, purple visited)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Only change these defaults if you have a good reason (ie you’re styling your links as buttons)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Styles can change when the user does things!</a:t>
            </a:r>
            <a:endParaRPr sz="3000"/>
          </a:p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Recording 2017-07-27 at 10.21 AM.gif" id="158" name="Google Shape;1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1325800"/>
            <a:ext cx="910590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during Mouse Clicks</a:t>
            </a:r>
            <a:endParaRPr/>
          </a:p>
        </p:txBody>
      </p:sp>
      <p:sp>
        <p:nvSpPr>
          <p:cNvPr id="284" name="Google Shape;284;p52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p, h1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background-color: yellow;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Selects all p and h1 elements and gives them a background color of yellow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during Mouse Clicks</a:t>
            </a:r>
            <a:endParaRPr/>
          </a:p>
        </p:txBody>
      </p:sp>
      <p:sp>
        <p:nvSpPr>
          <p:cNvPr id="290" name="Google Shape;290;p53"/>
          <p:cNvSpPr txBox="1"/>
          <p:nvPr>
            <p:ph idx="1" type="body"/>
          </p:nvPr>
        </p:nvSpPr>
        <p:spPr>
          <a:xfrm>
            <a:off x="436350" y="13367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p:active, h1:active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background-color: yellow;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Selects all p and h1 elements </a:t>
            </a:r>
            <a:r>
              <a:rPr b="1" i="1" lang="en"/>
              <a:t>currently being clicked </a:t>
            </a:r>
            <a:r>
              <a:rPr lang="en"/>
              <a:t>and gives them a background color of yellow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Styling during Mouse Clicks</a:t>
            </a:r>
            <a:endParaRPr/>
          </a:p>
        </p:txBody>
      </p:sp>
      <p:sp>
        <p:nvSpPr>
          <p:cNvPr id="296" name="Google Shape;296;p54"/>
          <p:cNvSpPr txBox="1"/>
          <p:nvPr>
            <p:ph idx="1" type="body"/>
          </p:nvPr>
        </p:nvSpPr>
        <p:spPr>
          <a:xfrm>
            <a:off x="415500" y="1283250"/>
            <a:ext cx="41376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p:active, h1:active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background-color: yellow;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Screen Recording 2017-07-27 at 04.11 PM.gif" id="297" name="Google Shape;29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325" y="1753451"/>
            <a:ext cx="4137700" cy="2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5"/>
          <p:cNvSpPr txBox="1"/>
          <p:nvPr>
            <p:ph type="title"/>
          </p:nvPr>
        </p:nvSpPr>
        <p:spPr>
          <a:xfrm>
            <a:off x="1338450" y="20071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Pseudo-Elements</a:t>
            </a:r>
            <a:endParaRPr/>
          </a:p>
        </p:txBody>
      </p:sp>
      <p:sp>
        <p:nvSpPr>
          <p:cNvPr id="303" name="Google Shape;303;p55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CSS pseudo-elements allow us to style specific parts of an element’s content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Pseudo-Element Example</a:t>
            </a:r>
            <a:endParaRPr/>
          </a:p>
        </p:txBody>
      </p:sp>
      <p:sp>
        <p:nvSpPr>
          <p:cNvPr id="309" name="Google Shape;309;p5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p::first-letter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color: DarkGreen;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font-size: 24px;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Selects and styles only the first letter of every p element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Pseudo-Element Example</a:t>
            </a:r>
            <a:endParaRPr/>
          </a:p>
        </p:txBody>
      </p:sp>
      <p:sp>
        <p:nvSpPr>
          <p:cNvPr id="315" name="Google Shape;315;p57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p::first-letter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color: DarkGreen;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font-size: 24px;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07-27 at 4.20.29 PM.png" id="316" name="Google Shape;31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550" y="1452625"/>
            <a:ext cx="4618225" cy="31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Format</a:t>
            </a:r>
            <a:endParaRPr/>
          </a:p>
        </p:txBody>
      </p:sp>
      <p:sp>
        <p:nvSpPr>
          <p:cNvPr id="322" name="Google Shape;322;p58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selector::pseudo-element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property: value;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Format</a:t>
            </a:r>
            <a:endParaRPr/>
          </a:p>
        </p:txBody>
      </p:sp>
      <p:sp>
        <p:nvSpPr>
          <p:cNvPr id="328" name="Google Shape;328;p5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selector::pseudo-element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property: value;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can be any CSS selector, including tag, class, combination of tag and class, or even descendant / child selectors</a:t>
            </a:r>
            <a:endParaRPr/>
          </a:p>
        </p:txBody>
      </p:sp>
      <p:sp>
        <p:nvSpPr>
          <p:cNvPr id="329" name="Google Shape;329;p59"/>
          <p:cNvSpPr txBox="1"/>
          <p:nvPr/>
        </p:nvSpPr>
        <p:spPr>
          <a:xfrm>
            <a:off x="499200" y="1640225"/>
            <a:ext cx="1925400" cy="445800"/>
          </a:xfrm>
          <a:prstGeom prst="rect">
            <a:avLst/>
          </a:prstGeom>
          <a:noFill/>
          <a:ln cap="flat" cmpd="sng" w="1905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Format</a:t>
            </a:r>
            <a:endParaRPr/>
          </a:p>
        </p:txBody>
      </p:sp>
      <p:sp>
        <p:nvSpPr>
          <p:cNvPr id="335" name="Google Shape;335;p60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selector::pseudo-element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property: value;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can be any valid pseudo-element name. Examples include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first-letter</a:t>
            </a:r>
            <a:r>
              <a:rPr lang="en"/>
              <a:t>, </a:t>
            </a:r>
            <a:r>
              <a:rPr lang="en"/>
              <a:t>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first-line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60"/>
          <p:cNvSpPr txBox="1"/>
          <p:nvPr/>
        </p:nvSpPr>
        <p:spPr>
          <a:xfrm>
            <a:off x="2781250" y="1666950"/>
            <a:ext cx="3271500" cy="445800"/>
          </a:xfrm>
          <a:prstGeom prst="rect">
            <a:avLst/>
          </a:prstGeom>
          <a:noFill/>
          <a:ln cap="flat" cmpd="sng" w="1905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Format</a:t>
            </a:r>
            <a:endParaRPr/>
          </a:p>
        </p:txBody>
      </p:sp>
      <p:sp>
        <p:nvSpPr>
          <p:cNvPr id="342" name="Google Shape;342;p6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selector::pseudo-element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property: value;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Standard CSS declaration</a:t>
            </a:r>
            <a:endParaRPr/>
          </a:p>
        </p:txBody>
      </p:sp>
      <p:sp>
        <p:nvSpPr>
          <p:cNvPr id="343" name="Google Shape;343;p61"/>
          <p:cNvSpPr txBox="1"/>
          <p:nvPr/>
        </p:nvSpPr>
        <p:spPr>
          <a:xfrm>
            <a:off x="936000" y="2201800"/>
            <a:ext cx="3833100" cy="445800"/>
          </a:xfrm>
          <a:prstGeom prst="rect">
            <a:avLst/>
          </a:prstGeom>
          <a:noFill/>
          <a:ln cap="flat" cmpd="sng" w="1905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/>
          <p:nvPr>
            <p:ph type="title"/>
          </p:nvPr>
        </p:nvSpPr>
        <p:spPr>
          <a:xfrm>
            <a:off x="1338450" y="1989350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Pseudo-classes</a:t>
            </a:r>
            <a:endParaRPr/>
          </a:p>
        </p:txBody>
      </p:sp>
      <p:sp>
        <p:nvSpPr>
          <p:cNvPr id="164" name="Google Shape;164;p35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CSS Pseudo-classes allow you to select elements that are in a certain state, such as when the mouse is hovering over an element.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Format</a:t>
            </a:r>
            <a:endParaRPr/>
          </a:p>
        </p:txBody>
      </p:sp>
      <p:sp>
        <p:nvSpPr>
          <p:cNvPr id="349" name="Google Shape;349;p62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selector::pseudo-element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property: value;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Notice pseudo-elements have two colons!</a:t>
            </a:r>
            <a:endParaRPr/>
          </a:p>
        </p:txBody>
      </p:sp>
      <p:sp>
        <p:nvSpPr>
          <p:cNvPr id="350" name="Google Shape;350;p62"/>
          <p:cNvSpPr txBox="1"/>
          <p:nvPr/>
        </p:nvSpPr>
        <p:spPr>
          <a:xfrm>
            <a:off x="2397950" y="1666950"/>
            <a:ext cx="427800" cy="445800"/>
          </a:xfrm>
          <a:prstGeom prst="rect">
            <a:avLst/>
          </a:prstGeom>
          <a:noFill/>
          <a:ln cap="flat" cmpd="sng" w="1905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Pseudo-Elements</a:t>
            </a:r>
            <a:endParaRPr/>
          </a:p>
        </p:txBody>
      </p:sp>
      <p:sp>
        <p:nvSpPr>
          <p:cNvPr id="356" name="Google Shape;356;p63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::first-line</a:t>
            </a:r>
            <a:r>
              <a:rPr lang="en" sz="2400"/>
              <a:t> - Select the first line of an element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::first-letter</a:t>
            </a:r>
            <a:r>
              <a:rPr b="1" lang="en"/>
              <a:t> </a:t>
            </a:r>
            <a:r>
              <a:rPr lang="en" sz="2400"/>
              <a:t>- Select the first letter of an element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::before</a:t>
            </a:r>
            <a:r>
              <a:rPr b="1" lang="en"/>
              <a:t> </a:t>
            </a:r>
            <a:r>
              <a:rPr lang="en" sz="2400"/>
              <a:t>- Insert something before an element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::after</a:t>
            </a:r>
            <a:r>
              <a:rPr b="1" lang="en"/>
              <a:t> </a:t>
            </a:r>
            <a:r>
              <a:rPr lang="en" sz="2400"/>
              <a:t>- Insert something after an element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::selection</a:t>
            </a:r>
            <a:r>
              <a:rPr b="1" lang="en"/>
              <a:t> </a:t>
            </a:r>
            <a:r>
              <a:rPr lang="en" sz="2400"/>
              <a:t>- Select the portion of an element </a:t>
            </a:r>
            <a:endParaRPr sz="2400"/>
          </a:p>
          <a:p>
            <a:pPr indent="457200" lvl="0" marL="22860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currently selected by the user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Content Before</a:t>
            </a:r>
            <a:endParaRPr/>
          </a:p>
        </p:txBody>
      </p:sp>
      <p:sp>
        <p:nvSpPr>
          <p:cNvPr id="362" name="Google Shape;362;p64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p::before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content: “Listen up: ”;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color: green;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Inserts a green “Listen up: ” before every p element. Helps us avoid repeated code!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Content Before</a:t>
            </a:r>
            <a:endParaRPr/>
          </a:p>
        </p:txBody>
      </p:sp>
      <p:sp>
        <p:nvSpPr>
          <p:cNvPr id="368" name="Google Shape;368;p65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p::before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content: “Listen up: ”;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color: green;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07-27 at 4.28.26 PM.png" id="369" name="Google Shape;36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675" y="2005088"/>
            <a:ext cx="3704150" cy="23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the User’s Selection</a:t>
            </a:r>
            <a:endParaRPr/>
          </a:p>
        </p:txBody>
      </p:sp>
      <p:sp>
        <p:nvSpPr>
          <p:cNvPr id="375" name="Google Shape;375;p6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p::selection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background-color: DarkBlue;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color: white;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the User’s Selection</a:t>
            </a:r>
            <a:endParaRPr/>
          </a:p>
        </p:txBody>
      </p:sp>
      <p:sp>
        <p:nvSpPr>
          <p:cNvPr id="381" name="Google Shape;381;p67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p::selection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background-color: DarkBlue;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color: white;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Screen Recording 2017-07-27 at 04.32 PM.gif" id="382" name="Google Shape;38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800" y="2557100"/>
            <a:ext cx="3703475" cy="23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Combining a  Pseudo-Class and Pseudo-Element</a:t>
            </a:r>
            <a:endParaRPr sz="2800"/>
          </a:p>
        </p:txBody>
      </p:sp>
      <p:sp>
        <p:nvSpPr>
          <p:cNvPr id="388" name="Google Shape;388;p68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p:active::after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content: “ Thanks!”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do you think this will do?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Combining a  Pseudo-Class and Pseudo-Element</a:t>
            </a:r>
            <a:endParaRPr sz="2800"/>
          </a:p>
        </p:txBody>
      </p:sp>
      <p:sp>
        <p:nvSpPr>
          <p:cNvPr id="394" name="Google Shape;394;p6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p:active::after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content: “ Thanks!”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Recording 2017-07-27 at 04.35 PM.gif" id="395" name="Google Shape;39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900" y="2676450"/>
            <a:ext cx="3799900" cy="2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0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some examples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Pseudo-classes</a:t>
            </a:r>
            <a:endParaRPr/>
          </a:p>
        </p:txBody>
      </p:sp>
      <p:sp>
        <p:nvSpPr>
          <p:cNvPr id="170" name="Google Shape;170;p3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Selects all p tags and gives them the color red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Pseudo-classes</a:t>
            </a:r>
            <a:endParaRPr/>
          </a:p>
        </p:txBody>
      </p:sp>
      <p:sp>
        <p:nvSpPr>
          <p:cNvPr id="176" name="Google Shape;176;p37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p:hover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Selects all p tags that the </a:t>
            </a:r>
            <a:r>
              <a:rPr b="1" i="1" lang="en"/>
              <a:t>mouse is hovering over</a:t>
            </a:r>
            <a:r>
              <a:rPr lang="en"/>
              <a:t> and gives them the color red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Format</a:t>
            </a:r>
            <a:endParaRPr/>
          </a:p>
        </p:txBody>
      </p:sp>
      <p:sp>
        <p:nvSpPr>
          <p:cNvPr id="182" name="Google Shape;182;p38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selector:pseudo-class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property: value;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Format</a:t>
            </a:r>
            <a:endParaRPr/>
          </a:p>
        </p:txBody>
      </p:sp>
      <p:sp>
        <p:nvSpPr>
          <p:cNvPr id="188" name="Google Shape;188;p3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selector:pseudo-class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property: value;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can be any CSS selector, including tag, class, combination of tag and class, or even descendant / child selectors</a:t>
            </a:r>
            <a:endParaRPr/>
          </a:p>
        </p:txBody>
      </p:sp>
      <p:sp>
        <p:nvSpPr>
          <p:cNvPr id="189" name="Google Shape;189;p39"/>
          <p:cNvSpPr txBox="1"/>
          <p:nvPr/>
        </p:nvSpPr>
        <p:spPr>
          <a:xfrm>
            <a:off x="499200" y="1640225"/>
            <a:ext cx="1925400" cy="445800"/>
          </a:xfrm>
          <a:prstGeom prst="rect">
            <a:avLst/>
          </a:prstGeom>
          <a:noFill/>
          <a:ln cap="flat" cmpd="sng" w="1905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Format</a:t>
            </a:r>
            <a:endParaRPr/>
          </a:p>
        </p:txBody>
      </p:sp>
      <p:sp>
        <p:nvSpPr>
          <p:cNvPr id="195" name="Google Shape;195;p40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selector:pseudo-class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property: value;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can be any valid pseudo-class name. We’ll learn about several. Examples include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hover</a:t>
            </a:r>
            <a:r>
              <a:rPr lang="en"/>
              <a:t>,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active</a:t>
            </a:r>
            <a:r>
              <a:rPr lang="en"/>
              <a:t>,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visited</a:t>
            </a:r>
            <a:r>
              <a:rPr lang="en"/>
              <a:t>, 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2549475" y="1658050"/>
            <a:ext cx="2852400" cy="445800"/>
          </a:xfrm>
          <a:prstGeom prst="rect">
            <a:avLst/>
          </a:prstGeom>
          <a:noFill/>
          <a:ln cap="flat" cmpd="sng" w="1905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Format</a:t>
            </a:r>
            <a:endParaRPr/>
          </a:p>
        </p:txBody>
      </p:sp>
      <p:sp>
        <p:nvSpPr>
          <p:cNvPr id="202" name="Google Shape;202;p4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selector:pseudo-class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property: value;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Standard CSS declaration</a:t>
            </a:r>
            <a:endParaRPr/>
          </a:p>
        </p:txBody>
      </p:sp>
      <p:sp>
        <p:nvSpPr>
          <p:cNvPr id="203" name="Google Shape;203;p41"/>
          <p:cNvSpPr txBox="1"/>
          <p:nvPr/>
        </p:nvSpPr>
        <p:spPr>
          <a:xfrm>
            <a:off x="936000" y="2201800"/>
            <a:ext cx="3833100" cy="445800"/>
          </a:xfrm>
          <a:prstGeom prst="rect">
            <a:avLst/>
          </a:prstGeom>
          <a:noFill/>
          <a:ln cap="flat" cmpd="sng" w="1905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