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Satisfy"/>
      <p:regular r:id="rId47"/>
    </p:embeddedFont>
    <p:embeddedFont>
      <p:font typeface="Lemon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0B2280-9F53-41A6-8809-82CE7D32EE63}">
  <a:tblStyle styleId="{8F0B2280-9F53-41A6-8809-82CE7D32E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6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9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emon-regular.fntdata"/><Relationship Id="rId25" Type="http://schemas.openxmlformats.org/officeDocument/2006/relationships/slide" Target="slides/slide20.xml"/><Relationship Id="rId47" Type="http://schemas.openxmlformats.org/officeDocument/2006/relationships/font" Target="fonts/Satisfy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f2d9f6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f2d9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f2d9f6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f2d9f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f2d9f6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f2d9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f2d9f6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f2d9f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ae95fcd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ae95f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7265ab3_1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7265ab3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a7265ab3_1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a7265ab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a7265ab3_1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a7265ab3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7265ab3_1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7265ab3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a7265ab3_1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a7265ab3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7265ab3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a7265ab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e95fcd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ae95fc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ae95fcd6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ae95fc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e95fcd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ae95fc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e95fcd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ae95fc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a7265ab3_1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a7265ab3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7265ab3_1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a7265ab3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ae95fcd6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ae95fc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e95fcd6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ae95fc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7265ab3_1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a7265ab3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a9ccefb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a9cce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7265ab3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7265ab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a7265ab3_1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a7265ab3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ae95fcd6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ae95fc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ae95fcd6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ae95fcd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ae95fcd6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ae95fc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ae95fcd6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ae95fc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e95fcd6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e95fc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a7265ab3_1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a7265ab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a7265ab3_1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a7265ab3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7265ab3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7265ab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7265ab3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7265ab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7265ab3_1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7265ab3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e95fcd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e95fc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95fcd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e95fc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e95fcd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ae95fc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Paragraph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Paragraph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 </a:t>
            </a:r>
            <a:endParaRPr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Paragraph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Paragraph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Paragraph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 Paragraph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 Paragraph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 </a:t>
            </a:r>
            <a:endParaRPr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Paragraph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/>
              <a:t> - Italicized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/>
              <a:t> - Italicized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 is &lt;i&gt;important!&lt;/i&gt;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/>
              <a:t> - Italicized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 is &lt;i&gt;important!&lt;/i&gt;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	This is </a:t>
            </a:r>
            <a:r>
              <a:rPr i="1" lang="en"/>
              <a:t>important!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- Bold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- Bold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I’ll be &lt;b&gt;back&lt;/b&gt;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- Bold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I’ll be &lt;b&gt;back&lt;/b&gt;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	I’ll be </a:t>
            </a:r>
            <a:r>
              <a:rPr b="1" lang="en"/>
              <a:t>back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We can build standard web pages...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descr="skewness-1026739_960_720.jpg" id="112" name="Google Shape;112;p22"/>
          <p:cNvPicPr preferRelativeResize="0"/>
          <p:nvPr/>
        </p:nvPicPr>
        <p:blipFill rotWithShape="1">
          <a:blip r:embed="rId3">
            <a:alphaModFix/>
          </a:blip>
          <a:srcRect b="9198" l="0" r="0" t="0"/>
          <a:stretch/>
        </p:blipFill>
        <p:spPr>
          <a:xfrm rot="123584">
            <a:off x="1406850" y="488849"/>
            <a:ext cx="6330300" cy="3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42475" y="1714500"/>
            <a:ext cx="1287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187200" y="1714500"/>
            <a:ext cx="15954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closing tag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Creates a horizontal line on the screen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&lt;p&gt;Above&lt;/p&gt;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&lt;p&gt;Below&lt;/p&gt;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"/>
              <a:t> - Horizontal Rule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&lt;p&gt;Above&lt;/p&gt;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&lt;p&gt;Below&lt;/p&gt;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6-02-10 at 2.52.10 PM.png"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486" y="2418463"/>
            <a:ext cx="4243850" cy="17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"/>
              <a:t> - Line Break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 closing tag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Creates a new line / blank 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 42 Wallaby Way 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 42 Wallaby Way 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5202025" y="2709750"/>
            <a:ext cx="32784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All whitespace in an HTML document gets displayed as single spaces in the resulting web page!!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458075" y="1452625"/>
            <a:ext cx="3690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 42 Wallaby Way 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7"/>
          <p:cNvSpPr txBox="1"/>
          <p:nvPr/>
        </p:nvSpPr>
        <p:spPr>
          <a:xfrm>
            <a:off x="5202025" y="2709750"/>
            <a:ext cx="32784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All whitespace in an HTML document gets displayed as single spaces in the resulting web page!!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209075" y="1452625"/>
            <a:ext cx="42486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4148375" y="1452625"/>
            <a:ext cx="4833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 42 Wallaby Way 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209075" y="1452625"/>
            <a:ext cx="42486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4457675" y="1452625"/>
            <a:ext cx="4440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42 Wallaby Way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… now let’s </a:t>
            </a:r>
            <a:r>
              <a:rPr b="1" lang="en" sz="3000">
                <a:solidFill>
                  <a:srgbClr val="434343"/>
                </a:solidFill>
              </a:rPr>
              <a:t>add</a:t>
            </a:r>
            <a:r>
              <a:rPr lang="en" sz="3000">
                <a:solidFill>
                  <a:srgbClr val="434343"/>
                </a:solidFill>
              </a:rPr>
              <a:t> some </a:t>
            </a:r>
            <a:r>
              <a:rPr i="1" lang="en" sz="3000">
                <a:solidFill>
                  <a:srgbClr val="434343"/>
                </a:solidFill>
              </a:rPr>
              <a:t>style</a:t>
            </a:r>
            <a:endParaRPr i="1"/>
          </a:p>
        </p:txBody>
      </p:sp>
      <p:sp>
        <p:nvSpPr>
          <p:cNvPr id="120" name="Google Shape;120;p23"/>
          <p:cNvSpPr txBox="1"/>
          <p:nvPr/>
        </p:nvSpPr>
        <p:spPr>
          <a:xfrm>
            <a:off x="2785025" y="1714500"/>
            <a:ext cx="1045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270825" y="1714500"/>
            <a:ext cx="14283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isa-971340_960_720.png"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0765">
            <a:off x="3429850" y="301125"/>
            <a:ext cx="2284325" cy="403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Breaks</a:t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209075" y="1452625"/>
            <a:ext cx="42486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P. Sherman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42 Wallaby Way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	Sydney, Australia</a:t>
            </a:r>
            <a:r>
              <a:rPr b="1" lang="en" sz="22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endParaRPr b="1" sz="220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&lt;br&gt; </a:t>
            </a:r>
            <a:r>
              <a:rPr lang="en" sz="2200"/>
              <a:t>- Line Break</a:t>
            </a:r>
            <a:endParaRPr sz="2200"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4457675" y="1452625"/>
            <a:ext cx="44409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P. Sherman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42 Wallaby Way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Sydney, Australia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saw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2400"/>
              <a:t> </a:t>
            </a:r>
            <a:r>
              <a:rPr lang="en" sz="2400"/>
              <a:t>before.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is also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&lt;h2&gt;&lt;/h2&gt;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&lt;h3&gt;&lt;/h3&gt;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&lt;h4&gt;&lt;/h4&gt;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&lt;h5&gt;&lt;/h5&gt;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&lt;h6&gt;&lt;/h6&gt;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saw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2400"/>
              <a:t> </a:t>
            </a:r>
            <a:r>
              <a:rPr lang="en" sz="2400"/>
              <a:t>before.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is also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&lt;h2&gt;&lt;/h2&gt;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&lt;h3&gt;&lt;/h3&gt;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&lt;h4&gt;&lt;/h4&gt;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&lt;h5&gt;&lt;/h5&gt;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&lt;h6&gt;&lt;/h6&gt;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52"/>
          <p:cNvSpPr/>
          <p:nvPr/>
        </p:nvSpPr>
        <p:spPr>
          <a:xfrm>
            <a:off x="2577950" y="2408650"/>
            <a:ext cx="374400" cy="233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 txBox="1"/>
          <p:nvPr/>
        </p:nvSpPr>
        <p:spPr>
          <a:xfrm>
            <a:off x="3178100" y="2950000"/>
            <a:ext cx="32952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As the number gets bigger, the heading gets smaller.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</a:t>
            </a: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457200" y="1307800"/>
            <a:ext cx="48111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&lt;h1&gt;This is an h1&lt;/h1&gt;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&lt;h2&gt;This is an h2&lt;/h2&gt;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&lt;h3&gt;This is an h3&lt;/h3&gt;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&lt;h4&gt;This is an h4&lt;/h4&gt;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&lt;h5&gt;This is an h5&lt;/h5&gt;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&lt;h6&gt;This is an h6&lt;/h6&gt;</a:t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50" y="1307800"/>
            <a:ext cx="3583751" cy="37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Tags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This is &lt;b&gt;very important!&lt;/b&gt;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This is </a:t>
            </a:r>
            <a:r>
              <a:rPr b="1" lang="en" sz="2500"/>
              <a:t>very important!</a:t>
            </a:r>
            <a:endParaRPr b="1"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Tags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latin typeface="Courier New"/>
                <a:ea typeface="Courier New"/>
                <a:cs typeface="Courier New"/>
                <a:sym typeface="Courier New"/>
              </a:rPr>
              <a:t>This is &lt;i&gt;&lt;b&gt;very important!&lt;/b&gt;&lt;/i&gt;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This is </a:t>
            </a:r>
            <a:r>
              <a:rPr b="1" i="1" lang="en" sz="2500"/>
              <a:t>very important!</a:t>
            </a:r>
            <a:endParaRPr b="1" i="1" sz="2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Tags</a:t>
            </a:r>
            <a:endParaRPr/>
          </a:p>
        </p:txBody>
      </p:sp>
      <p:graphicFrame>
        <p:nvGraphicFramePr>
          <p:cNvPr id="337" name="Google Shape;337;p56"/>
          <p:cNvGraphicFramePr/>
          <p:nvPr/>
        </p:nvGraphicFramePr>
        <p:xfrm>
          <a:off x="952500" y="1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{8F0B2280-9F53-41A6-8809-82CE7D32EE63}</a:tableStyleId>
              </a:tblPr>
              <a:tblGrid>
                <a:gridCol w="3619500"/>
                <a:gridCol w="3619500"/>
              </a:tblGrid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paragraph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Italic</a:t>
                      </a:r>
                      <a:endParaRPr i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Bold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&lt;hr&gt;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horizontal rule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&lt;br&gt;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 Break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&lt;h1&gt;,&lt;h2&gt;...&lt;h6&gt;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headings (h1 = largest, 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h6 = smallest)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4198426"/>
            <a:ext cx="82296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… now let’s </a:t>
            </a:r>
            <a:r>
              <a:rPr b="1" lang="en" sz="3000">
                <a:solidFill>
                  <a:srgbClr val="434343"/>
                </a:solidFill>
              </a:rPr>
              <a:t>add</a:t>
            </a:r>
            <a:r>
              <a:rPr lang="en" sz="3000">
                <a:solidFill>
                  <a:srgbClr val="434343"/>
                </a:solidFill>
              </a:rPr>
              <a:t> some </a:t>
            </a:r>
            <a:r>
              <a:rPr i="1" lang="en" sz="3000">
                <a:solidFill>
                  <a:srgbClr val="434343"/>
                </a:solidFill>
              </a:rPr>
              <a:t>style</a:t>
            </a:r>
            <a:endParaRPr i="1"/>
          </a:p>
        </p:txBody>
      </p:sp>
      <p:sp>
        <p:nvSpPr>
          <p:cNvPr id="128" name="Google Shape;128;p24"/>
          <p:cNvSpPr txBox="1"/>
          <p:nvPr/>
        </p:nvSpPr>
        <p:spPr>
          <a:xfrm>
            <a:off x="2785025" y="1714500"/>
            <a:ext cx="1045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270825" y="1714500"/>
            <a:ext cx="14283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b="1"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isa-971340_960_720.png"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0765">
            <a:off x="3429850" y="301125"/>
            <a:ext cx="2284325" cy="4031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Tourists in Munich at the"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75" y="2375925"/>
            <a:ext cx="2640774" cy="18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200725" y="4859150"/>
            <a:ext cx="8840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image source: https://upload.wikimedia.org/wikipedia/commons/thumb/d/df/Tourists_in_Munich_at_the_Marienplatz%2C_2011.JPG/800px-Tourists_in_Munich_at_the_Marienplatz%2C_2011.JPG</a:t>
            </a:r>
            <a:endParaRPr sz="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338450" y="19466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Formatting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provides several tags for formatting text on your web pages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Tag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Paragraph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>
                <a:solidFill>
                  <a:schemeClr val="lt1"/>
                </a:solidFill>
              </a:rPr>
              <a:t> Tag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/>
              <a:t> - Paragraph of text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1&lt;/p&gt;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&lt;p&gt;Paragraph 2&lt;/p&gt;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 	Paragraph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Paragraph 2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4700250" y="3663175"/>
            <a:ext cx="43575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Note there’s an automatic line break (new line) </a:t>
            </a:r>
            <a:r>
              <a:rPr b="1" i="1"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en"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a paragraph tag</a:t>
            </a:r>
            <a:endParaRPr sz="24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