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roxima Nova"/>
      <p:regular r:id="rId42"/>
      <p:bold r:id="rId43"/>
      <p:italic r:id="rId44"/>
      <p:boldItalic r:id="rId45"/>
    </p:embeddedFont>
    <p:embeddedFont>
      <p:font typeface="Satisfy"/>
      <p:regular r:id="rId46"/>
    </p:embeddedFont>
    <p:embeddedFont>
      <p:font typeface="Lemon"/>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49EDC8-942E-4DBC-8367-B12E17BB50FE}">
  <a:tblStyle styleId="{F349EDC8-942E-4DBC-8367-B12E17BB50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ProximaNova-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ProximaNova-italic.fntdata"/><Relationship Id="rId21" Type="http://schemas.openxmlformats.org/officeDocument/2006/relationships/slide" Target="slides/slide15.xml"/><Relationship Id="rId43" Type="http://schemas.openxmlformats.org/officeDocument/2006/relationships/font" Target="fonts/ProximaNova-bold.fntdata"/><Relationship Id="rId24" Type="http://schemas.openxmlformats.org/officeDocument/2006/relationships/slide" Target="slides/slide18.xml"/><Relationship Id="rId46" Type="http://schemas.openxmlformats.org/officeDocument/2006/relationships/font" Target="fonts/Satisfy-regular.fntdata"/><Relationship Id="rId23" Type="http://schemas.openxmlformats.org/officeDocument/2006/relationships/slide" Target="slides/slide17.xml"/><Relationship Id="rId45"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Lemon-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f3d84dcd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f3d84dcd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f3d84dcde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f3d84dcde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learn a bit more about a specific css style called position. Position can be used to help us move objects.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f3d84dcde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f3d84dcde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 has many different attributes that it can be set to, but the ones that we are going to explore in this lesson are static, relative, and absolute.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f3d84dcde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f3d84dcde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an element is created, its default positional state is </a:t>
            </a:r>
            <a:r>
              <a:rPr b="1" lang="en"/>
              <a:t>static. </a:t>
            </a:r>
            <a:r>
              <a:rPr lang="en"/>
              <a:t>This means that where the element is placed on the web page is directly related to the other elements on the page, and the element will not be moved unless additional styling is added.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f3d84dcde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f3d84dcde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an element is set to position:relative, this means that the element's position is relative to its static, or default position.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6f3d84dcde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f3d84dcde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its own, position relative doesn't do anything. Position relative simply indicates that this element can be moved relative to its existing position. We can see here that we have a circle that is set to position:relative. It is unmoved compared to its original position.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f3d84dcde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f3d84dcde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have position relative, we can add styles that will get the element to move. Here, we have added the style left: 5px, which moves the circle </a:t>
            </a:r>
            <a:r>
              <a:rPr lang="en"/>
              <a:t>5 pixels to the right.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6f3d84dcde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f3d84dcde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way that the left style works is that it moves an element a specified number of pixels </a:t>
            </a:r>
            <a:r>
              <a:rPr b="1" lang="en"/>
              <a:t>away </a:t>
            </a:r>
            <a:r>
              <a:rPr lang="en"/>
              <a:t>from the leftmost side of its container. This produces the effect that the element is moving right 5 pixels.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6f3d84dcde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f3d84dcde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position absolute styles an element so that its position is relative to the nearest </a:t>
            </a:r>
            <a:r>
              <a:rPr b="1" lang="en"/>
              <a:t>positioned </a:t>
            </a:r>
            <a:r>
              <a:rPr lang="en"/>
              <a:t>ancestor. A positioned ancestor is one that has position relative or absolute. The element </a:t>
            </a:r>
            <a:r>
              <a:rPr lang="en"/>
              <a:t>will keep searching</a:t>
            </a:r>
            <a:r>
              <a:rPr lang="en"/>
              <a:t> until it finds a positioned ancestor.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f3d84dcde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f3d84dcde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two elements, a circle with the position relative, and a square with the position absolute.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6f3d84dcde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f3d84dcde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 absolute element will look for the closest positioned ancestor. T</a:t>
            </a:r>
            <a:r>
              <a:rPr lang="en">
                <a:solidFill>
                  <a:schemeClr val="dk1"/>
                </a:solidFill>
              </a:rPr>
              <a:t>he square's position is relative to the circle's position because it is its closest positioned ancestor. Let's see how this works.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f3d84dcde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f3d84dcde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last lesson, we learned that animations are gradual changes to an element's style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6f3d84dcde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f3d84dcde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add a left:5px to the square, we can see that the square moves 5px to the right.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6f3d84dcde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f3d84dcde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an element is positioned absolute, it will move 5px from the leftmost side of it's ancestor. In this case, the square has moved 5px away from the circle, which is its relative container.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6f3d84dcde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f3d84dcde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add left to the circle, we can see the difference between these more drastically. Here, we see that the circle is moving 5 pixels away from its container. We also notice that the square moves 5 pixels as well, to maintain a 5 pixel distance from the leftmost side of the circle. The square will maintain its position within the circle no matter where the circle moves because it's positioned absolutely.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6f3d84dcde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f3d84dcde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were to remove the left styling from the square, we can see that the square returns to its initial position inside the circle, but the square still moves in relation to the circle. </a:t>
            </a:r>
            <a:r>
              <a:rPr lang="en"/>
              <a:t>Even though the square no longer has a style, it has moved 5 pixels because it must maintain its position in relation to its nearest </a:t>
            </a:r>
            <a:r>
              <a:rPr lang="en"/>
              <a:t>positioned</a:t>
            </a:r>
            <a:r>
              <a:rPr lang="en"/>
              <a:t> ancestor.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6f3d84dcde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f3d84dcde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move elements on our web page by using this combination of positioning and styling. In addition to the left style, the styles top, right, and bottom can all be used to move elements.</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6f3d84dcde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6f3d84dcde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remember that all movement is in relation to the nearest positioned ancestor. top moves an element </a:t>
            </a:r>
            <a:r>
              <a:rPr b="1" lang="en"/>
              <a:t>away</a:t>
            </a:r>
            <a:r>
              <a:rPr lang="en"/>
              <a:t> from the top of the positioned element, right moves away from the right side, and bottom moves away from the bottom.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6f3d84dcde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6f3d84dcde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we've learned about these css styles, how can we use them to animate our web pages?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start with a practice problem! How can we animate an inner square to move to the other side of its container?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f3d84dcde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f3d84dcde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second to brainstorm. We want the inner square to move left until it gets to the right side of the container. Pause the video before you continue, and try to come up with a series of steps that we can take to complete this task.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f3d84dcde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f3d84dcde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take a second? Here are some steps that we are going to take. Create a move function that will move the inner square left, a setInterval that will move the square until it reaches the right side, and a clearInterval that will stop the square from moving any farther. Let's try to code this out in the editor!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6f3d84dcde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6f3d84dcde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also move elements using the transform: translate() style in css.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f3d84dcde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f3d84dcde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continuously changing the style of an element, we can give the appearance that the object is moving.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6f3d84dcde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6f3d84dcde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translate moves an element x pixels and y pixels from its originally placed position.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6f3d84dcde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6f3d84dcde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that we have a square div on our page, and want to move it. We can make a simple change to its position using translate.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6f3d84dcde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f3d84dcde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translate(3,0) will move the square 3 pixels to the right on the x axis.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6f3d84dcde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6f3d84dcde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alter the y axis by filling in the second parameter. Here we can see that the square moves 3 pixels down and 3 pixels right from its original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Translate is a good option for moving elements if you plan on moving multiple directions simultaneously!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6f3d84dcde_0_8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6f3d84dcde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moving and animations, let's give it a try.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6f3d84dcde_0_89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6f3d84dcde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f3d84dcd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f3d84dcd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are rotating the image 25º every 100 milliseconds. Because the transition is so quick, the object appears to be spinning.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f3d84dcde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f3d84dcde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do this by using the setInterval function, which will repeat a function every interval.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f3d84dcde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f3d84dcde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only learned how to animate stationary elements. In this lesson, we are going to learn how to get them to move!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f3d84dcde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f3d84dcde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as we animated stationary objects, moving objects requires a gradual change in an elements style. In this case, we want to move the square right gradually to give the appearance of animation.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f3d84dcde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f3d84dcde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timer, we can make our square move its way across the screen!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6f3d84dcde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f3d84dcde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get elements to move on a webpage, we are going to need to style our elements a little more specifically so they respond appropriately.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573009" y="4269627"/>
            <a:ext cx="899442" cy="393600"/>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7718200" y="4504069"/>
            <a:ext cx="565688" cy="247538"/>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14">
    <p:spTree>
      <p:nvGrpSpPr>
        <p:cNvPr id="133" name="Shape 133"/>
        <p:cNvGrpSpPr/>
        <p:nvPr/>
      </p:nvGrpSpPr>
      <p:grpSpPr>
        <a:xfrm>
          <a:off x="0" y="0"/>
          <a:ext cx="0" cy="0"/>
          <a:chOff x="0" y="0"/>
          <a:chExt cx="0" cy="0"/>
        </a:xfrm>
      </p:grpSpPr>
      <p:sp>
        <p:nvSpPr>
          <p:cNvPr id="134" name="Google Shape;134;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15">
    <p:spTree>
      <p:nvGrpSpPr>
        <p:cNvPr id="137" name="Shape 137"/>
        <p:cNvGrpSpPr/>
        <p:nvPr/>
      </p:nvGrpSpPr>
      <p:grpSpPr>
        <a:xfrm>
          <a:off x="0" y="0"/>
          <a:ext cx="0" cy="0"/>
          <a:chOff x="0" y="0"/>
          <a:chExt cx="0" cy="0"/>
        </a:xfrm>
      </p:grpSpPr>
      <p:sp>
        <p:nvSpPr>
          <p:cNvPr id="138" name="Google Shape;138;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 name="Google Shape;139;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{F349EDC8-942E-4DBC-8367-B12E17BB50FE}</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Development:</a:t>
            </a:r>
            <a:endParaRPr sz="3600"/>
          </a:p>
          <a:p>
            <a:pPr indent="0" lvl="0" marL="0" rtl="0" algn="ctr">
              <a:spcBef>
                <a:spcPts val="0"/>
              </a:spcBef>
              <a:spcAft>
                <a:spcPts val="0"/>
              </a:spcAft>
              <a:buNone/>
            </a:pPr>
            <a:r>
              <a:rPr i="1" lang="en" sz="3600"/>
              <a:t>Positioning and Animations</a:t>
            </a:r>
            <a:endParaRPr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10" name="Google Shape;210;p40"/>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211" name="Google Shape;211;p40"/>
          <p:cNvSpPr txBox="1"/>
          <p:nvPr/>
        </p:nvSpPr>
        <p:spPr>
          <a:xfrm>
            <a:off x="371175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17" name="Google Shape;217;p41"/>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218" name="Google Shape;218;p41"/>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cxnSp>
        <p:nvCxnSpPr>
          <p:cNvPr id="219" name="Google Shape;219;p41"/>
          <p:cNvCxnSpPr>
            <a:stCxn id="218" idx="2"/>
            <a:endCxn id="220" idx="0"/>
          </p:cNvCxnSpPr>
          <p:nvPr/>
        </p:nvCxnSpPr>
        <p:spPr>
          <a:xfrm flipH="1">
            <a:off x="2068150" y="2958475"/>
            <a:ext cx="2504700" cy="88170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41"/>
          <p:cNvSpPr/>
          <p:nvPr/>
        </p:nvSpPr>
        <p:spPr>
          <a:xfrm>
            <a:off x="6190600"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absolute</a:t>
            </a:r>
            <a:endParaRPr>
              <a:latin typeface="Consolas"/>
              <a:ea typeface="Consolas"/>
              <a:cs typeface="Consolas"/>
              <a:sym typeface="Consolas"/>
            </a:endParaRPr>
          </a:p>
        </p:txBody>
      </p:sp>
      <p:sp>
        <p:nvSpPr>
          <p:cNvPr id="222" name="Google Shape;222;p41"/>
          <p:cNvSpPr/>
          <p:nvPr/>
        </p:nvSpPr>
        <p:spPr>
          <a:xfrm>
            <a:off x="3685907"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relative</a:t>
            </a:r>
            <a:endParaRPr>
              <a:latin typeface="Consolas"/>
              <a:ea typeface="Consolas"/>
              <a:cs typeface="Consolas"/>
              <a:sym typeface="Consolas"/>
            </a:endParaRPr>
          </a:p>
        </p:txBody>
      </p:sp>
      <p:sp>
        <p:nvSpPr>
          <p:cNvPr id="220" name="Google Shape;220;p41"/>
          <p:cNvSpPr/>
          <p:nvPr/>
        </p:nvSpPr>
        <p:spPr>
          <a:xfrm>
            <a:off x="1181200"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static</a:t>
            </a:r>
            <a:endParaRPr>
              <a:latin typeface="Consolas"/>
              <a:ea typeface="Consolas"/>
              <a:cs typeface="Consolas"/>
              <a:sym typeface="Consolas"/>
            </a:endParaRPr>
          </a:p>
        </p:txBody>
      </p:sp>
      <p:cxnSp>
        <p:nvCxnSpPr>
          <p:cNvPr id="223" name="Google Shape;223;p41"/>
          <p:cNvCxnSpPr>
            <a:stCxn id="218" idx="2"/>
            <a:endCxn id="222" idx="0"/>
          </p:cNvCxnSpPr>
          <p:nvPr/>
        </p:nvCxnSpPr>
        <p:spPr>
          <a:xfrm>
            <a:off x="4572850" y="2958475"/>
            <a:ext cx="0" cy="8817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41"/>
          <p:cNvCxnSpPr>
            <a:stCxn id="218" idx="2"/>
            <a:endCxn id="221" idx="0"/>
          </p:cNvCxnSpPr>
          <p:nvPr/>
        </p:nvCxnSpPr>
        <p:spPr>
          <a:xfrm>
            <a:off x="4572850" y="2958475"/>
            <a:ext cx="2504700" cy="88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30" name="Google Shape;230;p42"/>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231" name="Google Shape;231;p42"/>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cxnSp>
        <p:nvCxnSpPr>
          <p:cNvPr id="232" name="Google Shape;232;p42"/>
          <p:cNvCxnSpPr>
            <a:stCxn id="231" idx="2"/>
            <a:endCxn id="233" idx="0"/>
          </p:cNvCxnSpPr>
          <p:nvPr/>
        </p:nvCxnSpPr>
        <p:spPr>
          <a:xfrm flipH="1">
            <a:off x="2068150" y="2958475"/>
            <a:ext cx="2504700" cy="881700"/>
          </a:xfrm>
          <a:prstGeom prst="straightConnector1">
            <a:avLst/>
          </a:prstGeom>
          <a:noFill/>
          <a:ln cap="flat" cmpd="sng" w="9525">
            <a:solidFill>
              <a:schemeClr val="dk2"/>
            </a:solidFill>
            <a:prstDash val="solid"/>
            <a:round/>
            <a:headEnd len="med" w="med" type="none"/>
            <a:tailEnd len="med" w="med" type="triangle"/>
          </a:ln>
        </p:spPr>
      </p:cxnSp>
      <p:sp>
        <p:nvSpPr>
          <p:cNvPr id="233" name="Google Shape;233;p42"/>
          <p:cNvSpPr/>
          <p:nvPr/>
        </p:nvSpPr>
        <p:spPr>
          <a:xfrm>
            <a:off x="1181200"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static</a:t>
            </a:r>
            <a:endParaRPr>
              <a:latin typeface="Consolas"/>
              <a:ea typeface="Consolas"/>
              <a:cs typeface="Consolas"/>
              <a:sym typeface="Consolas"/>
            </a:endParaRPr>
          </a:p>
        </p:txBody>
      </p:sp>
      <p:cxnSp>
        <p:nvCxnSpPr>
          <p:cNvPr id="234" name="Google Shape;234;p42"/>
          <p:cNvCxnSpPr>
            <a:stCxn id="233" idx="3"/>
          </p:cNvCxnSpPr>
          <p:nvPr/>
        </p:nvCxnSpPr>
        <p:spPr>
          <a:xfrm flipH="1" rot="10800000">
            <a:off x="2955100" y="4159500"/>
            <a:ext cx="1923000" cy="15900"/>
          </a:xfrm>
          <a:prstGeom prst="straightConnector1">
            <a:avLst/>
          </a:prstGeom>
          <a:noFill/>
          <a:ln cap="flat" cmpd="sng" w="9525">
            <a:solidFill>
              <a:schemeClr val="dk2"/>
            </a:solidFill>
            <a:prstDash val="solid"/>
            <a:round/>
            <a:headEnd len="med" w="med" type="none"/>
            <a:tailEnd len="med" w="med" type="triangle"/>
          </a:ln>
        </p:spPr>
      </p:cxnSp>
      <p:sp>
        <p:nvSpPr>
          <p:cNvPr id="235" name="Google Shape;235;p42"/>
          <p:cNvSpPr/>
          <p:nvPr/>
        </p:nvSpPr>
        <p:spPr>
          <a:xfrm>
            <a:off x="5094475" y="360419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When an element is created, its default positional state is </a:t>
            </a:r>
            <a:r>
              <a:rPr b="1" lang="en">
                <a:solidFill>
                  <a:srgbClr val="FFFFFF"/>
                </a:solidFill>
                <a:latin typeface="Proxima Nova"/>
                <a:ea typeface="Proxima Nova"/>
                <a:cs typeface="Proxima Nova"/>
                <a:sym typeface="Proxima Nova"/>
              </a:rPr>
              <a:t>static.</a:t>
            </a:r>
            <a:endParaRPr b="1">
              <a:solidFill>
                <a:srgbClr val="FFFFFF"/>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41" name="Google Shape;241;p43"/>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242" name="Google Shape;242;p43"/>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
        <p:nvSpPr>
          <p:cNvPr id="243" name="Google Shape;243;p43"/>
          <p:cNvSpPr/>
          <p:nvPr/>
        </p:nvSpPr>
        <p:spPr>
          <a:xfrm>
            <a:off x="3685907"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relative</a:t>
            </a:r>
            <a:endParaRPr>
              <a:latin typeface="Consolas"/>
              <a:ea typeface="Consolas"/>
              <a:cs typeface="Consolas"/>
              <a:sym typeface="Consolas"/>
            </a:endParaRPr>
          </a:p>
        </p:txBody>
      </p:sp>
      <p:cxnSp>
        <p:nvCxnSpPr>
          <p:cNvPr id="244" name="Google Shape;244;p43"/>
          <p:cNvCxnSpPr>
            <a:stCxn id="242" idx="2"/>
            <a:endCxn id="243" idx="0"/>
          </p:cNvCxnSpPr>
          <p:nvPr/>
        </p:nvCxnSpPr>
        <p:spPr>
          <a:xfrm>
            <a:off x="4572850" y="2958475"/>
            <a:ext cx="0" cy="8817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43"/>
          <p:cNvCxnSpPr>
            <a:stCxn id="243" idx="1"/>
          </p:cNvCxnSpPr>
          <p:nvPr/>
        </p:nvCxnSpPr>
        <p:spPr>
          <a:xfrm rot="10800000">
            <a:off x="2747507" y="4170600"/>
            <a:ext cx="938400" cy="48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p43"/>
          <p:cNvSpPr/>
          <p:nvPr/>
        </p:nvSpPr>
        <p:spPr>
          <a:xfrm>
            <a:off x="392350" y="360974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element's position is </a:t>
            </a:r>
            <a:r>
              <a:rPr b="1" lang="en">
                <a:solidFill>
                  <a:srgbClr val="FFFFFF"/>
                </a:solidFill>
                <a:latin typeface="Proxima Nova"/>
                <a:ea typeface="Proxima Nova"/>
                <a:cs typeface="Proxima Nova"/>
                <a:sym typeface="Proxima Nova"/>
              </a:rPr>
              <a:t>relative</a:t>
            </a:r>
            <a:r>
              <a:rPr lang="en">
                <a:solidFill>
                  <a:srgbClr val="FFFFFF"/>
                </a:solidFill>
                <a:latin typeface="Proxima Nova"/>
                <a:ea typeface="Proxima Nova"/>
                <a:cs typeface="Proxima Nova"/>
                <a:sym typeface="Proxima Nova"/>
              </a:rPr>
              <a:t> to its normal, static position.</a:t>
            </a:r>
            <a:endParaRPr>
              <a:solidFill>
                <a:srgbClr val="FFFFFF"/>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52" name="Google Shape;252;p44"/>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253" name="Google Shape;253;p44"/>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
        <p:nvSpPr>
          <p:cNvPr id="254" name="Google Shape;254;p44"/>
          <p:cNvSpPr/>
          <p:nvPr/>
        </p:nvSpPr>
        <p:spPr>
          <a:xfrm>
            <a:off x="3685907"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relative</a:t>
            </a:r>
            <a:endParaRPr>
              <a:latin typeface="Consolas"/>
              <a:ea typeface="Consolas"/>
              <a:cs typeface="Consolas"/>
              <a:sym typeface="Consolas"/>
            </a:endParaRPr>
          </a:p>
        </p:txBody>
      </p:sp>
      <p:cxnSp>
        <p:nvCxnSpPr>
          <p:cNvPr id="255" name="Google Shape;255;p44"/>
          <p:cNvCxnSpPr>
            <a:stCxn id="253" idx="2"/>
            <a:endCxn id="254" idx="0"/>
          </p:cNvCxnSpPr>
          <p:nvPr/>
        </p:nvCxnSpPr>
        <p:spPr>
          <a:xfrm>
            <a:off x="4572850" y="2958475"/>
            <a:ext cx="0" cy="881700"/>
          </a:xfrm>
          <a:prstGeom prst="straightConnector1">
            <a:avLst/>
          </a:prstGeom>
          <a:noFill/>
          <a:ln cap="flat" cmpd="sng" w="9525">
            <a:solidFill>
              <a:schemeClr val="dk2"/>
            </a:solidFill>
            <a:prstDash val="solid"/>
            <a:round/>
            <a:headEnd len="med" w="med" type="none"/>
            <a:tailEnd len="med" w="med" type="triangle"/>
          </a:ln>
        </p:spPr>
      </p:cxnSp>
      <p:cxnSp>
        <p:nvCxnSpPr>
          <p:cNvPr id="256" name="Google Shape;256;p44"/>
          <p:cNvCxnSpPr>
            <a:stCxn id="254" idx="3"/>
          </p:cNvCxnSpPr>
          <p:nvPr/>
        </p:nvCxnSpPr>
        <p:spPr>
          <a:xfrm>
            <a:off x="5459807" y="4175400"/>
            <a:ext cx="638400" cy="4200"/>
          </a:xfrm>
          <a:prstGeom prst="straightConnector1">
            <a:avLst/>
          </a:prstGeom>
          <a:noFill/>
          <a:ln cap="flat" cmpd="sng" w="9525">
            <a:solidFill>
              <a:schemeClr val="dk2"/>
            </a:solidFill>
            <a:prstDash val="solid"/>
            <a:round/>
            <a:headEnd len="med" w="med" type="none"/>
            <a:tailEnd len="med" w="med" type="triangle"/>
          </a:ln>
        </p:spPr>
      </p:cxnSp>
      <p:sp>
        <p:nvSpPr>
          <p:cNvPr id="257" name="Google Shape;257;p44"/>
          <p:cNvSpPr/>
          <p:nvPr/>
        </p:nvSpPr>
        <p:spPr>
          <a:xfrm>
            <a:off x="392350" y="360974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element's position is </a:t>
            </a:r>
            <a:r>
              <a:rPr b="1" lang="en">
                <a:solidFill>
                  <a:srgbClr val="FFFFFF"/>
                </a:solidFill>
                <a:latin typeface="Proxima Nova"/>
                <a:ea typeface="Proxima Nova"/>
                <a:cs typeface="Proxima Nova"/>
                <a:sym typeface="Proxima Nova"/>
              </a:rPr>
              <a:t>relative</a:t>
            </a:r>
            <a:r>
              <a:rPr lang="en">
                <a:solidFill>
                  <a:srgbClr val="FFFFFF"/>
                </a:solidFill>
                <a:latin typeface="Proxima Nova"/>
                <a:ea typeface="Proxima Nova"/>
                <a:cs typeface="Proxima Nova"/>
                <a:sym typeface="Proxima Nova"/>
              </a:rPr>
              <a:t> to its normal, static position.</a:t>
            </a:r>
            <a:endParaRPr>
              <a:solidFill>
                <a:srgbClr val="FFFFFF"/>
              </a:solidFill>
              <a:latin typeface="Proxima Nova"/>
              <a:ea typeface="Proxima Nova"/>
              <a:cs typeface="Proxima Nova"/>
              <a:sym typeface="Proxima Nova"/>
            </a:endParaRPr>
          </a:p>
        </p:txBody>
      </p:sp>
      <p:sp>
        <p:nvSpPr>
          <p:cNvPr id="258" name="Google Shape;258;p44"/>
          <p:cNvSpPr/>
          <p:nvPr/>
        </p:nvSpPr>
        <p:spPr>
          <a:xfrm>
            <a:off x="7125225" y="3903375"/>
            <a:ext cx="756600" cy="72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4"/>
          <p:cNvSpPr txBox="1"/>
          <p:nvPr/>
        </p:nvSpPr>
        <p:spPr>
          <a:xfrm>
            <a:off x="6318975" y="2702375"/>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#circle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relative;</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65" name="Google Shape;265;p45"/>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266" name="Google Shape;266;p45"/>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
        <p:nvSpPr>
          <p:cNvPr id="267" name="Google Shape;267;p45"/>
          <p:cNvSpPr/>
          <p:nvPr/>
        </p:nvSpPr>
        <p:spPr>
          <a:xfrm>
            <a:off x="3685907"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relative</a:t>
            </a:r>
            <a:endParaRPr>
              <a:latin typeface="Consolas"/>
              <a:ea typeface="Consolas"/>
              <a:cs typeface="Consolas"/>
              <a:sym typeface="Consolas"/>
            </a:endParaRPr>
          </a:p>
        </p:txBody>
      </p:sp>
      <p:cxnSp>
        <p:nvCxnSpPr>
          <p:cNvPr id="268" name="Google Shape;268;p45"/>
          <p:cNvCxnSpPr>
            <a:stCxn id="266" idx="2"/>
            <a:endCxn id="267" idx="0"/>
          </p:cNvCxnSpPr>
          <p:nvPr/>
        </p:nvCxnSpPr>
        <p:spPr>
          <a:xfrm>
            <a:off x="4572850" y="2958475"/>
            <a:ext cx="0" cy="8817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45"/>
          <p:cNvCxnSpPr>
            <a:stCxn id="267" idx="3"/>
          </p:cNvCxnSpPr>
          <p:nvPr/>
        </p:nvCxnSpPr>
        <p:spPr>
          <a:xfrm>
            <a:off x="5459807" y="4175400"/>
            <a:ext cx="638400" cy="4200"/>
          </a:xfrm>
          <a:prstGeom prst="straightConnector1">
            <a:avLst/>
          </a:prstGeom>
          <a:noFill/>
          <a:ln cap="flat" cmpd="sng" w="9525">
            <a:solidFill>
              <a:schemeClr val="dk2"/>
            </a:solidFill>
            <a:prstDash val="solid"/>
            <a:round/>
            <a:headEnd len="med" w="med" type="none"/>
            <a:tailEnd len="med" w="med" type="triangle"/>
          </a:ln>
        </p:spPr>
      </p:cxnSp>
      <p:sp>
        <p:nvSpPr>
          <p:cNvPr id="270" name="Google Shape;270;p45"/>
          <p:cNvSpPr/>
          <p:nvPr/>
        </p:nvSpPr>
        <p:spPr>
          <a:xfrm>
            <a:off x="7125225" y="3903375"/>
            <a:ext cx="756600" cy="729600"/>
          </a:xfrm>
          <a:prstGeom prst="ellipse">
            <a:avLst/>
          </a:prstGeom>
          <a:solidFill>
            <a:srgbClr val="FFFFFF"/>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5"/>
          <p:cNvSpPr txBox="1"/>
          <p:nvPr/>
        </p:nvSpPr>
        <p:spPr>
          <a:xfrm>
            <a:off x="6318975" y="2702375"/>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#circle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relative;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left: 5px;</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272" name="Google Shape;272;p45"/>
          <p:cNvSpPr/>
          <p:nvPr/>
        </p:nvSpPr>
        <p:spPr>
          <a:xfrm>
            <a:off x="7295650" y="3903375"/>
            <a:ext cx="756600" cy="72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45"/>
          <p:cNvCxnSpPr/>
          <p:nvPr/>
        </p:nvCxnSpPr>
        <p:spPr>
          <a:xfrm>
            <a:off x="7363575" y="4706975"/>
            <a:ext cx="468300" cy="0"/>
          </a:xfrm>
          <a:prstGeom prst="straightConnector1">
            <a:avLst/>
          </a:prstGeom>
          <a:noFill/>
          <a:ln cap="flat" cmpd="sng" w="9525">
            <a:solidFill>
              <a:schemeClr val="dk2"/>
            </a:solidFill>
            <a:prstDash val="solid"/>
            <a:round/>
            <a:headEnd len="med" w="med" type="none"/>
            <a:tailEnd len="med" w="med" type="triangle"/>
          </a:ln>
        </p:spPr>
      </p:cxnSp>
      <p:sp>
        <p:nvSpPr>
          <p:cNvPr id="274" name="Google Shape;274;p45"/>
          <p:cNvSpPr/>
          <p:nvPr/>
        </p:nvSpPr>
        <p:spPr>
          <a:xfrm>
            <a:off x="392350" y="360974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element's position is </a:t>
            </a:r>
            <a:r>
              <a:rPr b="1" lang="en">
                <a:solidFill>
                  <a:srgbClr val="FFFFFF"/>
                </a:solidFill>
                <a:latin typeface="Proxima Nova"/>
                <a:ea typeface="Proxima Nova"/>
                <a:cs typeface="Proxima Nova"/>
                <a:sym typeface="Proxima Nova"/>
              </a:rPr>
              <a:t>relative</a:t>
            </a:r>
            <a:r>
              <a:rPr lang="en">
                <a:solidFill>
                  <a:srgbClr val="FFFFFF"/>
                </a:solidFill>
                <a:latin typeface="Proxima Nova"/>
                <a:ea typeface="Proxima Nova"/>
                <a:cs typeface="Proxima Nova"/>
                <a:sym typeface="Proxima Nova"/>
              </a:rPr>
              <a:t> to its normal, static position.</a:t>
            </a:r>
            <a:endParaRPr>
              <a:solidFill>
                <a:srgbClr val="FFFFFF"/>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80" name="Google Shape;280;p46"/>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281" name="Google Shape;281;p46"/>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
        <p:nvSpPr>
          <p:cNvPr id="282" name="Google Shape;282;p46"/>
          <p:cNvSpPr/>
          <p:nvPr/>
        </p:nvSpPr>
        <p:spPr>
          <a:xfrm>
            <a:off x="3685907"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relative</a:t>
            </a:r>
            <a:endParaRPr>
              <a:latin typeface="Consolas"/>
              <a:ea typeface="Consolas"/>
              <a:cs typeface="Consolas"/>
              <a:sym typeface="Consolas"/>
            </a:endParaRPr>
          </a:p>
        </p:txBody>
      </p:sp>
      <p:cxnSp>
        <p:nvCxnSpPr>
          <p:cNvPr id="283" name="Google Shape;283;p46"/>
          <p:cNvCxnSpPr>
            <a:stCxn id="281" idx="2"/>
            <a:endCxn id="282" idx="0"/>
          </p:cNvCxnSpPr>
          <p:nvPr/>
        </p:nvCxnSpPr>
        <p:spPr>
          <a:xfrm>
            <a:off x="4572850" y="2958475"/>
            <a:ext cx="0" cy="88170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46"/>
          <p:cNvCxnSpPr>
            <a:stCxn id="282" idx="3"/>
          </p:cNvCxnSpPr>
          <p:nvPr/>
        </p:nvCxnSpPr>
        <p:spPr>
          <a:xfrm>
            <a:off x="5459807" y="4175400"/>
            <a:ext cx="638400" cy="4200"/>
          </a:xfrm>
          <a:prstGeom prst="straightConnector1">
            <a:avLst/>
          </a:prstGeom>
          <a:noFill/>
          <a:ln cap="flat" cmpd="sng" w="9525">
            <a:solidFill>
              <a:schemeClr val="dk2"/>
            </a:solidFill>
            <a:prstDash val="solid"/>
            <a:round/>
            <a:headEnd len="med" w="med" type="none"/>
            <a:tailEnd len="med" w="med" type="triangle"/>
          </a:ln>
        </p:spPr>
      </p:cxnSp>
      <p:sp>
        <p:nvSpPr>
          <p:cNvPr id="285" name="Google Shape;285;p46"/>
          <p:cNvSpPr/>
          <p:nvPr/>
        </p:nvSpPr>
        <p:spPr>
          <a:xfrm>
            <a:off x="7125225" y="3903375"/>
            <a:ext cx="756600" cy="729600"/>
          </a:xfrm>
          <a:prstGeom prst="ellipse">
            <a:avLst/>
          </a:prstGeom>
          <a:solidFill>
            <a:srgbClr val="FFFFFF"/>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6"/>
          <p:cNvSpPr txBox="1"/>
          <p:nvPr/>
        </p:nvSpPr>
        <p:spPr>
          <a:xfrm>
            <a:off x="6318975" y="2702375"/>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#circle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relative;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a:t>
            </a:r>
            <a:r>
              <a:rPr lang="en" sz="1100">
                <a:highlight>
                  <a:srgbClr val="FFFF00"/>
                </a:highlight>
                <a:latin typeface="Consolas"/>
                <a:ea typeface="Consolas"/>
                <a:cs typeface="Consolas"/>
                <a:sym typeface="Consolas"/>
              </a:rPr>
              <a:t>left: 5px;</a:t>
            </a:r>
            <a:endParaRPr sz="1100">
              <a:highlight>
                <a:srgbClr val="FFFF00"/>
              </a:highlight>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287" name="Google Shape;287;p46"/>
          <p:cNvSpPr/>
          <p:nvPr/>
        </p:nvSpPr>
        <p:spPr>
          <a:xfrm>
            <a:off x="7295650" y="3903375"/>
            <a:ext cx="756600" cy="72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46"/>
          <p:cNvCxnSpPr/>
          <p:nvPr/>
        </p:nvCxnSpPr>
        <p:spPr>
          <a:xfrm>
            <a:off x="7363575" y="4706975"/>
            <a:ext cx="468300" cy="0"/>
          </a:xfrm>
          <a:prstGeom prst="straightConnector1">
            <a:avLst/>
          </a:prstGeom>
          <a:noFill/>
          <a:ln cap="flat" cmpd="sng" w="9525">
            <a:solidFill>
              <a:schemeClr val="dk2"/>
            </a:solidFill>
            <a:prstDash val="solid"/>
            <a:round/>
            <a:headEnd len="med" w="med" type="none"/>
            <a:tailEnd len="med" w="med" type="triangle"/>
          </a:ln>
        </p:spPr>
      </p:cxnSp>
      <p:cxnSp>
        <p:nvCxnSpPr>
          <p:cNvPr id="289" name="Google Shape;289;p46"/>
          <p:cNvCxnSpPr/>
          <p:nvPr/>
        </p:nvCxnSpPr>
        <p:spPr>
          <a:xfrm>
            <a:off x="7107224" y="3882384"/>
            <a:ext cx="9000" cy="846900"/>
          </a:xfrm>
          <a:prstGeom prst="straightConnector1">
            <a:avLst/>
          </a:prstGeom>
          <a:noFill/>
          <a:ln cap="flat" cmpd="sng" w="9525">
            <a:solidFill>
              <a:schemeClr val="dk2"/>
            </a:solidFill>
            <a:prstDash val="solid"/>
            <a:round/>
            <a:headEnd len="med" w="med" type="none"/>
            <a:tailEnd len="med" w="med" type="none"/>
          </a:ln>
        </p:spPr>
      </p:cxnSp>
      <p:sp>
        <p:nvSpPr>
          <p:cNvPr id="290" name="Google Shape;290;p46"/>
          <p:cNvSpPr/>
          <p:nvPr/>
        </p:nvSpPr>
        <p:spPr>
          <a:xfrm>
            <a:off x="392350" y="360974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element's position is </a:t>
            </a:r>
            <a:r>
              <a:rPr b="1" lang="en">
                <a:solidFill>
                  <a:srgbClr val="FFFFFF"/>
                </a:solidFill>
                <a:latin typeface="Proxima Nova"/>
                <a:ea typeface="Proxima Nova"/>
                <a:cs typeface="Proxima Nova"/>
                <a:sym typeface="Proxima Nova"/>
              </a:rPr>
              <a:t>relative</a:t>
            </a:r>
            <a:r>
              <a:rPr lang="en">
                <a:solidFill>
                  <a:srgbClr val="FFFFFF"/>
                </a:solidFill>
                <a:latin typeface="Proxima Nova"/>
                <a:ea typeface="Proxima Nova"/>
                <a:cs typeface="Proxima Nova"/>
                <a:sym typeface="Proxima Nova"/>
              </a:rPr>
              <a:t> to its normal, static position.</a:t>
            </a:r>
            <a:endParaRPr>
              <a:solidFill>
                <a:srgbClr val="FFFFFF"/>
              </a:solidFill>
              <a:latin typeface="Proxima Nova"/>
              <a:ea typeface="Proxima Nova"/>
              <a:cs typeface="Proxima Nova"/>
              <a:sym typeface="Proxima Nova"/>
            </a:endParaRPr>
          </a:p>
        </p:txBody>
      </p:sp>
      <p:sp>
        <p:nvSpPr>
          <p:cNvPr id="291" name="Google Shape;291;p46"/>
          <p:cNvSpPr/>
          <p:nvPr/>
        </p:nvSpPr>
        <p:spPr>
          <a:xfrm>
            <a:off x="6193363" y="3975438"/>
            <a:ext cx="813900" cy="6510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Move 5px from the leftmost side</a:t>
            </a:r>
            <a:endParaRPr sz="1000">
              <a:solidFill>
                <a:srgbClr val="FFFFFF"/>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97" name="Google Shape;297;p47"/>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298" name="Google Shape;298;p47"/>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
        <p:nvSpPr>
          <p:cNvPr id="299" name="Google Shape;299;p47"/>
          <p:cNvSpPr/>
          <p:nvPr/>
        </p:nvSpPr>
        <p:spPr>
          <a:xfrm>
            <a:off x="6190600"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absolute</a:t>
            </a:r>
            <a:endParaRPr>
              <a:latin typeface="Consolas"/>
              <a:ea typeface="Consolas"/>
              <a:cs typeface="Consolas"/>
              <a:sym typeface="Consolas"/>
            </a:endParaRPr>
          </a:p>
        </p:txBody>
      </p:sp>
      <p:cxnSp>
        <p:nvCxnSpPr>
          <p:cNvPr id="300" name="Google Shape;300;p47"/>
          <p:cNvCxnSpPr>
            <a:stCxn id="298" idx="2"/>
            <a:endCxn id="299" idx="0"/>
          </p:cNvCxnSpPr>
          <p:nvPr/>
        </p:nvCxnSpPr>
        <p:spPr>
          <a:xfrm>
            <a:off x="4572850" y="2958475"/>
            <a:ext cx="2504700" cy="8817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47"/>
          <p:cNvCxnSpPr>
            <a:stCxn id="299" idx="1"/>
          </p:cNvCxnSpPr>
          <p:nvPr/>
        </p:nvCxnSpPr>
        <p:spPr>
          <a:xfrm flipH="1">
            <a:off x="5278600" y="4175400"/>
            <a:ext cx="912000" cy="4200"/>
          </a:xfrm>
          <a:prstGeom prst="straightConnector1">
            <a:avLst/>
          </a:prstGeom>
          <a:noFill/>
          <a:ln cap="flat" cmpd="sng" w="9525">
            <a:solidFill>
              <a:schemeClr val="dk2"/>
            </a:solidFill>
            <a:prstDash val="solid"/>
            <a:round/>
            <a:headEnd len="med" w="med" type="none"/>
            <a:tailEnd len="med" w="med" type="triangle"/>
          </a:ln>
        </p:spPr>
      </p:cxnSp>
      <p:sp>
        <p:nvSpPr>
          <p:cNvPr id="302" name="Google Shape;302;p47"/>
          <p:cNvSpPr/>
          <p:nvPr/>
        </p:nvSpPr>
        <p:spPr>
          <a:xfrm>
            <a:off x="3060625" y="361424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element's position is </a:t>
            </a:r>
            <a:r>
              <a:rPr b="1" lang="en">
                <a:solidFill>
                  <a:srgbClr val="FFFFFF"/>
                </a:solidFill>
                <a:latin typeface="Proxima Nova"/>
                <a:ea typeface="Proxima Nova"/>
                <a:cs typeface="Proxima Nova"/>
                <a:sym typeface="Proxima Nova"/>
              </a:rPr>
              <a:t>relative</a:t>
            </a:r>
            <a:r>
              <a:rPr lang="en">
                <a:solidFill>
                  <a:srgbClr val="FFFFFF"/>
                </a:solidFill>
                <a:latin typeface="Proxima Nova"/>
                <a:ea typeface="Proxima Nova"/>
                <a:cs typeface="Proxima Nova"/>
                <a:sym typeface="Proxima Nova"/>
              </a:rPr>
              <a:t> to the nearest </a:t>
            </a:r>
            <a:r>
              <a:rPr b="1" lang="en">
                <a:solidFill>
                  <a:srgbClr val="FFFFFF"/>
                </a:solidFill>
                <a:latin typeface="Proxima Nova"/>
                <a:ea typeface="Proxima Nova"/>
                <a:cs typeface="Proxima Nova"/>
                <a:sym typeface="Proxima Nova"/>
              </a:rPr>
              <a:t>positioned </a:t>
            </a:r>
            <a:r>
              <a:rPr lang="en">
                <a:solidFill>
                  <a:srgbClr val="FFFFFF"/>
                </a:solidFill>
                <a:latin typeface="Proxima Nova"/>
                <a:ea typeface="Proxima Nova"/>
                <a:cs typeface="Proxima Nova"/>
                <a:sym typeface="Proxima Nova"/>
              </a:rPr>
              <a:t>ancestor.</a:t>
            </a:r>
            <a:endParaRPr>
              <a:solidFill>
                <a:srgbClr val="FFFFFF"/>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308" name="Google Shape;308;p48"/>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09" name="Google Shape;309;p48"/>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
        <p:nvSpPr>
          <p:cNvPr id="310" name="Google Shape;310;p48"/>
          <p:cNvSpPr/>
          <p:nvPr/>
        </p:nvSpPr>
        <p:spPr>
          <a:xfrm>
            <a:off x="6190600"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absolute</a:t>
            </a:r>
            <a:endParaRPr>
              <a:latin typeface="Consolas"/>
              <a:ea typeface="Consolas"/>
              <a:cs typeface="Consolas"/>
              <a:sym typeface="Consolas"/>
            </a:endParaRPr>
          </a:p>
        </p:txBody>
      </p:sp>
      <p:cxnSp>
        <p:nvCxnSpPr>
          <p:cNvPr id="311" name="Google Shape;311;p48"/>
          <p:cNvCxnSpPr>
            <a:stCxn id="309" idx="2"/>
            <a:endCxn id="310" idx="0"/>
          </p:cNvCxnSpPr>
          <p:nvPr/>
        </p:nvCxnSpPr>
        <p:spPr>
          <a:xfrm>
            <a:off x="4572850" y="2958475"/>
            <a:ext cx="2504700" cy="8817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48"/>
          <p:cNvCxnSpPr>
            <a:stCxn id="310" idx="1"/>
          </p:cNvCxnSpPr>
          <p:nvPr/>
        </p:nvCxnSpPr>
        <p:spPr>
          <a:xfrm flipH="1">
            <a:off x="5278600" y="4175400"/>
            <a:ext cx="912000" cy="42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48"/>
          <p:cNvSpPr/>
          <p:nvPr/>
        </p:nvSpPr>
        <p:spPr>
          <a:xfrm>
            <a:off x="3060625" y="361424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element's position is </a:t>
            </a:r>
            <a:r>
              <a:rPr b="1" lang="en">
                <a:solidFill>
                  <a:srgbClr val="FFFFFF"/>
                </a:solidFill>
                <a:latin typeface="Proxima Nova"/>
                <a:ea typeface="Proxima Nova"/>
                <a:cs typeface="Proxima Nova"/>
                <a:sym typeface="Proxima Nova"/>
              </a:rPr>
              <a:t>relative</a:t>
            </a:r>
            <a:r>
              <a:rPr lang="en">
                <a:solidFill>
                  <a:srgbClr val="FFFFFF"/>
                </a:solidFill>
                <a:latin typeface="Proxima Nova"/>
                <a:ea typeface="Proxima Nova"/>
                <a:cs typeface="Proxima Nova"/>
                <a:sym typeface="Proxima Nova"/>
              </a:rPr>
              <a:t> to the nearest </a:t>
            </a:r>
            <a:r>
              <a:rPr b="1" lang="en">
                <a:solidFill>
                  <a:srgbClr val="FFFFFF"/>
                </a:solidFill>
                <a:latin typeface="Proxima Nova"/>
                <a:ea typeface="Proxima Nova"/>
                <a:cs typeface="Proxima Nova"/>
                <a:sym typeface="Proxima Nova"/>
              </a:rPr>
              <a:t>positioned </a:t>
            </a:r>
            <a:r>
              <a:rPr lang="en">
                <a:solidFill>
                  <a:srgbClr val="FFFFFF"/>
                </a:solidFill>
                <a:latin typeface="Proxima Nova"/>
                <a:ea typeface="Proxima Nova"/>
                <a:cs typeface="Proxima Nova"/>
                <a:sym typeface="Proxima Nova"/>
              </a:rPr>
              <a:t>ancestor.</a:t>
            </a:r>
            <a:endParaRPr>
              <a:solidFill>
                <a:srgbClr val="FFFFFF"/>
              </a:solidFill>
              <a:latin typeface="Proxima Nova"/>
              <a:ea typeface="Proxima Nova"/>
              <a:cs typeface="Proxima Nova"/>
              <a:sym typeface="Proxima Nova"/>
            </a:endParaRPr>
          </a:p>
        </p:txBody>
      </p:sp>
      <p:sp>
        <p:nvSpPr>
          <p:cNvPr id="314" name="Google Shape;314;p48"/>
          <p:cNvSpPr txBox="1"/>
          <p:nvPr/>
        </p:nvSpPr>
        <p:spPr>
          <a:xfrm>
            <a:off x="221625" y="2975575"/>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#circle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relative;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315" name="Google Shape;315;p48"/>
          <p:cNvSpPr/>
          <p:nvPr/>
        </p:nvSpPr>
        <p:spPr>
          <a:xfrm>
            <a:off x="1027875" y="4163550"/>
            <a:ext cx="756600" cy="72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8"/>
          <p:cNvSpPr txBox="1"/>
          <p:nvPr/>
        </p:nvSpPr>
        <p:spPr>
          <a:xfrm>
            <a:off x="221625" y="1933013"/>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#square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absolute;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317" name="Google Shape;317;p48"/>
          <p:cNvSpPr/>
          <p:nvPr/>
        </p:nvSpPr>
        <p:spPr>
          <a:xfrm>
            <a:off x="1126875" y="4285200"/>
            <a:ext cx="558600" cy="4863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323" name="Google Shape;323;p49"/>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24" name="Google Shape;324;p49"/>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
        <p:nvSpPr>
          <p:cNvPr id="325" name="Google Shape;325;p49"/>
          <p:cNvSpPr/>
          <p:nvPr/>
        </p:nvSpPr>
        <p:spPr>
          <a:xfrm>
            <a:off x="6190600"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absolute</a:t>
            </a:r>
            <a:endParaRPr>
              <a:latin typeface="Consolas"/>
              <a:ea typeface="Consolas"/>
              <a:cs typeface="Consolas"/>
              <a:sym typeface="Consolas"/>
            </a:endParaRPr>
          </a:p>
        </p:txBody>
      </p:sp>
      <p:cxnSp>
        <p:nvCxnSpPr>
          <p:cNvPr id="326" name="Google Shape;326;p49"/>
          <p:cNvCxnSpPr>
            <a:stCxn id="324" idx="2"/>
            <a:endCxn id="325" idx="0"/>
          </p:cNvCxnSpPr>
          <p:nvPr/>
        </p:nvCxnSpPr>
        <p:spPr>
          <a:xfrm>
            <a:off x="4572850" y="2958475"/>
            <a:ext cx="2504700" cy="881700"/>
          </a:xfrm>
          <a:prstGeom prst="straightConnector1">
            <a:avLst/>
          </a:prstGeom>
          <a:noFill/>
          <a:ln cap="flat" cmpd="sng" w="9525">
            <a:solidFill>
              <a:schemeClr val="dk2"/>
            </a:solidFill>
            <a:prstDash val="solid"/>
            <a:round/>
            <a:headEnd len="med" w="med" type="none"/>
            <a:tailEnd len="med" w="med" type="triangle"/>
          </a:ln>
        </p:spPr>
      </p:cxnSp>
      <p:cxnSp>
        <p:nvCxnSpPr>
          <p:cNvPr id="327" name="Google Shape;327;p49"/>
          <p:cNvCxnSpPr>
            <a:stCxn id="325" idx="1"/>
          </p:cNvCxnSpPr>
          <p:nvPr/>
        </p:nvCxnSpPr>
        <p:spPr>
          <a:xfrm flipH="1">
            <a:off x="5278600" y="4175400"/>
            <a:ext cx="912000" cy="420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49"/>
          <p:cNvSpPr/>
          <p:nvPr/>
        </p:nvSpPr>
        <p:spPr>
          <a:xfrm>
            <a:off x="3060625" y="361424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element's position is </a:t>
            </a:r>
            <a:r>
              <a:rPr b="1" lang="en">
                <a:solidFill>
                  <a:srgbClr val="FFFFFF"/>
                </a:solidFill>
                <a:latin typeface="Proxima Nova"/>
                <a:ea typeface="Proxima Nova"/>
                <a:cs typeface="Proxima Nova"/>
                <a:sym typeface="Proxima Nova"/>
              </a:rPr>
              <a:t>relative</a:t>
            </a:r>
            <a:r>
              <a:rPr lang="en">
                <a:solidFill>
                  <a:srgbClr val="FFFFFF"/>
                </a:solidFill>
                <a:latin typeface="Proxima Nova"/>
                <a:ea typeface="Proxima Nova"/>
                <a:cs typeface="Proxima Nova"/>
                <a:sym typeface="Proxima Nova"/>
              </a:rPr>
              <a:t> to the nearest </a:t>
            </a:r>
            <a:r>
              <a:rPr b="1" lang="en">
                <a:solidFill>
                  <a:srgbClr val="FFFFFF"/>
                </a:solidFill>
                <a:latin typeface="Proxima Nova"/>
                <a:ea typeface="Proxima Nova"/>
                <a:cs typeface="Proxima Nova"/>
                <a:sym typeface="Proxima Nova"/>
              </a:rPr>
              <a:t>positioned </a:t>
            </a:r>
            <a:r>
              <a:rPr lang="en">
                <a:solidFill>
                  <a:srgbClr val="FFFFFF"/>
                </a:solidFill>
                <a:latin typeface="Proxima Nova"/>
                <a:ea typeface="Proxima Nova"/>
                <a:cs typeface="Proxima Nova"/>
                <a:sym typeface="Proxima Nova"/>
              </a:rPr>
              <a:t>ancestor.</a:t>
            </a:r>
            <a:endParaRPr>
              <a:solidFill>
                <a:srgbClr val="FFFFFF"/>
              </a:solidFill>
              <a:latin typeface="Proxima Nova"/>
              <a:ea typeface="Proxima Nova"/>
              <a:cs typeface="Proxima Nova"/>
              <a:sym typeface="Proxima Nova"/>
            </a:endParaRPr>
          </a:p>
        </p:txBody>
      </p:sp>
      <p:sp>
        <p:nvSpPr>
          <p:cNvPr id="329" name="Google Shape;329;p49"/>
          <p:cNvSpPr txBox="1"/>
          <p:nvPr/>
        </p:nvSpPr>
        <p:spPr>
          <a:xfrm>
            <a:off x="221625" y="2975575"/>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#circle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relative;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330" name="Google Shape;330;p49"/>
          <p:cNvSpPr/>
          <p:nvPr/>
        </p:nvSpPr>
        <p:spPr>
          <a:xfrm>
            <a:off x="1027875" y="4163550"/>
            <a:ext cx="756600" cy="72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9"/>
          <p:cNvSpPr txBox="1"/>
          <p:nvPr/>
        </p:nvSpPr>
        <p:spPr>
          <a:xfrm>
            <a:off x="221625" y="1933013"/>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#square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a:t>
            </a:r>
            <a:r>
              <a:rPr lang="en" sz="1100">
                <a:highlight>
                  <a:srgbClr val="FFFF00"/>
                </a:highlight>
                <a:latin typeface="Consolas"/>
                <a:ea typeface="Consolas"/>
                <a:cs typeface="Consolas"/>
                <a:sym typeface="Consolas"/>
              </a:rPr>
              <a:t>absolute</a:t>
            </a: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332" name="Google Shape;332;p49"/>
          <p:cNvSpPr/>
          <p:nvPr/>
        </p:nvSpPr>
        <p:spPr>
          <a:xfrm>
            <a:off x="1126875" y="4285200"/>
            <a:ext cx="558600" cy="4863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49"/>
          <p:cNvCxnSpPr/>
          <p:nvPr/>
        </p:nvCxnSpPr>
        <p:spPr>
          <a:xfrm>
            <a:off x="1756541" y="2580758"/>
            <a:ext cx="0" cy="8067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49"/>
          <p:cNvCxnSpPr>
            <a:stCxn id="328" idx="0"/>
          </p:cNvCxnSpPr>
          <p:nvPr/>
        </p:nvCxnSpPr>
        <p:spPr>
          <a:xfrm rot="10800000">
            <a:off x="2233975" y="2495245"/>
            <a:ext cx="1904100" cy="111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Animations</a:t>
            </a:r>
            <a:endParaRPr/>
          </a:p>
        </p:txBody>
      </p:sp>
      <p:sp>
        <p:nvSpPr>
          <p:cNvPr id="151" name="Google Shape;151;p32"/>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Animations are gradual changes to an element's style:</a:t>
            </a:r>
            <a:endParaRPr b="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p:nvPr/>
        </p:nvSpPr>
        <p:spPr>
          <a:xfrm>
            <a:off x="1027875" y="4163550"/>
            <a:ext cx="756600" cy="72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0"/>
          <p:cNvSpPr/>
          <p:nvPr/>
        </p:nvSpPr>
        <p:spPr>
          <a:xfrm>
            <a:off x="1126875" y="4285200"/>
            <a:ext cx="558600" cy="4863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342" name="Google Shape;342;p50"/>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43" name="Google Shape;343;p50"/>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
        <p:nvSpPr>
          <p:cNvPr id="344" name="Google Shape;344;p50"/>
          <p:cNvSpPr/>
          <p:nvPr/>
        </p:nvSpPr>
        <p:spPr>
          <a:xfrm>
            <a:off x="6190600"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absolute</a:t>
            </a:r>
            <a:endParaRPr>
              <a:latin typeface="Consolas"/>
              <a:ea typeface="Consolas"/>
              <a:cs typeface="Consolas"/>
              <a:sym typeface="Consolas"/>
            </a:endParaRPr>
          </a:p>
        </p:txBody>
      </p:sp>
      <p:cxnSp>
        <p:nvCxnSpPr>
          <p:cNvPr id="345" name="Google Shape;345;p50"/>
          <p:cNvCxnSpPr>
            <a:stCxn id="343" idx="2"/>
            <a:endCxn id="344" idx="0"/>
          </p:cNvCxnSpPr>
          <p:nvPr/>
        </p:nvCxnSpPr>
        <p:spPr>
          <a:xfrm>
            <a:off x="4572850" y="2958475"/>
            <a:ext cx="2504700" cy="8817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50"/>
          <p:cNvCxnSpPr>
            <a:stCxn id="344" idx="1"/>
          </p:cNvCxnSpPr>
          <p:nvPr/>
        </p:nvCxnSpPr>
        <p:spPr>
          <a:xfrm flipH="1">
            <a:off x="5278600" y="4175400"/>
            <a:ext cx="912000" cy="42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50"/>
          <p:cNvSpPr/>
          <p:nvPr/>
        </p:nvSpPr>
        <p:spPr>
          <a:xfrm>
            <a:off x="3060625" y="361424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element's position is </a:t>
            </a:r>
            <a:r>
              <a:rPr b="1" lang="en">
                <a:solidFill>
                  <a:srgbClr val="FFFFFF"/>
                </a:solidFill>
                <a:latin typeface="Proxima Nova"/>
                <a:ea typeface="Proxima Nova"/>
                <a:cs typeface="Proxima Nova"/>
                <a:sym typeface="Proxima Nova"/>
              </a:rPr>
              <a:t>relative</a:t>
            </a:r>
            <a:r>
              <a:rPr lang="en">
                <a:solidFill>
                  <a:srgbClr val="FFFFFF"/>
                </a:solidFill>
                <a:latin typeface="Proxima Nova"/>
                <a:ea typeface="Proxima Nova"/>
                <a:cs typeface="Proxima Nova"/>
                <a:sym typeface="Proxima Nova"/>
              </a:rPr>
              <a:t> to the nearest </a:t>
            </a:r>
            <a:r>
              <a:rPr b="1" lang="en">
                <a:solidFill>
                  <a:srgbClr val="FFFFFF"/>
                </a:solidFill>
                <a:latin typeface="Proxima Nova"/>
                <a:ea typeface="Proxima Nova"/>
                <a:cs typeface="Proxima Nova"/>
                <a:sym typeface="Proxima Nova"/>
              </a:rPr>
              <a:t>positioned </a:t>
            </a:r>
            <a:r>
              <a:rPr lang="en">
                <a:solidFill>
                  <a:srgbClr val="FFFFFF"/>
                </a:solidFill>
                <a:latin typeface="Proxima Nova"/>
                <a:ea typeface="Proxima Nova"/>
                <a:cs typeface="Proxima Nova"/>
                <a:sym typeface="Proxima Nova"/>
              </a:rPr>
              <a:t>ancestor.</a:t>
            </a:r>
            <a:endParaRPr>
              <a:solidFill>
                <a:srgbClr val="FFFFFF"/>
              </a:solidFill>
              <a:latin typeface="Proxima Nova"/>
              <a:ea typeface="Proxima Nova"/>
              <a:cs typeface="Proxima Nova"/>
              <a:sym typeface="Proxima Nova"/>
            </a:endParaRPr>
          </a:p>
        </p:txBody>
      </p:sp>
      <p:sp>
        <p:nvSpPr>
          <p:cNvPr id="348" name="Google Shape;348;p50"/>
          <p:cNvSpPr txBox="1"/>
          <p:nvPr/>
        </p:nvSpPr>
        <p:spPr>
          <a:xfrm>
            <a:off x="221625" y="2975575"/>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#circle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relative;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349" name="Google Shape;349;p50"/>
          <p:cNvSpPr txBox="1"/>
          <p:nvPr/>
        </p:nvSpPr>
        <p:spPr>
          <a:xfrm>
            <a:off x="221625" y="1933013"/>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#square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absolute;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a:t>
            </a:r>
            <a:r>
              <a:rPr lang="en" sz="1100">
                <a:highlight>
                  <a:srgbClr val="FFFF00"/>
                </a:highlight>
                <a:latin typeface="Consolas"/>
                <a:ea typeface="Consolas"/>
                <a:cs typeface="Consolas"/>
                <a:sym typeface="Consolas"/>
              </a:rPr>
              <a:t>left:5px;</a:t>
            </a:r>
            <a:endParaRPr sz="1100">
              <a:highlight>
                <a:srgbClr val="FFFF00"/>
              </a:highlight>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350" name="Google Shape;350;p50"/>
          <p:cNvSpPr/>
          <p:nvPr/>
        </p:nvSpPr>
        <p:spPr>
          <a:xfrm>
            <a:off x="1355475" y="4285200"/>
            <a:ext cx="558600" cy="4863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50"/>
          <p:cNvCxnSpPr/>
          <p:nvPr/>
        </p:nvCxnSpPr>
        <p:spPr>
          <a:xfrm>
            <a:off x="1189050" y="4981350"/>
            <a:ext cx="540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1"/>
          <p:cNvSpPr/>
          <p:nvPr/>
        </p:nvSpPr>
        <p:spPr>
          <a:xfrm>
            <a:off x="1027875" y="4163550"/>
            <a:ext cx="756600" cy="72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1"/>
          <p:cNvSpPr/>
          <p:nvPr/>
        </p:nvSpPr>
        <p:spPr>
          <a:xfrm>
            <a:off x="1126875" y="4285200"/>
            <a:ext cx="558600" cy="4863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359" name="Google Shape;359;p51"/>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60" name="Google Shape;360;p51"/>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
        <p:nvSpPr>
          <p:cNvPr id="361" name="Google Shape;361;p51"/>
          <p:cNvSpPr/>
          <p:nvPr/>
        </p:nvSpPr>
        <p:spPr>
          <a:xfrm>
            <a:off x="6190600"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absolute</a:t>
            </a:r>
            <a:endParaRPr>
              <a:latin typeface="Consolas"/>
              <a:ea typeface="Consolas"/>
              <a:cs typeface="Consolas"/>
              <a:sym typeface="Consolas"/>
            </a:endParaRPr>
          </a:p>
        </p:txBody>
      </p:sp>
      <p:cxnSp>
        <p:nvCxnSpPr>
          <p:cNvPr id="362" name="Google Shape;362;p51"/>
          <p:cNvCxnSpPr>
            <a:stCxn id="360" idx="2"/>
            <a:endCxn id="361" idx="0"/>
          </p:cNvCxnSpPr>
          <p:nvPr/>
        </p:nvCxnSpPr>
        <p:spPr>
          <a:xfrm>
            <a:off x="4572850" y="2958475"/>
            <a:ext cx="2504700" cy="8817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51"/>
          <p:cNvCxnSpPr>
            <a:stCxn id="361" idx="1"/>
          </p:cNvCxnSpPr>
          <p:nvPr/>
        </p:nvCxnSpPr>
        <p:spPr>
          <a:xfrm flipH="1">
            <a:off x="5278600" y="4175400"/>
            <a:ext cx="912000" cy="420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51"/>
          <p:cNvSpPr/>
          <p:nvPr/>
        </p:nvSpPr>
        <p:spPr>
          <a:xfrm>
            <a:off x="3060625" y="361424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element's position is </a:t>
            </a:r>
            <a:r>
              <a:rPr b="1" lang="en">
                <a:solidFill>
                  <a:srgbClr val="FFFFFF"/>
                </a:solidFill>
                <a:latin typeface="Proxima Nova"/>
                <a:ea typeface="Proxima Nova"/>
                <a:cs typeface="Proxima Nova"/>
                <a:sym typeface="Proxima Nova"/>
              </a:rPr>
              <a:t>relative</a:t>
            </a:r>
            <a:r>
              <a:rPr lang="en">
                <a:solidFill>
                  <a:srgbClr val="FFFFFF"/>
                </a:solidFill>
                <a:latin typeface="Proxima Nova"/>
                <a:ea typeface="Proxima Nova"/>
                <a:cs typeface="Proxima Nova"/>
                <a:sym typeface="Proxima Nova"/>
              </a:rPr>
              <a:t> to the nearest </a:t>
            </a:r>
            <a:r>
              <a:rPr b="1" lang="en">
                <a:solidFill>
                  <a:srgbClr val="FFFFFF"/>
                </a:solidFill>
                <a:latin typeface="Proxima Nova"/>
                <a:ea typeface="Proxima Nova"/>
                <a:cs typeface="Proxima Nova"/>
                <a:sym typeface="Proxima Nova"/>
              </a:rPr>
              <a:t>positioned </a:t>
            </a:r>
            <a:r>
              <a:rPr lang="en">
                <a:solidFill>
                  <a:srgbClr val="FFFFFF"/>
                </a:solidFill>
                <a:latin typeface="Proxima Nova"/>
                <a:ea typeface="Proxima Nova"/>
                <a:cs typeface="Proxima Nova"/>
                <a:sym typeface="Proxima Nova"/>
              </a:rPr>
              <a:t>ancestor.</a:t>
            </a:r>
            <a:endParaRPr>
              <a:solidFill>
                <a:srgbClr val="FFFFFF"/>
              </a:solidFill>
              <a:latin typeface="Proxima Nova"/>
              <a:ea typeface="Proxima Nova"/>
              <a:cs typeface="Proxima Nova"/>
              <a:sym typeface="Proxima Nova"/>
            </a:endParaRPr>
          </a:p>
        </p:txBody>
      </p:sp>
      <p:sp>
        <p:nvSpPr>
          <p:cNvPr id="365" name="Google Shape;365;p51"/>
          <p:cNvSpPr txBox="1"/>
          <p:nvPr/>
        </p:nvSpPr>
        <p:spPr>
          <a:xfrm>
            <a:off x="221625" y="2975575"/>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#circle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relative;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366" name="Google Shape;366;p51"/>
          <p:cNvSpPr txBox="1"/>
          <p:nvPr/>
        </p:nvSpPr>
        <p:spPr>
          <a:xfrm>
            <a:off x="221625" y="1933013"/>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#square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absolute;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left:5px;</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367" name="Google Shape;367;p51"/>
          <p:cNvSpPr/>
          <p:nvPr/>
        </p:nvSpPr>
        <p:spPr>
          <a:xfrm>
            <a:off x="1355475" y="4285200"/>
            <a:ext cx="558600" cy="4863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51"/>
          <p:cNvCxnSpPr/>
          <p:nvPr/>
        </p:nvCxnSpPr>
        <p:spPr>
          <a:xfrm>
            <a:off x="1189050" y="4981350"/>
            <a:ext cx="540600" cy="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51"/>
          <p:cNvCxnSpPr/>
          <p:nvPr/>
        </p:nvCxnSpPr>
        <p:spPr>
          <a:xfrm>
            <a:off x="963850" y="4220557"/>
            <a:ext cx="9000" cy="630600"/>
          </a:xfrm>
          <a:prstGeom prst="straightConnector1">
            <a:avLst/>
          </a:prstGeom>
          <a:noFill/>
          <a:ln cap="flat" cmpd="sng" w="9525">
            <a:solidFill>
              <a:schemeClr val="dk2"/>
            </a:solidFill>
            <a:prstDash val="solid"/>
            <a:round/>
            <a:headEnd len="med" w="med" type="none"/>
            <a:tailEnd len="med" w="med" type="none"/>
          </a:ln>
        </p:spPr>
      </p:cxnSp>
      <p:sp>
        <p:nvSpPr>
          <p:cNvPr id="370" name="Google Shape;370;p51"/>
          <p:cNvSpPr/>
          <p:nvPr/>
        </p:nvSpPr>
        <p:spPr>
          <a:xfrm>
            <a:off x="72075" y="4123382"/>
            <a:ext cx="836700" cy="8178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Move 5px from the leftmost side of ancestor</a:t>
            </a:r>
            <a:endParaRPr sz="1000">
              <a:solidFill>
                <a:srgbClr val="FFFFFF"/>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p:nvPr/>
        </p:nvSpPr>
        <p:spPr>
          <a:xfrm>
            <a:off x="1027875" y="4163550"/>
            <a:ext cx="756600" cy="729600"/>
          </a:xfrm>
          <a:prstGeom prst="ellipse">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2"/>
          <p:cNvSpPr/>
          <p:nvPr/>
        </p:nvSpPr>
        <p:spPr>
          <a:xfrm>
            <a:off x="1256475" y="4163550"/>
            <a:ext cx="756600" cy="72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2"/>
          <p:cNvSpPr/>
          <p:nvPr/>
        </p:nvSpPr>
        <p:spPr>
          <a:xfrm>
            <a:off x="1355475" y="4285200"/>
            <a:ext cx="558600" cy="4863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379" name="Google Shape;379;p52"/>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80" name="Google Shape;380;p52"/>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
        <p:nvSpPr>
          <p:cNvPr id="381" name="Google Shape;381;p52"/>
          <p:cNvSpPr/>
          <p:nvPr/>
        </p:nvSpPr>
        <p:spPr>
          <a:xfrm>
            <a:off x="6190600"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absolute</a:t>
            </a:r>
            <a:endParaRPr>
              <a:latin typeface="Consolas"/>
              <a:ea typeface="Consolas"/>
              <a:cs typeface="Consolas"/>
              <a:sym typeface="Consolas"/>
            </a:endParaRPr>
          </a:p>
        </p:txBody>
      </p:sp>
      <p:cxnSp>
        <p:nvCxnSpPr>
          <p:cNvPr id="382" name="Google Shape;382;p52"/>
          <p:cNvCxnSpPr>
            <a:stCxn id="380" idx="2"/>
            <a:endCxn id="381" idx="0"/>
          </p:cNvCxnSpPr>
          <p:nvPr/>
        </p:nvCxnSpPr>
        <p:spPr>
          <a:xfrm>
            <a:off x="4572850" y="2958475"/>
            <a:ext cx="2504700" cy="88170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52"/>
          <p:cNvCxnSpPr>
            <a:stCxn id="381" idx="1"/>
          </p:cNvCxnSpPr>
          <p:nvPr/>
        </p:nvCxnSpPr>
        <p:spPr>
          <a:xfrm flipH="1">
            <a:off x="5278600" y="4175400"/>
            <a:ext cx="912000" cy="42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52"/>
          <p:cNvSpPr/>
          <p:nvPr/>
        </p:nvSpPr>
        <p:spPr>
          <a:xfrm>
            <a:off x="3060625" y="361424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element's position is </a:t>
            </a:r>
            <a:r>
              <a:rPr b="1" lang="en">
                <a:solidFill>
                  <a:srgbClr val="FFFFFF"/>
                </a:solidFill>
                <a:latin typeface="Proxima Nova"/>
                <a:ea typeface="Proxima Nova"/>
                <a:cs typeface="Proxima Nova"/>
                <a:sym typeface="Proxima Nova"/>
              </a:rPr>
              <a:t>relative</a:t>
            </a:r>
            <a:r>
              <a:rPr lang="en">
                <a:solidFill>
                  <a:srgbClr val="FFFFFF"/>
                </a:solidFill>
                <a:latin typeface="Proxima Nova"/>
                <a:ea typeface="Proxima Nova"/>
                <a:cs typeface="Proxima Nova"/>
                <a:sym typeface="Proxima Nova"/>
              </a:rPr>
              <a:t> to the nearest </a:t>
            </a:r>
            <a:r>
              <a:rPr b="1" lang="en">
                <a:solidFill>
                  <a:srgbClr val="FFFFFF"/>
                </a:solidFill>
                <a:latin typeface="Proxima Nova"/>
                <a:ea typeface="Proxima Nova"/>
                <a:cs typeface="Proxima Nova"/>
                <a:sym typeface="Proxima Nova"/>
              </a:rPr>
              <a:t>positioned </a:t>
            </a:r>
            <a:r>
              <a:rPr lang="en">
                <a:solidFill>
                  <a:srgbClr val="FFFFFF"/>
                </a:solidFill>
                <a:latin typeface="Proxima Nova"/>
                <a:ea typeface="Proxima Nova"/>
                <a:cs typeface="Proxima Nova"/>
                <a:sym typeface="Proxima Nova"/>
              </a:rPr>
              <a:t>ancestor.</a:t>
            </a:r>
            <a:endParaRPr>
              <a:solidFill>
                <a:srgbClr val="FFFFFF"/>
              </a:solidFill>
              <a:latin typeface="Proxima Nova"/>
              <a:ea typeface="Proxima Nova"/>
              <a:cs typeface="Proxima Nova"/>
              <a:sym typeface="Proxima Nova"/>
            </a:endParaRPr>
          </a:p>
        </p:txBody>
      </p:sp>
      <p:sp>
        <p:nvSpPr>
          <p:cNvPr id="385" name="Google Shape;385;p52"/>
          <p:cNvSpPr txBox="1"/>
          <p:nvPr/>
        </p:nvSpPr>
        <p:spPr>
          <a:xfrm>
            <a:off x="221625" y="2975575"/>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#circle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relative;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a:t>
            </a:r>
            <a:r>
              <a:rPr lang="en" sz="1100">
                <a:highlight>
                  <a:srgbClr val="FFFF00"/>
                </a:highlight>
                <a:latin typeface="Consolas"/>
                <a:ea typeface="Consolas"/>
                <a:cs typeface="Consolas"/>
                <a:sym typeface="Consolas"/>
              </a:rPr>
              <a:t>left:5px;</a:t>
            </a:r>
            <a:endParaRPr sz="1100">
              <a:highlight>
                <a:srgbClr val="FFFF00"/>
              </a:highlight>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386" name="Google Shape;386;p52"/>
          <p:cNvSpPr txBox="1"/>
          <p:nvPr/>
        </p:nvSpPr>
        <p:spPr>
          <a:xfrm>
            <a:off x="221625" y="1933013"/>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#square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absolute;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left:5px;</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387" name="Google Shape;387;p52"/>
          <p:cNvSpPr/>
          <p:nvPr/>
        </p:nvSpPr>
        <p:spPr>
          <a:xfrm>
            <a:off x="1584075" y="4285200"/>
            <a:ext cx="558600" cy="4863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8" name="Google Shape;388;p52"/>
          <p:cNvCxnSpPr/>
          <p:nvPr/>
        </p:nvCxnSpPr>
        <p:spPr>
          <a:xfrm>
            <a:off x="1189050" y="4981350"/>
            <a:ext cx="540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p:nvPr/>
        </p:nvSpPr>
        <p:spPr>
          <a:xfrm>
            <a:off x="1027875" y="4163550"/>
            <a:ext cx="756600" cy="729600"/>
          </a:xfrm>
          <a:prstGeom prst="ellipse">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3"/>
          <p:cNvSpPr/>
          <p:nvPr/>
        </p:nvSpPr>
        <p:spPr>
          <a:xfrm>
            <a:off x="1256475" y="4163550"/>
            <a:ext cx="756600" cy="72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p:nvPr/>
        </p:nvSpPr>
        <p:spPr>
          <a:xfrm>
            <a:off x="1355475" y="4285200"/>
            <a:ext cx="558600" cy="4863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397" name="Google Shape;397;p53"/>
          <p:cNvSpPr txBox="1"/>
          <p:nvPr>
            <p:ph idx="1" type="body"/>
          </p:nvPr>
        </p:nvSpPr>
        <p:spPr>
          <a:xfrm>
            <a:off x="311700" y="140522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Developing moving animations requires specific CSS styling: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98" name="Google Shape;398;p53"/>
          <p:cNvSpPr txBox="1"/>
          <p:nvPr/>
        </p:nvSpPr>
        <p:spPr>
          <a:xfrm>
            <a:off x="3712600" y="2385775"/>
            <a:ext cx="172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onsolas"/>
                <a:ea typeface="Consolas"/>
                <a:cs typeface="Consolas"/>
                <a:sym typeface="Consolas"/>
              </a:rPr>
              <a:t>position: </a:t>
            </a:r>
            <a:endParaRPr b="1" sz="2400">
              <a:solidFill>
                <a:schemeClr val="dk1"/>
              </a:solidFill>
              <a:latin typeface="Consolas"/>
              <a:ea typeface="Consolas"/>
              <a:cs typeface="Consolas"/>
              <a:sym typeface="Consolas"/>
            </a:endParaRPr>
          </a:p>
          <a:p>
            <a:pPr indent="0" lvl="0" marL="0" rtl="0" algn="l">
              <a:spcBef>
                <a:spcPts val="1600"/>
              </a:spcBef>
              <a:spcAft>
                <a:spcPts val="0"/>
              </a:spcAft>
              <a:buNone/>
            </a:pPr>
            <a:r>
              <a:t/>
            </a:r>
            <a:endParaRPr/>
          </a:p>
        </p:txBody>
      </p:sp>
      <p:sp>
        <p:nvSpPr>
          <p:cNvPr id="399" name="Google Shape;399;p53"/>
          <p:cNvSpPr/>
          <p:nvPr/>
        </p:nvSpPr>
        <p:spPr>
          <a:xfrm>
            <a:off x="6190600" y="3840300"/>
            <a:ext cx="1773900" cy="670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absolute</a:t>
            </a:r>
            <a:endParaRPr>
              <a:latin typeface="Consolas"/>
              <a:ea typeface="Consolas"/>
              <a:cs typeface="Consolas"/>
              <a:sym typeface="Consolas"/>
            </a:endParaRPr>
          </a:p>
        </p:txBody>
      </p:sp>
      <p:cxnSp>
        <p:nvCxnSpPr>
          <p:cNvPr id="400" name="Google Shape;400;p53"/>
          <p:cNvCxnSpPr>
            <a:stCxn id="398" idx="2"/>
            <a:endCxn id="399" idx="0"/>
          </p:cNvCxnSpPr>
          <p:nvPr/>
        </p:nvCxnSpPr>
        <p:spPr>
          <a:xfrm>
            <a:off x="4572850" y="2958475"/>
            <a:ext cx="2504700" cy="8817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53"/>
          <p:cNvCxnSpPr>
            <a:stCxn id="399" idx="1"/>
          </p:cNvCxnSpPr>
          <p:nvPr/>
        </p:nvCxnSpPr>
        <p:spPr>
          <a:xfrm flipH="1">
            <a:off x="5278600" y="4175400"/>
            <a:ext cx="912000" cy="4200"/>
          </a:xfrm>
          <a:prstGeom prst="straightConnector1">
            <a:avLst/>
          </a:prstGeom>
          <a:noFill/>
          <a:ln cap="flat" cmpd="sng" w="9525">
            <a:solidFill>
              <a:schemeClr val="dk2"/>
            </a:solidFill>
            <a:prstDash val="solid"/>
            <a:round/>
            <a:headEnd len="med" w="med" type="none"/>
            <a:tailEnd len="med" w="med" type="triangle"/>
          </a:ln>
        </p:spPr>
      </p:cxnSp>
      <p:sp>
        <p:nvSpPr>
          <p:cNvPr id="402" name="Google Shape;402;p53"/>
          <p:cNvSpPr/>
          <p:nvPr/>
        </p:nvSpPr>
        <p:spPr>
          <a:xfrm>
            <a:off x="3060625" y="3614245"/>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element's position is </a:t>
            </a:r>
            <a:r>
              <a:rPr b="1" lang="en">
                <a:solidFill>
                  <a:srgbClr val="FFFFFF"/>
                </a:solidFill>
                <a:latin typeface="Proxima Nova"/>
                <a:ea typeface="Proxima Nova"/>
                <a:cs typeface="Proxima Nova"/>
                <a:sym typeface="Proxima Nova"/>
              </a:rPr>
              <a:t>relative</a:t>
            </a:r>
            <a:r>
              <a:rPr lang="en">
                <a:solidFill>
                  <a:srgbClr val="FFFFFF"/>
                </a:solidFill>
                <a:latin typeface="Proxima Nova"/>
                <a:ea typeface="Proxima Nova"/>
                <a:cs typeface="Proxima Nova"/>
                <a:sym typeface="Proxima Nova"/>
              </a:rPr>
              <a:t> to the nearest </a:t>
            </a:r>
            <a:r>
              <a:rPr b="1" lang="en">
                <a:solidFill>
                  <a:srgbClr val="FFFFFF"/>
                </a:solidFill>
                <a:latin typeface="Proxima Nova"/>
                <a:ea typeface="Proxima Nova"/>
                <a:cs typeface="Proxima Nova"/>
                <a:sym typeface="Proxima Nova"/>
              </a:rPr>
              <a:t>positioned </a:t>
            </a:r>
            <a:r>
              <a:rPr lang="en">
                <a:solidFill>
                  <a:srgbClr val="FFFFFF"/>
                </a:solidFill>
                <a:latin typeface="Proxima Nova"/>
                <a:ea typeface="Proxima Nova"/>
                <a:cs typeface="Proxima Nova"/>
                <a:sym typeface="Proxima Nova"/>
              </a:rPr>
              <a:t>ancestor.</a:t>
            </a:r>
            <a:endParaRPr>
              <a:solidFill>
                <a:srgbClr val="FFFFFF"/>
              </a:solidFill>
              <a:latin typeface="Proxima Nova"/>
              <a:ea typeface="Proxima Nova"/>
              <a:cs typeface="Proxima Nova"/>
              <a:sym typeface="Proxima Nova"/>
            </a:endParaRPr>
          </a:p>
        </p:txBody>
      </p:sp>
      <p:sp>
        <p:nvSpPr>
          <p:cNvPr id="403" name="Google Shape;403;p53"/>
          <p:cNvSpPr txBox="1"/>
          <p:nvPr/>
        </p:nvSpPr>
        <p:spPr>
          <a:xfrm>
            <a:off x="221625" y="2975575"/>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#circle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relative;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left:5px;</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404" name="Google Shape;404;p53"/>
          <p:cNvSpPr txBox="1"/>
          <p:nvPr/>
        </p:nvSpPr>
        <p:spPr>
          <a:xfrm>
            <a:off x="221625" y="1933013"/>
            <a:ext cx="2369100" cy="99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#square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position: absolute;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405" name="Google Shape;405;p53"/>
          <p:cNvSpPr/>
          <p:nvPr/>
        </p:nvSpPr>
        <p:spPr>
          <a:xfrm>
            <a:off x="1355475" y="4285200"/>
            <a:ext cx="558600" cy="4863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6" name="Google Shape;406;p53"/>
          <p:cNvCxnSpPr/>
          <p:nvPr/>
        </p:nvCxnSpPr>
        <p:spPr>
          <a:xfrm>
            <a:off x="1189050" y="4981350"/>
            <a:ext cx="540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4"/>
          <p:cNvSpPr/>
          <p:nvPr/>
        </p:nvSpPr>
        <p:spPr>
          <a:xfrm>
            <a:off x="2856000" y="2157950"/>
            <a:ext cx="3432000" cy="27024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nsolas"/>
                <a:ea typeface="Consolas"/>
                <a:cs typeface="Consolas"/>
                <a:sym typeface="Consolas"/>
              </a:rPr>
              <a:t>position: relative;</a:t>
            </a:r>
            <a:endParaRPr b="1" sz="1000">
              <a:latin typeface="Consolas"/>
              <a:ea typeface="Consolas"/>
              <a:cs typeface="Consolas"/>
              <a:sym typeface="Consolas"/>
            </a:endParaRPr>
          </a:p>
        </p:txBody>
      </p:sp>
      <p:sp>
        <p:nvSpPr>
          <p:cNvPr id="412" name="Google Shape;412;p5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with Styles</a:t>
            </a:r>
            <a:endParaRPr/>
          </a:p>
        </p:txBody>
      </p:sp>
      <p:sp>
        <p:nvSpPr>
          <p:cNvPr id="413" name="Google Shape;413;p54"/>
          <p:cNvSpPr txBox="1"/>
          <p:nvPr>
            <p:ph idx="1" type="body"/>
          </p:nvPr>
        </p:nvSpPr>
        <p:spPr>
          <a:xfrm>
            <a:off x="311700" y="1405225"/>
            <a:ext cx="8520600" cy="5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Useful animation CSS styles:</a:t>
            </a:r>
            <a:endParaRPr b="1">
              <a:solidFill>
                <a:srgbClr val="000000"/>
              </a:solidFill>
            </a:endParaRPr>
          </a:p>
          <a:p>
            <a:pPr indent="0" lvl="0" marL="0" rtl="0" algn="l">
              <a:spcBef>
                <a:spcPts val="1600"/>
              </a:spcBef>
              <a:spcAft>
                <a:spcPts val="1600"/>
              </a:spcAft>
              <a:buNone/>
            </a:pPr>
            <a:r>
              <a:t/>
            </a:r>
            <a:endParaRPr b="1" sz="2200">
              <a:solidFill>
                <a:srgbClr val="000000"/>
              </a:solidFill>
              <a:latin typeface="Consolas"/>
              <a:ea typeface="Consolas"/>
              <a:cs typeface="Consolas"/>
              <a:sym typeface="Consolas"/>
            </a:endParaRPr>
          </a:p>
        </p:txBody>
      </p:sp>
      <p:sp>
        <p:nvSpPr>
          <p:cNvPr id="414" name="Google Shape;414;p54"/>
          <p:cNvSpPr/>
          <p:nvPr/>
        </p:nvSpPr>
        <p:spPr>
          <a:xfrm>
            <a:off x="3754650" y="2739650"/>
            <a:ext cx="1634700" cy="1539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rPr b="1" lang="en" sz="1000">
                <a:latin typeface="Consolas"/>
                <a:ea typeface="Consolas"/>
                <a:cs typeface="Consolas"/>
                <a:sym typeface="Consolas"/>
              </a:rPr>
              <a:t>position:absolute;</a:t>
            </a:r>
            <a:endParaRPr b="1" sz="1000">
              <a:latin typeface="Consolas"/>
              <a:ea typeface="Consolas"/>
              <a:cs typeface="Consolas"/>
              <a:sym typeface="Consolas"/>
            </a:endParaRPr>
          </a:p>
        </p:txBody>
      </p:sp>
      <p:sp>
        <p:nvSpPr>
          <p:cNvPr id="415" name="Google Shape;415;p54"/>
          <p:cNvSpPr txBox="1"/>
          <p:nvPr/>
        </p:nvSpPr>
        <p:spPr>
          <a:xfrm>
            <a:off x="4216200" y="2250488"/>
            <a:ext cx="711600" cy="1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top</a:t>
            </a:r>
            <a:endParaRPr b="1">
              <a:latin typeface="Consolas"/>
              <a:ea typeface="Consolas"/>
              <a:cs typeface="Consolas"/>
              <a:sym typeface="Consolas"/>
            </a:endParaRPr>
          </a:p>
        </p:txBody>
      </p:sp>
      <p:sp>
        <p:nvSpPr>
          <p:cNvPr id="416" name="Google Shape;416;p54"/>
          <p:cNvSpPr txBox="1"/>
          <p:nvPr/>
        </p:nvSpPr>
        <p:spPr>
          <a:xfrm>
            <a:off x="4162350" y="4374050"/>
            <a:ext cx="8193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bottom</a:t>
            </a:r>
            <a:endParaRPr b="1">
              <a:latin typeface="Consolas"/>
              <a:ea typeface="Consolas"/>
              <a:cs typeface="Consolas"/>
              <a:sym typeface="Consolas"/>
            </a:endParaRPr>
          </a:p>
        </p:txBody>
      </p:sp>
      <p:sp>
        <p:nvSpPr>
          <p:cNvPr id="417" name="Google Shape;417;p54"/>
          <p:cNvSpPr txBox="1"/>
          <p:nvPr/>
        </p:nvSpPr>
        <p:spPr>
          <a:xfrm>
            <a:off x="2953625" y="3378800"/>
            <a:ext cx="7116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left</a:t>
            </a:r>
            <a:endParaRPr b="1">
              <a:latin typeface="Consolas"/>
              <a:ea typeface="Consolas"/>
              <a:cs typeface="Consolas"/>
              <a:sym typeface="Consolas"/>
            </a:endParaRPr>
          </a:p>
        </p:txBody>
      </p:sp>
      <p:sp>
        <p:nvSpPr>
          <p:cNvPr id="418" name="Google Shape;418;p54"/>
          <p:cNvSpPr txBox="1"/>
          <p:nvPr/>
        </p:nvSpPr>
        <p:spPr>
          <a:xfrm>
            <a:off x="5520150" y="3378800"/>
            <a:ext cx="7116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right</a:t>
            </a:r>
            <a:endParaRPr b="1">
              <a:latin typeface="Consolas"/>
              <a:ea typeface="Consolas"/>
              <a:cs typeface="Consolas"/>
              <a:sym typeface="Consolas"/>
            </a:endParaRPr>
          </a:p>
        </p:txBody>
      </p:sp>
      <p:cxnSp>
        <p:nvCxnSpPr>
          <p:cNvPr id="419" name="Google Shape;419;p54"/>
          <p:cNvCxnSpPr/>
          <p:nvPr/>
        </p:nvCxnSpPr>
        <p:spPr>
          <a:xfrm>
            <a:off x="2846500" y="3287875"/>
            <a:ext cx="792600" cy="0"/>
          </a:xfrm>
          <a:prstGeom prst="straightConnector1">
            <a:avLst/>
          </a:prstGeom>
          <a:noFill/>
          <a:ln cap="flat" cmpd="sng" w="9525">
            <a:solidFill>
              <a:schemeClr val="dk2"/>
            </a:solidFill>
            <a:prstDash val="solid"/>
            <a:round/>
            <a:headEnd len="med" w="med" type="none"/>
            <a:tailEnd len="med" w="med" type="triangle"/>
          </a:ln>
        </p:spPr>
      </p:cxnSp>
      <p:cxnSp>
        <p:nvCxnSpPr>
          <p:cNvPr id="420" name="Google Shape;420;p54"/>
          <p:cNvCxnSpPr/>
          <p:nvPr/>
        </p:nvCxnSpPr>
        <p:spPr>
          <a:xfrm flipH="1">
            <a:off x="5521950" y="3868875"/>
            <a:ext cx="759300" cy="4500"/>
          </a:xfrm>
          <a:prstGeom prst="straightConnector1">
            <a:avLst/>
          </a:prstGeom>
          <a:noFill/>
          <a:ln cap="flat" cmpd="sng" w="9525">
            <a:solidFill>
              <a:schemeClr val="dk2"/>
            </a:solidFill>
            <a:prstDash val="solid"/>
            <a:round/>
            <a:headEnd len="med" w="med" type="none"/>
            <a:tailEnd len="med" w="med" type="triangle"/>
          </a:ln>
        </p:spPr>
      </p:cxnSp>
      <p:cxnSp>
        <p:nvCxnSpPr>
          <p:cNvPr id="421" name="Google Shape;421;p54"/>
          <p:cNvCxnSpPr/>
          <p:nvPr/>
        </p:nvCxnSpPr>
        <p:spPr>
          <a:xfrm>
            <a:off x="4981650" y="2158097"/>
            <a:ext cx="8700" cy="522000"/>
          </a:xfrm>
          <a:prstGeom prst="straightConnector1">
            <a:avLst/>
          </a:prstGeom>
          <a:noFill/>
          <a:ln cap="flat" cmpd="sng" w="9525">
            <a:solidFill>
              <a:schemeClr val="dk2"/>
            </a:solidFill>
            <a:prstDash val="solid"/>
            <a:round/>
            <a:headEnd len="med" w="med" type="none"/>
            <a:tailEnd len="med" w="med" type="triangle"/>
          </a:ln>
        </p:spPr>
      </p:cxnSp>
      <p:cxnSp>
        <p:nvCxnSpPr>
          <p:cNvPr id="422" name="Google Shape;422;p54"/>
          <p:cNvCxnSpPr/>
          <p:nvPr/>
        </p:nvCxnSpPr>
        <p:spPr>
          <a:xfrm rot="10800000">
            <a:off x="4162351" y="4374058"/>
            <a:ext cx="0" cy="48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with Styles</a:t>
            </a:r>
            <a:endParaRPr/>
          </a:p>
        </p:txBody>
      </p:sp>
      <p:sp>
        <p:nvSpPr>
          <p:cNvPr id="428" name="Google Shape;428;p55"/>
          <p:cNvSpPr txBox="1"/>
          <p:nvPr>
            <p:ph idx="1" type="body"/>
          </p:nvPr>
        </p:nvSpPr>
        <p:spPr>
          <a:xfrm>
            <a:off x="311700" y="1405225"/>
            <a:ext cx="8520600" cy="5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Useful animation CSS styles:</a:t>
            </a:r>
            <a:endParaRPr b="1">
              <a:solidFill>
                <a:srgbClr val="000000"/>
              </a:solidFill>
            </a:endParaRPr>
          </a:p>
          <a:p>
            <a:pPr indent="0" lvl="0" marL="0" rtl="0" algn="l">
              <a:spcBef>
                <a:spcPts val="1600"/>
              </a:spcBef>
              <a:spcAft>
                <a:spcPts val="1600"/>
              </a:spcAft>
              <a:buNone/>
            </a:pPr>
            <a:r>
              <a:t/>
            </a:r>
            <a:endParaRPr b="1" sz="2200">
              <a:solidFill>
                <a:srgbClr val="000000"/>
              </a:solidFill>
              <a:latin typeface="Consolas"/>
              <a:ea typeface="Consolas"/>
              <a:cs typeface="Consolas"/>
              <a:sym typeface="Consolas"/>
            </a:endParaRPr>
          </a:p>
        </p:txBody>
      </p:sp>
      <p:sp>
        <p:nvSpPr>
          <p:cNvPr id="429" name="Google Shape;429;p55"/>
          <p:cNvSpPr/>
          <p:nvPr/>
        </p:nvSpPr>
        <p:spPr>
          <a:xfrm>
            <a:off x="6837050" y="2834451"/>
            <a:ext cx="2049300" cy="13494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All movement is in relation to the nearest </a:t>
            </a:r>
            <a:r>
              <a:rPr b="1" lang="en">
                <a:solidFill>
                  <a:srgbClr val="FFFFFF"/>
                </a:solidFill>
                <a:latin typeface="Proxima Nova"/>
                <a:ea typeface="Proxima Nova"/>
                <a:cs typeface="Proxima Nova"/>
                <a:sym typeface="Proxima Nova"/>
              </a:rPr>
              <a:t>positioned ancestor</a:t>
            </a:r>
            <a:endParaRPr b="1">
              <a:solidFill>
                <a:srgbClr val="FFFFFF"/>
              </a:solidFill>
              <a:latin typeface="Proxima Nova"/>
              <a:ea typeface="Proxima Nova"/>
              <a:cs typeface="Proxima Nova"/>
              <a:sym typeface="Proxima Nova"/>
            </a:endParaRPr>
          </a:p>
        </p:txBody>
      </p:sp>
      <p:sp>
        <p:nvSpPr>
          <p:cNvPr id="430" name="Google Shape;430;p55"/>
          <p:cNvSpPr/>
          <p:nvPr/>
        </p:nvSpPr>
        <p:spPr>
          <a:xfrm>
            <a:off x="2856000" y="2157950"/>
            <a:ext cx="3432000" cy="27024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nsolas"/>
                <a:ea typeface="Consolas"/>
                <a:cs typeface="Consolas"/>
                <a:sym typeface="Consolas"/>
              </a:rPr>
              <a:t>position: relative;</a:t>
            </a:r>
            <a:endParaRPr b="1" sz="1000">
              <a:latin typeface="Consolas"/>
              <a:ea typeface="Consolas"/>
              <a:cs typeface="Consolas"/>
              <a:sym typeface="Consolas"/>
            </a:endParaRPr>
          </a:p>
        </p:txBody>
      </p:sp>
      <p:sp>
        <p:nvSpPr>
          <p:cNvPr id="431" name="Google Shape;431;p55"/>
          <p:cNvSpPr/>
          <p:nvPr/>
        </p:nvSpPr>
        <p:spPr>
          <a:xfrm>
            <a:off x="3754650" y="2739650"/>
            <a:ext cx="1634700" cy="1539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rPr b="1" lang="en" sz="1000">
                <a:latin typeface="Consolas"/>
                <a:ea typeface="Consolas"/>
                <a:cs typeface="Consolas"/>
                <a:sym typeface="Consolas"/>
              </a:rPr>
              <a:t>position:absolute;</a:t>
            </a:r>
            <a:endParaRPr b="1" sz="1000">
              <a:latin typeface="Consolas"/>
              <a:ea typeface="Consolas"/>
              <a:cs typeface="Consolas"/>
              <a:sym typeface="Consolas"/>
            </a:endParaRPr>
          </a:p>
        </p:txBody>
      </p:sp>
      <p:sp>
        <p:nvSpPr>
          <p:cNvPr id="432" name="Google Shape;432;p55"/>
          <p:cNvSpPr txBox="1"/>
          <p:nvPr/>
        </p:nvSpPr>
        <p:spPr>
          <a:xfrm>
            <a:off x="4216200" y="2250488"/>
            <a:ext cx="711600" cy="1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top</a:t>
            </a:r>
            <a:endParaRPr b="1">
              <a:latin typeface="Consolas"/>
              <a:ea typeface="Consolas"/>
              <a:cs typeface="Consolas"/>
              <a:sym typeface="Consolas"/>
            </a:endParaRPr>
          </a:p>
        </p:txBody>
      </p:sp>
      <p:sp>
        <p:nvSpPr>
          <p:cNvPr id="433" name="Google Shape;433;p55"/>
          <p:cNvSpPr txBox="1"/>
          <p:nvPr/>
        </p:nvSpPr>
        <p:spPr>
          <a:xfrm>
            <a:off x="4162350" y="4374050"/>
            <a:ext cx="8193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bottom</a:t>
            </a:r>
            <a:endParaRPr b="1">
              <a:latin typeface="Consolas"/>
              <a:ea typeface="Consolas"/>
              <a:cs typeface="Consolas"/>
              <a:sym typeface="Consolas"/>
            </a:endParaRPr>
          </a:p>
        </p:txBody>
      </p:sp>
      <p:sp>
        <p:nvSpPr>
          <p:cNvPr id="434" name="Google Shape;434;p55"/>
          <p:cNvSpPr txBox="1"/>
          <p:nvPr/>
        </p:nvSpPr>
        <p:spPr>
          <a:xfrm>
            <a:off x="2953625" y="3378800"/>
            <a:ext cx="7116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left</a:t>
            </a:r>
            <a:endParaRPr b="1">
              <a:latin typeface="Consolas"/>
              <a:ea typeface="Consolas"/>
              <a:cs typeface="Consolas"/>
              <a:sym typeface="Consolas"/>
            </a:endParaRPr>
          </a:p>
        </p:txBody>
      </p:sp>
      <p:sp>
        <p:nvSpPr>
          <p:cNvPr id="435" name="Google Shape;435;p55"/>
          <p:cNvSpPr txBox="1"/>
          <p:nvPr/>
        </p:nvSpPr>
        <p:spPr>
          <a:xfrm>
            <a:off x="5520150" y="3378800"/>
            <a:ext cx="7116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right</a:t>
            </a:r>
            <a:endParaRPr b="1">
              <a:latin typeface="Consolas"/>
              <a:ea typeface="Consolas"/>
              <a:cs typeface="Consolas"/>
              <a:sym typeface="Consolas"/>
            </a:endParaRPr>
          </a:p>
        </p:txBody>
      </p:sp>
      <p:cxnSp>
        <p:nvCxnSpPr>
          <p:cNvPr id="436" name="Google Shape;436;p55"/>
          <p:cNvCxnSpPr/>
          <p:nvPr/>
        </p:nvCxnSpPr>
        <p:spPr>
          <a:xfrm>
            <a:off x="2846500" y="3287875"/>
            <a:ext cx="792600" cy="0"/>
          </a:xfrm>
          <a:prstGeom prst="straightConnector1">
            <a:avLst/>
          </a:prstGeom>
          <a:noFill/>
          <a:ln cap="flat" cmpd="sng" w="9525">
            <a:solidFill>
              <a:schemeClr val="dk2"/>
            </a:solidFill>
            <a:prstDash val="solid"/>
            <a:round/>
            <a:headEnd len="med" w="med" type="none"/>
            <a:tailEnd len="med" w="med" type="triangle"/>
          </a:ln>
        </p:spPr>
      </p:cxnSp>
      <p:cxnSp>
        <p:nvCxnSpPr>
          <p:cNvPr id="437" name="Google Shape;437;p55"/>
          <p:cNvCxnSpPr/>
          <p:nvPr/>
        </p:nvCxnSpPr>
        <p:spPr>
          <a:xfrm flipH="1">
            <a:off x="5521950" y="3868875"/>
            <a:ext cx="759300" cy="4500"/>
          </a:xfrm>
          <a:prstGeom prst="straightConnector1">
            <a:avLst/>
          </a:prstGeom>
          <a:noFill/>
          <a:ln cap="flat" cmpd="sng" w="9525">
            <a:solidFill>
              <a:schemeClr val="dk2"/>
            </a:solidFill>
            <a:prstDash val="solid"/>
            <a:round/>
            <a:headEnd len="med" w="med" type="none"/>
            <a:tailEnd len="med" w="med" type="triangle"/>
          </a:ln>
        </p:spPr>
      </p:cxnSp>
      <p:cxnSp>
        <p:nvCxnSpPr>
          <p:cNvPr id="438" name="Google Shape;438;p55"/>
          <p:cNvCxnSpPr/>
          <p:nvPr/>
        </p:nvCxnSpPr>
        <p:spPr>
          <a:xfrm>
            <a:off x="4981650" y="2158097"/>
            <a:ext cx="8700" cy="522000"/>
          </a:xfrm>
          <a:prstGeom prst="straightConnector1">
            <a:avLst/>
          </a:prstGeom>
          <a:noFill/>
          <a:ln cap="flat" cmpd="sng" w="9525">
            <a:solidFill>
              <a:schemeClr val="dk2"/>
            </a:solidFill>
            <a:prstDash val="solid"/>
            <a:round/>
            <a:headEnd len="med" w="med" type="none"/>
            <a:tailEnd len="med" w="med" type="triangle"/>
          </a:ln>
        </p:spPr>
      </p:cxnSp>
      <p:cxnSp>
        <p:nvCxnSpPr>
          <p:cNvPr id="439" name="Google Shape;439;p55"/>
          <p:cNvCxnSpPr/>
          <p:nvPr/>
        </p:nvCxnSpPr>
        <p:spPr>
          <a:xfrm rot="10800000">
            <a:off x="4162351" y="4374058"/>
            <a:ext cx="0" cy="48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445" name="Google Shape;445;p56"/>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How can we animate the inner square to move to the other side of its container?</a:t>
            </a:r>
            <a:endParaRPr b="1">
              <a:solidFill>
                <a:srgbClr val="000000"/>
              </a:solidFill>
            </a:endParaRPr>
          </a:p>
        </p:txBody>
      </p:sp>
      <p:sp>
        <p:nvSpPr>
          <p:cNvPr id="446" name="Google Shape;446;p56"/>
          <p:cNvSpPr/>
          <p:nvPr/>
        </p:nvSpPr>
        <p:spPr>
          <a:xfrm>
            <a:off x="3278875" y="2509250"/>
            <a:ext cx="3009000" cy="23511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nsolas"/>
                <a:ea typeface="Consolas"/>
                <a:cs typeface="Consolas"/>
                <a:sym typeface="Consolas"/>
              </a:rPr>
              <a:t>position: relative;</a:t>
            </a:r>
            <a:endParaRPr b="1" sz="1000">
              <a:latin typeface="Consolas"/>
              <a:ea typeface="Consolas"/>
              <a:cs typeface="Consolas"/>
              <a:sym typeface="Consolas"/>
            </a:endParaRPr>
          </a:p>
        </p:txBody>
      </p:sp>
      <p:sp>
        <p:nvSpPr>
          <p:cNvPr id="447" name="Google Shape;447;p56"/>
          <p:cNvSpPr/>
          <p:nvPr/>
        </p:nvSpPr>
        <p:spPr>
          <a:xfrm>
            <a:off x="3279752" y="3015332"/>
            <a:ext cx="1433400" cy="1338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rPr b="1" lang="en" sz="900">
                <a:latin typeface="Consolas"/>
                <a:ea typeface="Consolas"/>
                <a:cs typeface="Consolas"/>
                <a:sym typeface="Consolas"/>
              </a:rPr>
              <a:t>position:absolute;</a:t>
            </a:r>
            <a:endParaRPr b="1" sz="9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453" name="Google Shape;453;p57"/>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How can we animate the inner square to move to the other side of its container?</a:t>
            </a:r>
            <a:endParaRPr b="1">
              <a:solidFill>
                <a:srgbClr val="000000"/>
              </a:solidFill>
            </a:endParaRPr>
          </a:p>
        </p:txBody>
      </p:sp>
      <p:sp>
        <p:nvSpPr>
          <p:cNvPr id="454" name="Google Shape;454;p57"/>
          <p:cNvSpPr/>
          <p:nvPr/>
        </p:nvSpPr>
        <p:spPr>
          <a:xfrm>
            <a:off x="3278875" y="2509250"/>
            <a:ext cx="3009000" cy="23511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nsolas"/>
                <a:ea typeface="Consolas"/>
                <a:cs typeface="Consolas"/>
                <a:sym typeface="Consolas"/>
              </a:rPr>
              <a:t>position: relative;</a:t>
            </a:r>
            <a:endParaRPr b="1" sz="1000">
              <a:latin typeface="Consolas"/>
              <a:ea typeface="Consolas"/>
              <a:cs typeface="Consolas"/>
              <a:sym typeface="Consolas"/>
            </a:endParaRPr>
          </a:p>
        </p:txBody>
      </p:sp>
      <p:sp>
        <p:nvSpPr>
          <p:cNvPr id="455" name="Google Shape;455;p57"/>
          <p:cNvSpPr/>
          <p:nvPr/>
        </p:nvSpPr>
        <p:spPr>
          <a:xfrm>
            <a:off x="3279752" y="3015332"/>
            <a:ext cx="1433400" cy="1338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rPr b="1" lang="en" sz="900">
                <a:latin typeface="Consolas"/>
                <a:ea typeface="Consolas"/>
                <a:cs typeface="Consolas"/>
                <a:sym typeface="Consolas"/>
              </a:rPr>
              <a:t>position:absolute;</a:t>
            </a:r>
            <a:endParaRPr b="1" sz="900">
              <a:latin typeface="Consolas"/>
              <a:ea typeface="Consolas"/>
              <a:cs typeface="Consolas"/>
              <a:sym typeface="Consolas"/>
            </a:endParaRPr>
          </a:p>
        </p:txBody>
      </p:sp>
      <p:sp>
        <p:nvSpPr>
          <p:cNvPr id="456" name="Google Shape;456;p57"/>
          <p:cNvSpPr/>
          <p:nvPr/>
        </p:nvSpPr>
        <p:spPr>
          <a:xfrm>
            <a:off x="522525" y="2897501"/>
            <a:ext cx="2049300" cy="13494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We want the inner square to move </a:t>
            </a:r>
            <a:r>
              <a:rPr b="1" lang="en">
                <a:solidFill>
                  <a:srgbClr val="FFFFFF"/>
                </a:solidFill>
                <a:latin typeface="Proxima Nova"/>
                <a:ea typeface="Proxima Nova"/>
                <a:cs typeface="Proxima Nova"/>
                <a:sym typeface="Proxima Nova"/>
              </a:rPr>
              <a:t>left</a:t>
            </a:r>
            <a:r>
              <a:rPr lang="en">
                <a:solidFill>
                  <a:srgbClr val="FFFFFF"/>
                </a:solidFill>
                <a:latin typeface="Proxima Nova"/>
                <a:ea typeface="Proxima Nova"/>
                <a:cs typeface="Proxima Nova"/>
                <a:sym typeface="Proxima Nova"/>
              </a:rPr>
              <a:t> until it gets to the right side of the container.</a:t>
            </a:r>
            <a:endParaRPr>
              <a:solidFill>
                <a:srgbClr val="FFFFFF"/>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462" name="Google Shape;462;p58"/>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How can we animate the inner square to move to the other side of its container?</a:t>
            </a:r>
            <a:endParaRPr b="1">
              <a:solidFill>
                <a:srgbClr val="000000"/>
              </a:solidFill>
            </a:endParaRPr>
          </a:p>
        </p:txBody>
      </p:sp>
      <p:sp>
        <p:nvSpPr>
          <p:cNvPr id="463" name="Google Shape;463;p58"/>
          <p:cNvSpPr/>
          <p:nvPr/>
        </p:nvSpPr>
        <p:spPr>
          <a:xfrm>
            <a:off x="3278875" y="2509250"/>
            <a:ext cx="3009000" cy="23511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nsolas"/>
                <a:ea typeface="Consolas"/>
                <a:cs typeface="Consolas"/>
                <a:sym typeface="Consolas"/>
              </a:rPr>
              <a:t>position: relative;</a:t>
            </a:r>
            <a:endParaRPr b="1" sz="1000">
              <a:latin typeface="Consolas"/>
              <a:ea typeface="Consolas"/>
              <a:cs typeface="Consolas"/>
              <a:sym typeface="Consolas"/>
            </a:endParaRPr>
          </a:p>
        </p:txBody>
      </p:sp>
      <p:sp>
        <p:nvSpPr>
          <p:cNvPr id="464" name="Google Shape;464;p58"/>
          <p:cNvSpPr/>
          <p:nvPr/>
        </p:nvSpPr>
        <p:spPr>
          <a:xfrm>
            <a:off x="3279752" y="3015332"/>
            <a:ext cx="1433400" cy="1338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rPr b="1" lang="en" sz="900">
                <a:latin typeface="Consolas"/>
                <a:ea typeface="Consolas"/>
                <a:cs typeface="Consolas"/>
                <a:sym typeface="Consolas"/>
              </a:rPr>
              <a:t>position:absolute;</a:t>
            </a:r>
            <a:endParaRPr b="1" sz="900">
              <a:latin typeface="Consolas"/>
              <a:ea typeface="Consolas"/>
              <a:cs typeface="Consolas"/>
              <a:sym typeface="Consolas"/>
            </a:endParaRPr>
          </a:p>
        </p:txBody>
      </p:sp>
      <p:sp>
        <p:nvSpPr>
          <p:cNvPr id="465" name="Google Shape;465;p58"/>
          <p:cNvSpPr txBox="1"/>
          <p:nvPr/>
        </p:nvSpPr>
        <p:spPr>
          <a:xfrm>
            <a:off x="549500" y="2626400"/>
            <a:ext cx="2396100" cy="21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Steps:</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b="1" lang="en">
                <a:latin typeface="Proxima Nova"/>
                <a:ea typeface="Proxima Nova"/>
                <a:cs typeface="Proxima Nova"/>
                <a:sym typeface="Proxima Nova"/>
              </a:rPr>
              <a:t>move function</a:t>
            </a:r>
            <a:endParaRPr b="1">
              <a:latin typeface="Proxima Nova"/>
              <a:ea typeface="Proxima Nova"/>
              <a:cs typeface="Proxima Nova"/>
              <a:sym typeface="Proxima Nova"/>
            </a:endParaRPr>
          </a:p>
          <a:p>
            <a:pPr indent="-317500" lvl="0" marL="457200" rtl="0" algn="l">
              <a:spcBef>
                <a:spcPts val="1000"/>
              </a:spcBef>
              <a:spcAft>
                <a:spcPts val="0"/>
              </a:spcAft>
              <a:buSzPts val="1400"/>
              <a:buFont typeface="Proxima Nova"/>
              <a:buAutoNum type="arabicPeriod"/>
            </a:pPr>
            <a:r>
              <a:rPr b="1" lang="en">
                <a:latin typeface="Proxima Nova"/>
                <a:ea typeface="Proxima Nova"/>
                <a:cs typeface="Proxima Nova"/>
                <a:sym typeface="Proxima Nova"/>
              </a:rPr>
              <a:t>setInterval</a:t>
            </a:r>
            <a:endParaRPr b="1">
              <a:latin typeface="Proxima Nova"/>
              <a:ea typeface="Proxima Nova"/>
              <a:cs typeface="Proxima Nova"/>
              <a:sym typeface="Proxima Nova"/>
            </a:endParaRPr>
          </a:p>
          <a:p>
            <a:pPr indent="-317500" lvl="0" marL="457200" rtl="0" algn="l">
              <a:spcBef>
                <a:spcPts val="1000"/>
              </a:spcBef>
              <a:spcAft>
                <a:spcPts val="1000"/>
              </a:spcAft>
              <a:buSzPts val="1400"/>
              <a:buFont typeface="Proxima Nova"/>
              <a:buAutoNum type="arabicPeriod"/>
            </a:pPr>
            <a:r>
              <a:rPr b="1" lang="en">
                <a:latin typeface="Proxima Nova"/>
                <a:ea typeface="Proxima Nova"/>
                <a:cs typeface="Proxima Nova"/>
                <a:sym typeface="Proxima Nova"/>
              </a:rPr>
              <a:t>clearInterval </a:t>
            </a:r>
            <a:endParaRPr b="1">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translate()</a:t>
            </a:r>
            <a:endParaRPr/>
          </a:p>
        </p:txBody>
      </p:sp>
      <p:sp>
        <p:nvSpPr>
          <p:cNvPr id="471" name="Google Shape;471;p59"/>
          <p:cNvSpPr txBox="1"/>
          <p:nvPr>
            <p:ph idx="1" type="body"/>
          </p:nvPr>
        </p:nvSpPr>
        <p:spPr>
          <a:xfrm>
            <a:off x="311700" y="1459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We can also move elements using </a:t>
            </a:r>
            <a:r>
              <a:rPr b="1" lang="en">
                <a:solidFill>
                  <a:srgbClr val="000000"/>
                </a:solidFill>
                <a:latin typeface="Consolas"/>
                <a:ea typeface="Consolas"/>
                <a:cs typeface="Consolas"/>
                <a:sym typeface="Consolas"/>
              </a:rPr>
              <a:t>transform:translate()</a:t>
            </a:r>
            <a:endParaRPr b="1">
              <a:solidFill>
                <a:srgbClr val="0000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Animations</a:t>
            </a:r>
            <a:endParaRPr/>
          </a:p>
        </p:txBody>
      </p:sp>
      <p:sp>
        <p:nvSpPr>
          <p:cNvPr id="157" name="Google Shape;157;p33"/>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Animations are gradual changes to an element's style:</a:t>
            </a:r>
            <a:endParaRPr b="1">
              <a:solidFill>
                <a:srgbClr val="000000"/>
              </a:solidFill>
            </a:endParaRPr>
          </a:p>
        </p:txBody>
      </p:sp>
      <p:pic>
        <p:nvPicPr>
          <p:cNvPr id="158" name="Google Shape;158;p33"/>
          <p:cNvPicPr preferRelativeResize="0"/>
          <p:nvPr/>
        </p:nvPicPr>
        <p:blipFill>
          <a:blip r:embed="rId3">
            <a:alphaModFix/>
          </a:blip>
          <a:stretch>
            <a:fillRect/>
          </a:stretch>
        </p:blipFill>
        <p:spPr>
          <a:xfrm>
            <a:off x="3107575" y="2314823"/>
            <a:ext cx="2448575" cy="2077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translate()</a:t>
            </a:r>
            <a:endParaRPr/>
          </a:p>
        </p:txBody>
      </p:sp>
      <p:sp>
        <p:nvSpPr>
          <p:cNvPr id="477" name="Google Shape;477;p60"/>
          <p:cNvSpPr txBox="1"/>
          <p:nvPr>
            <p:ph idx="1" type="body"/>
          </p:nvPr>
        </p:nvSpPr>
        <p:spPr>
          <a:xfrm>
            <a:off x="311700" y="1459275"/>
            <a:ext cx="8520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We can also move elements using </a:t>
            </a:r>
            <a:r>
              <a:rPr b="1" lang="en">
                <a:solidFill>
                  <a:srgbClr val="000000"/>
                </a:solidFill>
                <a:latin typeface="Consolas"/>
                <a:ea typeface="Consolas"/>
                <a:cs typeface="Consolas"/>
                <a:sym typeface="Consolas"/>
              </a:rPr>
              <a:t>transform:translate()</a:t>
            </a:r>
            <a:endParaRPr b="1">
              <a:solidFill>
                <a:srgbClr val="000000"/>
              </a:solidFill>
              <a:latin typeface="Consolas"/>
              <a:ea typeface="Consolas"/>
              <a:cs typeface="Consolas"/>
              <a:sym typeface="Consolas"/>
            </a:endParaRPr>
          </a:p>
        </p:txBody>
      </p:sp>
      <p:sp>
        <p:nvSpPr>
          <p:cNvPr id="478" name="Google Shape;478;p60"/>
          <p:cNvSpPr txBox="1"/>
          <p:nvPr/>
        </p:nvSpPr>
        <p:spPr>
          <a:xfrm>
            <a:off x="2817900" y="2396100"/>
            <a:ext cx="3586800" cy="8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transform: translate(x, y);</a:t>
            </a:r>
            <a:endParaRPr b="1" sz="1800">
              <a:latin typeface="Consolas"/>
              <a:ea typeface="Consolas"/>
              <a:cs typeface="Consolas"/>
              <a:sym typeface="Consolas"/>
            </a:endParaRPr>
          </a:p>
        </p:txBody>
      </p:sp>
      <p:sp>
        <p:nvSpPr>
          <p:cNvPr id="479" name="Google Shape;479;p60"/>
          <p:cNvSpPr/>
          <p:nvPr/>
        </p:nvSpPr>
        <p:spPr>
          <a:xfrm>
            <a:off x="5076400" y="3161900"/>
            <a:ext cx="1499400" cy="10947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Moves element x px, y px from original position</a:t>
            </a:r>
            <a:endParaRPr>
              <a:solidFill>
                <a:srgbClr val="FFFFFF"/>
              </a:solidFill>
              <a:latin typeface="Proxima Nova"/>
              <a:ea typeface="Proxima Nova"/>
              <a:cs typeface="Proxima Nova"/>
              <a:sym typeface="Proxima Nova"/>
            </a:endParaRPr>
          </a:p>
        </p:txBody>
      </p:sp>
      <p:cxnSp>
        <p:nvCxnSpPr>
          <p:cNvPr id="480" name="Google Shape;480;p60"/>
          <p:cNvCxnSpPr>
            <a:stCxn id="479" idx="0"/>
          </p:cNvCxnSpPr>
          <p:nvPr/>
        </p:nvCxnSpPr>
        <p:spPr>
          <a:xfrm rot="10800000">
            <a:off x="5819200" y="2869700"/>
            <a:ext cx="6900" cy="29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translate()</a:t>
            </a:r>
            <a:endParaRPr/>
          </a:p>
        </p:txBody>
      </p:sp>
      <p:sp>
        <p:nvSpPr>
          <p:cNvPr id="486" name="Google Shape;486;p61"/>
          <p:cNvSpPr txBox="1"/>
          <p:nvPr>
            <p:ph idx="1" type="body"/>
          </p:nvPr>
        </p:nvSpPr>
        <p:spPr>
          <a:xfrm>
            <a:off x="311700" y="1459275"/>
            <a:ext cx="8520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We can also move elements using </a:t>
            </a:r>
            <a:r>
              <a:rPr b="1" lang="en">
                <a:solidFill>
                  <a:srgbClr val="000000"/>
                </a:solidFill>
                <a:latin typeface="Consolas"/>
                <a:ea typeface="Consolas"/>
                <a:cs typeface="Consolas"/>
                <a:sym typeface="Consolas"/>
              </a:rPr>
              <a:t>transform:translate()</a:t>
            </a:r>
            <a:endParaRPr b="1">
              <a:solidFill>
                <a:srgbClr val="000000"/>
              </a:solidFill>
              <a:latin typeface="Consolas"/>
              <a:ea typeface="Consolas"/>
              <a:cs typeface="Consolas"/>
              <a:sym typeface="Consolas"/>
            </a:endParaRPr>
          </a:p>
        </p:txBody>
      </p:sp>
      <p:sp>
        <p:nvSpPr>
          <p:cNvPr id="487" name="Google Shape;487;p61"/>
          <p:cNvSpPr txBox="1"/>
          <p:nvPr/>
        </p:nvSpPr>
        <p:spPr>
          <a:xfrm>
            <a:off x="2817900" y="2396100"/>
            <a:ext cx="35868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transform: translate(x, y);</a:t>
            </a:r>
            <a:endParaRPr b="1" sz="1800">
              <a:latin typeface="Consolas"/>
              <a:ea typeface="Consolas"/>
              <a:cs typeface="Consolas"/>
              <a:sym typeface="Consolas"/>
            </a:endParaRPr>
          </a:p>
        </p:txBody>
      </p:sp>
      <p:sp>
        <p:nvSpPr>
          <p:cNvPr id="488" name="Google Shape;488;p61"/>
          <p:cNvSpPr/>
          <p:nvPr/>
        </p:nvSpPr>
        <p:spPr>
          <a:xfrm>
            <a:off x="3855302" y="3194032"/>
            <a:ext cx="1433400" cy="1338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9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translate()</a:t>
            </a:r>
            <a:endParaRPr/>
          </a:p>
        </p:txBody>
      </p:sp>
      <p:sp>
        <p:nvSpPr>
          <p:cNvPr id="494" name="Google Shape;494;p62"/>
          <p:cNvSpPr txBox="1"/>
          <p:nvPr>
            <p:ph idx="1" type="body"/>
          </p:nvPr>
        </p:nvSpPr>
        <p:spPr>
          <a:xfrm>
            <a:off x="311700" y="1459275"/>
            <a:ext cx="8520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We can also move elements using </a:t>
            </a:r>
            <a:r>
              <a:rPr b="1" lang="en">
                <a:solidFill>
                  <a:srgbClr val="000000"/>
                </a:solidFill>
                <a:latin typeface="Consolas"/>
                <a:ea typeface="Consolas"/>
                <a:cs typeface="Consolas"/>
                <a:sym typeface="Consolas"/>
              </a:rPr>
              <a:t>transform:translate()</a:t>
            </a:r>
            <a:endParaRPr b="1">
              <a:solidFill>
                <a:srgbClr val="000000"/>
              </a:solidFill>
              <a:latin typeface="Consolas"/>
              <a:ea typeface="Consolas"/>
              <a:cs typeface="Consolas"/>
              <a:sym typeface="Consolas"/>
            </a:endParaRPr>
          </a:p>
        </p:txBody>
      </p:sp>
      <p:sp>
        <p:nvSpPr>
          <p:cNvPr id="495" name="Google Shape;495;p62"/>
          <p:cNvSpPr txBox="1"/>
          <p:nvPr/>
        </p:nvSpPr>
        <p:spPr>
          <a:xfrm>
            <a:off x="2817900" y="2396100"/>
            <a:ext cx="36048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transform: translate(3, 0);</a:t>
            </a:r>
            <a:endParaRPr b="1" sz="1800">
              <a:latin typeface="Consolas"/>
              <a:ea typeface="Consolas"/>
              <a:cs typeface="Consolas"/>
              <a:sym typeface="Consolas"/>
            </a:endParaRPr>
          </a:p>
        </p:txBody>
      </p:sp>
      <p:sp>
        <p:nvSpPr>
          <p:cNvPr id="496" name="Google Shape;496;p62"/>
          <p:cNvSpPr/>
          <p:nvPr/>
        </p:nvSpPr>
        <p:spPr>
          <a:xfrm>
            <a:off x="3931502" y="3194032"/>
            <a:ext cx="1433400" cy="13389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900">
              <a:latin typeface="Consolas"/>
              <a:ea typeface="Consolas"/>
              <a:cs typeface="Consolas"/>
              <a:sym typeface="Consolas"/>
            </a:endParaRPr>
          </a:p>
        </p:txBody>
      </p:sp>
      <p:sp>
        <p:nvSpPr>
          <p:cNvPr id="497" name="Google Shape;497;p62"/>
          <p:cNvSpPr/>
          <p:nvPr/>
        </p:nvSpPr>
        <p:spPr>
          <a:xfrm>
            <a:off x="4160102" y="3194032"/>
            <a:ext cx="1433400" cy="1338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9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translate()</a:t>
            </a:r>
            <a:endParaRPr/>
          </a:p>
        </p:txBody>
      </p:sp>
      <p:sp>
        <p:nvSpPr>
          <p:cNvPr id="503" name="Google Shape;503;p63"/>
          <p:cNvSpPr txBox="1"/>
          <p:nvPr>
            <p:ph idx="1" type="body"/>
          </p:nvPr>
        </p:nvSpPr>
        <p:spPr>
          <a:xfrm>
            <a:off x="311700" y="1459275"/>
            <a:ext cx="8520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We can also move elements using </a:t>
            </a:r>
            <a:r>
              <a:rPr b="1" lang="en">
                <a:solidFill>
                  <a:srgbClr val="000000"/>
                </a:solidFill>
                <a:latin typeface="Consolas"/>
                <a:ea typeface="Consolas"/>
                <a:cs typeface="Consolas"/>
                <a:sym typeface="Consolas"/>
              </a:rPr>
              <a:t>transform:translate()</a:t>
            </a:r>
            <a:endParaRPr b="1">
              <a:solidFill>
                <a:srgbClr val="000000"/>
              </a:solidFill>
              <a:latin typeface="Consolas"/>
              <a:ea typeface="Consolas"/>
              <a:cs typeface="Consolas"/>
              <a:sym typeface="Consolas"/>
            </a:endParaRPr>
          </a:p>
        </p:txBody>
      </p:sp>
      <p:sp>
        <p:nvSpPr>
          <p:cNvPr id="504" name="Google Shape;504;p63"/>
          <p:cNvSpPr txBox="1"/>
          <p:nvPr/>
        </p:nvSpPr>
        <p:spPr>
          <a:xfrm>
            <a:off x="2817900" y="2396100"/>
            <a:ext cx="36048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transform: translate(3, 3);</a:t>
            </a:r>
            <a:endParaRPr b="1" sz="1800">
              <a:latin typeface="Consolas"/>
              <a:ea typeface="Consolas"/>
              <a:cs typeface="Consolas"/>
              <a:sym typeface="Consolas"/>
            </a:endParaRPr>
          </a:p>
        </p:txBody>
      </p:sp>
      <p:sp>
        <p:nvSpPr>
          <p:cNvPr id="505" name="Google Shape;505;p63"/>
          <p:cNvSpPr/>
          <p:nvPr/>
        </p:nvSpPr>
        <p:spPr>
          <a:xfrm>
            <a:off x="3931502" y="3194032"/>
            <a:ext cx="1433400" cy="13389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900">
              <a:latin typeface="Consolas"/>
              <a:ea typeface="Consolas"/>
              <a:cs typeface="Consolas"/>
              <a:sym typeface="Consolas"/>
            </a:endParaRPr>
          </a:p>
        </p:txBody>
      </p:sp>
      <p:sp>
        <p:nvSpPr>
          <p:cNvPr id="506" name="Google Shape;506;p63"/>
          <p:cNvSpPr/>
          <p:nvPr/>
        </p:nvSpPr>
        <p:spPr>
          <a:xfrm>
            <a:off x="4160102" y="3422632"/>
            <a:ext cx="1433400" cy="1338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1000">
              <a:latin typeface="Consolas"/>
              <a:ea typeface="Consolas"/>
              <a:cs typeface="Consolas"/>
              <a:sym typeface="Consolas"/>
            </a:endParaRPr>
          </a:p>
          <a:p>
            <a:pPr indent="0" lvl="0" marL="0" rtl="0" algn="l">
              <a:spcBef>
                <a:spcPts val="0"/>
              </a:spcBef>
              <a:spcAft>
                <a:spcPts val="0"/>
              </a:spcAft>
              <a:buNone/>
            </a:pPr>
            <a:r>
              <a:t/>
            </a:r>
            <a:endParaRPr b="1" sz="9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4"/>
          <p:cNvSpPr txBox="1"/>
          <p:nvPr>
            <p:ph type="ctrTitle"/>
          </p:nvPr>
        </p:nvSpPr>
        <p:spPr>
          <a:xfrm>
            <a:off x="311708" y="1139225"/>
            <a:ext cx="8520600" cy="153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 it's Your </a:t>
            </a:r>
            <a:r>
              <a:rPr lang="en"/>
              <a:t>Turn</a:t>
            </a:r>
            <a:r>
              <a:rPr lang="en"/>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graphicFrame>
        <p:nvGraphicFramePr>
          <p:cNvPr id="516" name="Google Shape;516;p65"/>
          <p:cNvGraphicFramePr/>
          <p:nvPr/>
        </p:nvGraphicFramePr>
        <p:xfrm>
          <a:off x="991459" y="2048963"/>
          <a:ext cx="3000000" cy="3000000"/>
        </p:xfrm>
        <a:graphic>
          <a:graphicData uri="http://schemas.openxmlformats.org/drawingml/2006/table">
            <a:tbl>
              <a:tblPr>
                <a:noFill/>
                <a:tableStyleId>{F349EDC8-942E-4DBC-8367-B12E17BB50FE}</a:tableStyleId>
              </a:tblPr>
              <a:tblGrid>
                <a:gridCol w="3619500"/>
                <a:gridCol w="3619500"/>
              </a:tblGrid>
              <a:tr h="285750">
                <a:tc>
                  <a:txBody>
                    <a:bodyPr/>
                    <a:lstStyle/>
                    <a:p>
                      <a:pPr indent="0" lvl="0" marL="0" rtl="0" algn="l">
                        <a:spcBef>
                          <a:spcPts val="0"/>
                        </a:spcBef>
                        <a:spcAft>
                          <a:spcPts val="0"/>
                        </a:spcAft>
                        <a:buNone/>
                      </a:pPr>
                      <a:r>
                        <a:rPr lang="en" sz="1100">
                          <a:latin typeface="Proxima Nova"/>
                          <a:ea typeface="Proxima Nova"/>
                          <a:cs typeface="Proxima Nova"/>
                          <a:sym typeface="Proxima Nova"/>
                        </a:rPr>
                        <a:t>Animations</a:t>
                      </a:r>
                      <a:endParaRPr sz="1100">
                        <a:latin typeface="Proxima Nova"/>
                        <a:ea typeface="Proxima Nova"/>
                        <a:cs typeface="Proxima Nova"/>
                        <a:sym typeface="Proxima Nova"/>
                      </a:endParaRPr>
                    </a:p>
                  </a:txBody>
                  <a:tcPr marT="68575" marB="68575" marR="91425" marL="91425"/>
                </a:tc>
                <a:tc>
                  <a:txBody>
                    <a:bodyPr/>
                    <a:lstStyle/>
                    <a:p>
                      <a:pPr indent="0" lvl="0" marL="0" rtl="0" algn="l">
                        <a:spcBef>
                          <a:spcPts val="0"/>
                        </a:spcBef>
                        <a:spcAft>
                          <a:spcPts val="0"/>
                        </a:spcAft>
                        <a:buNone/>
                      </a:pPr>
                      <a:r>
                        <a:rPr lang="en" sz="1100"/>
                        <a:t>A gradual change in an elements style that occurs over time, and makes it appear that an element is animated. </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position: static</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The default position of an element when it is added to the web page</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position: relative</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The position of an element relative to its default </a:t>
                      </a:r>
                      <a:r>
                        <a:rPr lang="en" sz="1100"/>
                        <a:t>position</a:t>
                      </a:r>
                      <a:r>
                        <a:rPr lang="en" sz="1100"/>
                        <a:t>. This will only take effect if other styles, like left or top are added. </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position: absolute</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The position of an element is relative to its nearest positioned ancestor. </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left, top, right, bottom</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Styles that can be added to positioned elements. They will move the element away from their nearest positioned ancestors left, top, right and bottom respectfully. </a:t>
                      </a:r>
                      <a:endParaRPr sz="1100"/>
                    </a:p>
                  </a:txBody>
                  <a:tcPr marT="68575" marB="6857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Animations</a:t>
            </a:r>
            <a:endParaRPr/>
          </a:p>
        </p:txBody>
      </p:sp>
      <p:sp>
        <p:nvSpPr>
          <p:cNvPr id="164" name="Google Shape;164;p34"/>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Animations are gradual changes to an element's style:</a:t>
            </a:r>
            <a:endParaRPr b="1">
              <a:solidFill>
                <a:srgbClr val="000000"/>
              </a:solidFill>
            </a:endParaRPr>
          </a:p>
        </p:txBody>
      </p:sp>
      <p:pic>
        <p:nvPicPr>
          <p:cNvPr id="165" name="Google Shape;165;p34"/>
          <p:cNvPicPr preferRelativeResize="0"/>
          <p:nvPr/>
        </p:nvPicPr>
        <p:blipFill>
          <a:blip r:embed="rId3">
            <a:alphaModFix/>
          </a:blip>
          <a:stretch>
            <a:fillRect/>
          </a:stretch>
        </p:blipFill>
        <p:spPr>
          <a:xfrm>
            <a:off x="3107575" y="2314823"/>
            <a:ext cx="2448575" cy="2077350"/>
          </a:xfrm>
          <a:prstGeom prst="rect">
            <a:avLst/>
          </a:prstGeom>
          <a:noFill/>
          <a:ln>
            <a:noFill/>
          </a:ln>
        </p:spPr>
      </p:pic>
      <p:sp>
        <p:nvSpPr>
          <p:cNvPr id="166" name="Google Shape;166;p34"/>
          <p:cNvSpPr/>
          <p:nvPr/>
        </p:nvSpPr>
        <p:spPr>
          <a:xfrm>
            <a:off x="6368000" y="2892400"/>
            <a:ext cx="1844700" cy="9222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Rotate 25º every 100 milliseconds!</a:t>
            </a:r>
            <a:endParaRPr b="1">
              <a:solidFill>
                <a:srgbClr val="FFFFFF"/>
              </a:solidFill>
              <a:latin typeface="Proxima Nova"/>
              <a:ea typeface="Proxima Nova"/>
              <a:cs typeface="Proxima Nova"/>
              <a:sym typeface="Proxima Nova"/>
            </a:endParaRPr>
          </a:p>
        </p:txBody>
      </p:sp>
      <p:cxnSp>
        <p:nvCxnSpPr>
          <p:cNvPr id="167" name="Google Shape;167;p34"/>
          <p:cNvCxnSpPr>
            <a:stCxn id="166" idx="1"/>
            <a:endCxn id="165" idx="3"/>
          </p:cNvCxnSpPr>
          <p:nvPr/>
        </p:nvCxnSpPr>
        <p:spPr>
          <a:xfrm rot="10800000">
            <a:off x="5556200" y="3353500"/>
            <a:ext cx="811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Animations</a:t>
            </a:r>
            <a:endParaRPr/>
          </a:p>
        </p:txBody>
      </p:sp>
      <p:sp>
        <p:nvSpPr>
          <p:cNvPr id="173" name="Google Shape;173;p3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Animations are gradual changes to an element's style:</a:t>
            </a:r>
            <a:endParaRPr b="1">
              <a:solidFill>
                <a:srgbClr val="000000"/>
              </a:solidFill>
            </a:endParaRPr>
          </a:p>
        </p:txBody>
      </p:sp>
      <p:pic>
        <p:nvPicPr>
          <p:cNvPr id="174" name="Google Shape;174;p35"/>
          <p:cNvPicPr preferRelativeResize="0"/>
          <p:nvPr/>
        </p:nvPicPr>
        <p:blipFill>
          <a:blip r:embed="rId3">
            <a:alphaModFix/>
          </a:blip>
          <a:stretch>
            <a:fillRect/>
          </a:stretch>
        </p:blipFill>
        <p:spPr>
          <a:xfrm>
            <a:off x="3107575" y="2314823"/>
            <a:ext cx="2448575" cy="2077350"/>
          </a:xfrm>
          <a:prstGeom prst="rect">
            <a:avLst/>
          </a:prstGeom>
          <a:noFill/>
          <a:ln>
            <a:noFill/>
          </a:ln>
        </p:spPr>
      </p:pic>
      <p:sp>
        <p:nvSpPr>
          <p:cNvPr id="175" name="Google Shape;175;p35"/>
          <p:cNvSpPr/>
          <p:nvPr/>
        </p:nvSpPr>
        <p:spPr>
          <a:xfrm>
            <a:off x="461200" y="2797370"/>
            <a:ext cx="2154900" cy="1126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setInterval(rotate, 100)</a:t>
            </a:r>
            <a:endParaRPr b="1">
              <a:solidFill>
                <a:srgbClr val="FFFFFF"/>
              </a:solidFill>
              <a:latin typeface="Proxima Nova"/>
              <a:ea typeface="Proxima Nova"/>
              <a:cs typeface="Proxima Nova"/>
              <a:sym typeface="Proxima Nova"/>
            </a:endParaRPr>
          </a:p>
        </p:txBody>
      </p:sp>
      <p:cxnSp>
        <p:nvCxnSpPr>
          <p:cNvPr id="176" name="Google Shape;176;p35"/>
          <p:cNvCxnSpPr>
            <a:stCxn id="175" idx="3"/>
            <a:endCxn id="174" idx="1"/>
          </p:cNvCxnSpPr>
          <p:nvPr/>
        </p:nvCxnSpPr>
        <p:spPr>
          <a:xfrm flipH="1" rot="10800000">
            <a:off x="2616100" y="3353420"/>
            <a:ext cx="491400" cy="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Moving Elements</a:t>
            </a:r>
            <a:endParaRPr/>
          </a:p>
        </p:txBody>
      </p:sp>
      <p:sp>
        <p:nvSpPr>
          <p:cNvPr id="182" name="Google Shape;182;p36"/>
          <p:cNvSpPr txBox="1"/>
          <p:nvPr>
            <p:ph idx="2" type="title"/>
          </p:nvPr>
        </p:nvSpPr>
        <p:spPr>
          <a:xfrm>
            <a:off x="478475" y="20847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We've only learned how to animate stationary elements. Now, we're going to learn how to </a:t>
            </a:r>
            <a:r>
              <a:rPr b="1" lang="en"/>
              <a:t>move</a:t>
            </a:r>
            <a:r>
              <a:rPr lang="en"/>
              <a:t>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188" name="Google Shape;188;p37"/>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Animations are gradual changes to an element's style:</a:t>
            </a:r>
            <a:endParaRPr b="1">
              <a:solidFill>
                <a:srgbClr val="000000"/>
              </a:solidFill>
            </a:endParaRPr>
          </a:p>
        </p:txBody>
      </p:sp>
      <p:sp>
        <p:nvSpPr>
          <p:cNvPr id="189" name="Google Shape;189;p37"/>
          <p:cNvSpPr/>
          <p:nvPr/>
        </p:nvSpPr>
        <p:spPr>
          <a:xfrm>
            <a:off x="635600" y="2767325"/>
            <a:ext cx="1408200" cy="1251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37"/>
          <p:cNvCxnSpPr/>
          <p:nvPr/>
        </p:nvCxnSpPr>
        <p:spPr>
          <a:xfrm>
            <a:off x="694250" y="4283000"/>
            <a:ext cx="1290900" cy="0"/>
          </a:xfrm>
          <a:prstGeom prst="straightConnector1">
            <a:avLst/>
          </a:prstGeom>
          <a:noFill/>
          <a:ln cap="flat" cmpd="sng" w="9525">
            <a:solidFill>
              <a:schemeClr val="dk2"/>
            </a:solidFill>
            <a:prstDash val="solid"/>
            <a:round/>
            <a:headEnd len="med" w="med" type="none"/>
            <a:tailEnd len="med" w="med" type="triangle"/>
          </a:ln>
        </p:spPr>
      </p:cxnSp>
      <p:sp>
        <p:nvSpPr>
          <p:cNvPr id="191" name="Google Shape;191;p37"/>
          <p:cNvSpPr/>
          <p:nvPr/>
        </p:nvSpPr>
        <p:spPr>
          <a:xfrm>
            <a:off x="635600" y="4463425"/>
            <a:ext cx="1408200" cy="4803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Move Right</a:t>
            </a:r>
            <a:endParaRPr>
              <a:solidFill>
                <a:srgbClr val="FFFFFF"/>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197" name="Google Shape;197;p38"/>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Animations are gradual changes to an element's style:</a:t>
            </a:r>
            <a:endParaRPr b="1">
              <a:solidFill>
                <a:srgbClr val="000000"/>
              </a:solidFill>
            </a:endParaRPr>
          </a:p>
        </p:txBody>
      </p:sp>
      <p:sp>
        <p:nvSpPr>
          <p:cNvPr id="198" name="Google Shape;198;p38"/>
          <p:cNvSpPr/>
          <p:nvPr/>
        </p:nvSpPr>
        <p:spPr>
          <a:xfrm>
            <a:off x="864200" y="2767325"/>
            <a:ext cx="1408200" cy="1251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98"/>
                                        </p:tgtEl>
                                        <p:attrNameLst>
                                          <p:attrName>ppt_x</p:attrName>
                                        </p:attrNameLst>
                                      </p:cBhvr>
                                      <p:tavLst>
                                        <p:tav fmla="" tm="0">
                                          <p:val>
                                            <p:strVal val="#ppt_x"/>
                                          </p:val>
                                        </p:tav>
                                        <p:tav fmla="" tm="100000">
                                          <p:val>
                                            <p:strVal val="#ppt_x+1"/>
                                          </p:val>
                                        </p:tav>
                                      </p:tavLst>
                                    </p:anim>
                                    <p:set>
                                      <p:cBhvr>
                                        <p:cTn dur="1" fill="hold">
                                          <p:stCondLst>
                                            <p:cond delay="1000"/>
                                          </p:stCondLst>
                                        </p:cTn>
                                        <p:tgtEl>
                                          <p:spTgt spid="19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04" name="Google Shape;204;p39"/>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Developing moving animations requires specific CSS styling:</a:t>
            </a:r>
            <a:endParaRPr b="1">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