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Proxima Nova"/>
      <p:regular r:id="rId56"/>
      <p:bold r:id="rId57"/>
      <p:italic r:id="rId58"/>
      <p:boldItalic r:id="rId59"/>
    </p:embeddedFont>
    <p:embeddedFont>
      <p:font typeface="Satisfy"/>
      <p:regular r:id="rId60"/>
    </p:embeddedFont>
    <p:embeddedFont>
      <p:font typeface="Lemon"/>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6F7756-28BB-441A-A825-50FAD19D7399}">
  <a:tblStyle styleId="{C26F7756-28BB-441A-A825-50FAD19D73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Lemon-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atisfy-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roximaNova-bold.fntdata"/><Relationship Id="rId12" Type="http://schemas.openxmlformats.org/officeDocument/2006/relationships/slide" Target="slides/slide6.xml"/><Relationship Id="rId56" Type="http://schemas.openxmlformats.org/officeDocument/2006/relationships/font" Target="fonts/ProximaNova-regular.fntdata"/><Relationship Id="rId15" Type="http://schemas.openxmlformats.org/officeDocument/2006/relationships/slide" Target="slides/slide9.xml"/><Relationship Id="rId59" Type="http://schemas.openxmlformats.org/officeDocument/2006/relationships/font" Target="fonts/ProximaNova-boldItalic.fntdata"/><Relationship Id="rId14" Type="http://schemas.openxmlformats.org/officeDocument/2006/relationships/slide" Target="slides/slide8.xml"/><Relationship Id="rId58"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04d97644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04d97644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04d97644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04d97644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will execute the same number of times as there are selected elements. If the selector selects 5 elements, then the function will execute 5 times. Let's take a look at this in action!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04d97644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4d97644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imagine that we wanted to print the values of all li tags in the console. We can achieve this easily by using the .each function.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04d97644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04d97644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want to select all li tags. We can do that by writing a selector to select for all li tags.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04d9764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04d9764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want to look at each li tags text, we should add the .each function to iterate through each selected element. Let's add the .each function that we just learned about. Write now, if the code were executed, nothing would happen. This is because we haven't included any code in the function that will execute when .each is called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04d976449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04d976449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add the code that we would like to occur on each selected element. Here we add a variable text that will represent each selected element, and a print to the console that will print the text of the li tag.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04d97644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4d97644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this code runs, .each will iterate through each selected li tag.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04d97644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4d97644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function will execute once for every iteration. Let's see this in action.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04d976449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04d976449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added a console at the bottom to show the results of this program, and an iteration count at the top to show what step we are on. On the first iteration, the iteration count is 0.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04d976449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04d976449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element that is in the selection is the li tag Do Homework.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04d97644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04d97644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function executes during this first iteration, it makes a call to $(this). Since one element is selected during the .each iteration, this refers to the </a:t>
            </a:r>
            <a:r>
              <a:rPr b="1" lang="en"/>
              <a:t>current</a:t>
            </a:r>
            <a:r>
              <a:rPr lang="en"/>
              <a:t> selected element. Each iteration through the selected elements will change the value of this to the next element.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first iteration, $(this) refers to the li tag Do Homework, and the value "Do Homework" is assigned to the variable text.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04d97644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4d9764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how to use and incorporate jQuery on our webpages.  To use jQuery, we need to use the selector, which allows programmers to seamlessly select elements by type, class, id, and attribute. In this example, the selector is selecting all li tags on a given webpage.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04d976449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4d976449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next line of code executes, we can see that the value Do Homework is then printed to the console.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04d97644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04d97644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function has finished executing, the current iteration terminates, and the next one begins. We can now change the iteration count to 1.</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04d97644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04d97644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selected element is the li tag Read.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04d97644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04d97644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function executes this time, li tag Read will now be the associated element. When $(this) is called, it will refer to the li Read element, and store the value Read in the variable text.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04d97644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04d976449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print the variable, we see that the result is the text Read.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04d97644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04d97644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process continues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04d9764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04d9764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all of the selected elements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04d97644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04d97644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been selected individually. The final result is that all of the li tag text has been printed to the console!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704d97644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04d97644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.each function, we can actually use parameter values to improve the usability of the .each function. In this example, we will refer to these two parameters as index and element, but note that these can be called anything.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04d976449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04d976449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parameter index represents the count during iteration. When used in the function, index will represent the numerical value of the current iteration.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04d97644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4d97644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selector can be used in conjunction with jQuery functions. Here, we are calling the .css function on the selected li tags, which will change the font color of all li tags to red.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04d97644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04d97644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parameter, element, represents the current element. When used in the function, element represents the element that is currently selected in the iteration. Think of this as one of the li tags from the previous example.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04d97644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04d97644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use our most recent example, we can see how useful the first index parameter can be.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04d976449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04d976449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add the parameter index to the function, and then include it in the console.log statement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04d97644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04d97644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the iteration count is printed next to the li tag text. It's important to note that the iteration count starts at 0, just as the index value for Strings and Lists.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04d976449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04d976449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parameter, element, represents the current element in the iteration.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04d976449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04d976449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add the parameter el as the second parameter, we can replace the call “this” with the variable el.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04d97644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04d97644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yield the same result as the initial program, as el just replaced the use of the keyword this. Note that in this case we used el instead of element. The name of the parameter does not matter, just that it exists as the second parameter in the function.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704d97644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704d97644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it MUST be the second parameter. We have to include the index parameter, even if it's not in use in the function for the program to recognize el as the current element.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04d97644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04d97644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tried to use the parameter el, but didn't include another parameter, the program would not work as intended.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04d976449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04d976449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because el now represents the index. When this is run, the selector is looking for the element 0, which doesn't exist in the program. As a result, the variable text will also contain an empty string.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04d97644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4d97644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the final exercise had us change the color of the second column based on the cost of a particular item.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704d97644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04d97644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using .each, it's important that we are using it correctly, and not using it when it's redundant.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04d97644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04d97644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when trying to change the background color of each list item to red, it might seem like a good idea to write a .each function to iterate through each li tag and change the style.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04d97644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04d97644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this is an unnecessary use of .each!</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04d976449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04d976449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.css tag has a built in iterative structure that will change the style of all selected elements. It's much easier to write this than it is to include a .each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when should we use .each?</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704d97644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704d97644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is most useful when we are trying to get information from elements.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04d976449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04d976449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wanted to get the css value of all li tags, we can't just write .css to do so.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04d976449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04d976449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because .css will only return the </a:t>
            </a:r>
            <a:r>
              <a:rPr b="1" lang="en"/>
              <a:t>first</a:t>
            </a:r>
            <a:r>
              <a:rPr lang="en"/>
              <a:t> li tag's style value, not every selected li tag.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704d97644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704d97644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we need to use .each to iterate through each li tag to get their </a:t>
            </a:r>
            <a:r>
              <a:rPr lang="en">
                <a:solidFill>
                  <a:schemeClr val="dk1"/>
                </a:solidFill>
              </a:rPr>
              <a:t>associated</a:t>
            </a:r>
            <a:r>
              <a:rPr lang="en"/>
              <a:t> style attributes. Any situation where you need to retrieve information from a group of selected elements, is one where .each will make your life much easier!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704d976449_0_7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04d976449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.each, it's your turn to test it out!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04d976449_0_7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04d97644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04d97644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4d97644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achieve this by using a for loop. This is one potential solution for that exercise that involves selecting each individual td in the second column, and checking to see if the text is greater than 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04d97644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4d97644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may have noticed when solving the problem, this is a complicated way of approaching this problem. Writing a selector this complex can often lead to errors, and makes it difficult for others to follow what's going on in your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04d976449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04d97644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there is an easier way to iterate through items in jQuery, thanks to the function .each.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04d97644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4d97644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is a function that iterates through a list of selected elements.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04d97644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04d97644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.each function is written as such. .each is added to the end of the selector, and includes as a function as a parameter.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16">
    <p:spTree>
      <p:nvGrpSpPr>
        <p:cNvPr id="141" name="Shape 141"/>
        <p:cNvGrpSpPr/>
        <p:nvPr/>
      </p:nvGrpSpPr>
      <p:grpSpPr>
        <a:xfrm>
          <a:off x="0" y="0"/>
          <a:ext cx="0" cy="0"/>
          <a:chOff x="0" y="0"/>
          <a:chExt cx="0" cy="0"/>
        </a:xfrm>
      </p:grpSpPr>
      <p:sp>
        <p:nvSpPr>
          <p:cNvPr id="142" name="Google Shape;14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Google Shape;14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17">
    <p:spTree>
      <p:nvGrpSpPr>
        <p:cNvPr id="145" name="Shape 145"/>
        <p:cNvGrpSpPr/>
        <p:nvPr/>
      </p:nvGrpSpPr>
      <p:grpSpPr>
        <a:xfrm>
          <a:off x="0" y="0"/>
          <a:ext cx="0" cy="0"/>
          <a:chOff x="0" y="0"/>
          <a:chExt cx="0" cy="0"/>
        </a:xfrm>
      </p:grpSpPr>
      <p:sp>
        <p:nvSpPr>
          <p:cNvPr id="146" name="Google Shape;146;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 name="Google Shape;14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{C26F7756-28BB-441A-A825-50FAD19D7399}</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Iteration with jQuery</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20" name="Google Shape;220;p42"/>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a function that iterates through a list of selected elements.</a:t>
            </a:r>
            <a:endParaRPr b="1">
              <a:solidFill>
                <a:srgbClr val="000000"/>
              </a:solidFill>
            </a:endParaRPr>
          </a:p>
        </p:txBody>
      </p:sp>
      <p:sp>
        <p:nvSpPr>
          <p:cNvPr id="221" name="Google Shape;221;p42"/>
          <p:cNvSpPr txBox="1"/>
          <p:nvPr/>
        </p:nvSpPr>
        <p:spPr>
          <a:xfrm>
            <a:off x="1940850" y="2987175"/>
            <a:ext cx="526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Consolas"/>
                <a:ea typeface="Consolas"/>
                <a:cs typeface="Consolas"/>
                <a:sym typeface="Consolas"/>
              </a:rPr>
              <a:t>$(selector).each(</a:t>
            </a:r>
            <a:r>
              <a:rPr lang="en" sz="2400">
                <a:solidFill>
                  <a:schemeClr val="dk1"/>
                </a:solidFill>
                <a:highlight>
                  <a:srgbClr val="FFFF00"/>
                </a:highlight>
                <a:latin typeface="Consolas"/>
                <a:ea typeface="Consolas"/>
                <a:cs typeface="Consolas"/>
                <a:sym typeface="Consolas"/>
              </a:rPr>
              <a:t>function()</a:t>
            </a:r>
            <a:r>
              <a:rPr lang="en"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400">
                <a:solidFill>
                  <a:schemeClr val="dk1"/>
                </a:solidFill>
                <a:latin typeface="Consolas"/>
                <a:ea typeface="Consolas"/>
                <a:cs typeface="Consolas"/>
                <a:sym typeface="Consolas"/>
              </a:rPr>
              <a:t>	//function code</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en" sz="2400">
                <a:solidFill>
                  <a:schemeClr val="dk1"/>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latin typeface="Consolas"/>
                <a:ea typeface="Consolas"/>
                <a:cs typeface="Consolas"/>
                <a:sym typeface="Consolas"/>
              </a:rPr>
              <a:t> </a:t>
            </a:r>
            <a:endParaRPr sz="1800">
              <a:latin typeface="Consolas"/>
              <a:ea typeface="Consolas"/>
              <a:cs typeface="Consolas"/>
              <a:sym typeface="Consolas"/>
            </a:endParaRPr>
          </a:p>
        </p:txBody>
      </p:sp>
      <p:cxnSp>
        <p:nvCxnSpPr>
          <p:cNvPr id="222" name="Google Shape;222;p42"/>
          <p:cNvCxnSpPr/>
          <p:nvPr/>
        </p:nvCxnSpPr>
        <p:spPr>
          <a:xfrm flipH="1" rot="10800000">
            <a:off x="5776550" y="3559725"/>
            <a:ext cx="2100" cy="6342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42"/>
          <p:cNvSpPr/>
          <p:nvPr/>
        </p:nvSpPr>
        <p:spPr>
          <a:xfrm>
            <a:off x="4853150" y="4130275"/>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Execute this function for each selected element</a:t>
            </a:r>
            <a:endParaRPr>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29" name="Google Shape;229;p43"/>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30" name="Google Shape;230;p43"/>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36" name="Google Shape;236;p44"/>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&lt;li&gt;Do Homework&lt;/li&gt;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&lt;li&gt;Read&lt;/li&gt;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&lt;li&gt;Eat Dinner&lt;/li&gt;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&lt;li&gt;Watch TV&lt;/li&gt;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&lt;li&gt;Sleep&lt;/li&gt;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37" name="Google Shape;237;p44"/>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38" name="Google Shape;238;p44"/>
          <p:cNvSpPr txBox="1"/>
          <p:nvPr/>
        </p:nvSpPr>
        <p:spPr>
          <a:xfrm>
            <a:off x="5479800" y="2115350"/>
            <a:ext cx="3353100" cy="630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$("li") </a:t>
            </a:r>
            <a:endParaRPr sz="16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44" name="Google Shape;244;p45"/>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45" name="Google Shape;245;p45"/>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46" name="Google Shape;246;p45"/>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//code to execute</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52" name="Google Shape;252;p46"/>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53" name="Google Shape;253;p46"/>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54" name="Google Shape;254;p46"/>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60" name="Google Shape;260;p47"/>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61" name="Google Shape;261;p47"/>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62" name="Google Shape;262;p47"/>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a:t>
            </a:r>
            <a:r>
              <a:rPr lang="en" sz="1600">
                <a:highlight>
                  <a:srgbClr val="FFFF00"/>
                </a:highlight>
                <a:latin typeface="Consolas"/>
                <a:ea typeface="Consolas"/>
                <a:cs typeface="Consolas"/>
                <a:sym typeface="Consolas"/>
              </a:rPr>
              <a:t>.each</a:t>
            </a:r>
            <a:r>
              <a:rPr lang="en" sz="1600">
                <a:latin typeface="Consolas"/>
                <a:ea typeface="Consolas"/>
                <a:cs typeface="Consolas"/>
                <a:sym typeface="Consolas"/>
              </a:rPr>
              <a:t>(function(){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63" name="Google Shape;263;p47"/>
          <p:cNvSpPr/>
          <p:nvPr/>
        </p:nvSpPr>
        <p:spPr>
          <a:xfrm>
            <a:off x="6231900" y="3634950"/>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Iterate through each selected </a:t>
            </a:r>
            <a:r>
              <a:rPr lang="en">
                <a:solidFill>
                  <a:srgbClr val="FFFFFF"/>
                </a:solidFill>
                <a:latin typeface="Consolas"/>
                <a:ea typeface="Consolas"/>
                <a:cs typeface="Consolas"/>
                <a:sym typeface="Consolas"/>
              </a:rPr>
              <a:t>li </a:t>
            </a:r>
            <a:r>
              <a:rPr lang="en">
                <a:solidFill>
                  <a:srgbClr val="FFFFFF"/>
                </a:solidFill>
                <a:latin typeface="Proxima Nova"/>
                <a:ea typeface="Proxima Nova"/>
                <a:cs typeface="Proxima Nova"/>
                <a:sym typeface="Proxima Nova"/>
              </a:rPr>
              <a:t>tag</a:t>
            </a:r>
            <a:endParaRPr>
              <a:solidFill>
                <a:srgbClr val="FFFFFF"/>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69" name="Google Shape;269;p48"/>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70" name="Google Shape;270;p48"/>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71" name="Google Shape;271;p48"/>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a:t>
            </a:r>
            <a:r>
              <a:rPr lang="en" sz="1600">
                <a:highlight>
                  <a:srgbClr val="FFFF00"/>
                </a:highlight>
                <a:latin typeface="Consolas"/>
                <a:ea typeface="Consolas"/>
                <a:cs typeface="Consolas"/>
                <a:sym typeface="Consolas"/>
              </a:rPr>
              <a:t>function(){</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highlight>
                  <a:srgbClr val="FFFF00"/>
                </a:highlight>
                <a:latin typeface="Consolas"/>
                <a:ea typeface="Consolas"/>
                <a:cs typeface="Consolas"/>
                <a:sym typeface="Consolas"/>
              </a:rPr>
              <a:t>  var text = $(this).text();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highlight>
                  <a:srgbClr val="FFFF00"/>
                </a:highlight>
                <a:latin typeface="Consolas"/>
                <a:ea typeface="Consolas"/>
                <a:cs typeface="Consolas"/>
                <a:sym typeface="Consolas"/>
              </a:rPr>
              <a:t>  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highlight>
                  <a:srgbClr val="FFFF00"/>
                </a:highlight>
                <a:latin typeface="Consolas"/>
                <a:ea typeface="Consolas"/>
                <a:cs typeface="Consolas"/>
                <a:sym typeface="Consolas"/>
              </a:rPr>
              <a:t>})</a:t>
            </a: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72" name="Google Shape;272;p48"/>
          <p:cNvSpPr/>
          <p:nvPr/>
        </p:nvSpPr>
        <p:spPr>
          <a:xfrm>
            <a:off x="6231900" y="3634950"/>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Execution function for each iteration</a:t>
            </a:r>
            <a:endParaRPr>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78" name="Google Shape;278;p49"/>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79" name="Google Shape;279;p49"/>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80" name="Google Shape;280;p49"/>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81" name="Google Shape;281;p49"/>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
        <p:nvSpPr>
          <p:cNvPr id="282" name="Google Shape;282;p49"/>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0</a:t>
            </a:r>
            <a:endParaRPr b="1">
              <a:latin typeface="Consolas"/>
              <a:ea typeface="Consolas"/>
              <a:cs typeface="Consolas"/>
              <a:sym typeface="Consolas"/>
            </a:endParaRPr>
          </a:p>
        </p:txBody>
      </p:sp>
      <p:sp>
        <p:nvSpPr>
          <p:cNvPr id="283" name="Google Shape;283;p49"/>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89" name="Google Shape;289;p50"/>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&lt;li&gt;Do Homework&lt;/li&gt;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290" name="Google Shape;290;p50"/>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291" name="Google Shape;291;p50"/>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92" name="Google Shape;292;p50"/>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
        <p:nvSpPr>
          <p:cNvPr id="293" name="Google Shape;293;p50"/>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0</a:t>
            </a:r>
            <a:endParaRPr b="1">
              <a:latin typeface="Consolas"/>
              <a:ea typeface="Consolas"/>
              <a:cs typeface="Consolas"/>
              <a:sym typeface="Consolas"/>
            </a:endParaRPr>
          </a:p>
        </p:txBody>
      </p:sp>
      <p:sp>
        <p:nvSpPr>
          <p:cNvPr id="294" name="Google Shape;294;p50"/>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00" name="Google Shape;300;p51"/>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&lt;li&gt;Do Homework&lt;/li&gt;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01" name="Google Shape;301;p51"/>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02" name="Google Shape;302;p51"/>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$(this)</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03" name="Google Shape;303;p51"/>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
        <p:nvSpPr>
          <p:cNvPr id="304" name="Google Shape;304;p51"/>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0</a:t>
            </a:r>
            <a:endParaRPr b="1">
              <a:latin typeface="Consolas"/>
              <a:ea typeface="Consolas"/>
              <a:cs typeface="Consolas"/>
              <a:sym typeface="Consolas"/>
            </a:endParaRPr>
          </a:p>
        </p:txBody>
      </p:sp>
      <p:sp>
        <p:nvSpPr>
          <p:cNvPr id="305" name="Google Shape;305;p51"/>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cxnSp>
        <p:nvCxnSpPr>
          <p:cNvPr id="306" name="Google Shape;306;p51"/>
          <p:cNvCxnSpPr/>
          <p:nvPr/>
        </p:nvCxnSpPr>
        <p:spPr>
          <a:xfrm flipH="1" rot="10800000">
            <a:off x="3059675" y="2591450"/>
            <a:ext cx="2627700" cy="5292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51"/>
          <p:cNvSpPr/>
          <p:nvPr/>
        </p:nvSpPr>
        <p:spPr>
          <a:xfrm>
            <a:off x="3610350" y="2605800"/>
            <a:ext cx="1255800" cy="8046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Each iteration, the value of </a:t>
            </a:r>
            <a:r>
              <a:rPr lang="en" sz="1000">
                <a:solidFill>
                  <a:srgbClr val="FFFFFF"/>
                </a:solidFill>
                <a:latin typeface="Consolas"/>
                <a:ea typeface="Consolas"/>
                <a:cs typeface="Consolas"/>
                <a:sym typeface="Consolas"/>
              </a:rPr>
              <a:t>this</a:t>
            </a:r>
            <a:r>
              <a:rPr lang="en" sz="1000">
                <a:solidFill>
                  <a:srgbClr val="FFFFFF"/>
                </a:solidFill>
                <a:latin typeface="Proxima Nova"/>
                <a:ea typeface="Proxima Nova"/>
                <a:cs typeface="Proxima Nova"/>
                <a:sym typeface="Proxima Nova"/>
              </a:rPr>
              <a:t> changes to the next element  </a:t>
            </a:r>
            <a:endParaRPr sz="10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Using jQuery</a:t>
            </a:r>
            <a:endParaRPr/>
          </a:p>
        </p:txBody>
      </p:sp>
      <p:sp>
        <p:nvSpPr>
          <p:cNvPr id="159" name="Google Shape;159;p34"/>
          <p:cNvSpPr txBox="1"/>
          <p:nvPr/>
        </p:nvSpPr>
        <p:spPr>
          <a:xfrm>
            <a:off x="169225" y="1466250"/>
            <a:ext cx="3507900" cy="11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The selector will select all elements that meet the specified criteria: </a:t>
            </a:r>
            <a:endParaRPr b="1" sz="2400">
              <a:latin typeface="Proxima Nova"/>
              <a:ea typeface="Proxima Nova"/>
              <a:cs typeface="Proxima Nova"/>
              <a:sym typeface="Proxima Nova"/>
            </a:endParaRPr>
          </a:p>
        </p:txBody>
      </p:sp>
      <p:sp>
        <p:nvSpPr>
          <p:cNvPr id="160" name="Google Shape;160;p34"/>
          <p:cNvSpPr txBox="1"/>
          <p:nvPr/>
        </p:nvSpPr>
        <p:spPr>
          <a:xfrm>
            <a:off x="445525" y="3087225"/>
            <a:ext cx="2955300" cy="67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onsolas"/>
                <a:ea typeface="Consolas"/>
                <a:cs typeface="Consolas"/>
                <a:sym typeface="Consolas"/>
              </a:rPr>
              <a:t>$("li")</a:t>
            </a:r>
            <a:endParaRPr sz="2400">
              <a:latin typeface="Consolas"/>
              <a:ea typeface="Consolas"/>
              <a:cs typeface="Consolas"/>
              <a:sym typeface="Consolas"/>
            </a:endParaRPr>
          </a:p>
        </p:txBody>
      </p:sp>
      <p:sp>
        <p:nvSpPr>
          <p:cNvPr id="161" name="Google Shape;161;p34"/>
          <p:cNvSpPr txBox="1"/>
          <p:nvPr>
            <p:ph idx="1" type="body"/>
          </p:nvPr>
        </p:nvSpPr>
        <p:spPr>
          <a:xfrm>
            <a:off x="3816900" y="1946102"/>
            <a:ext cx="51816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&lt;head&gt;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&lt;script src = "https://ajax.googleapis.com"&gt;&lt;/script&gt;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&lt;/head&gt;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&lt;ul&gt;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id = "first" class = "one"&gt;Do Homework&lt;/li&gt;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"two"&gt;Read&lt;/li&gt;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"one"&gt;Eat Dinner&lt;/li&gt;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style = "color:blue"&gt;Watch TV&lt;/li&gt;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"one"&gt;Sleep&lt;/li&gt;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000000"/>
                </a:solidFill>
                <a:latin typeface="Consolas"/>
                <a:ea typeface="Consolas"/>
                <a:cs typeface="Consolas"/>
                <a:sym typeface="Consolas"/>
              </a:rPr>
              <a:t>      &lt;/ul&gt;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13" name="Google Shape;313;p52"/>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&lt;li&gt;Do Homework&lt;/li&gt;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14" name="Google Shape;314;p52"/>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15" name="Google Shape;315;p52"/>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highlight>
                  <a:srgbClr val="FFFF00"/>
                </a:highlight>
                <a:latin typeface="Consolas"/>
                <a:ea typeface="Consolas"/>
                <a:cs typeface="Consolas"/>
                <a:sym typeface="Consolas"/>
              </a:rPr>
              <a:t>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16" name="Google Shape;316;p52"/>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Do Homework</a:t>
            </a:r>
            <a:endParaRPr sz="1200">
              <a:latin typeface="Consolas"/>
              <a:ea typeface="Consolas"/>
              <a:cs typeface="Consolas"/>
              <a:sym typeface="Consolas"/>
            </a:endParaRPr>
          </a:p>
        </p:txBody>
      </p:sp>
      <p:sp>
        <p:nvSpPr>
          <p:cNvPr id="317" name="Google Shape;317;p52"/>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0</a:t>
            </a:r>
            <a:endParaRPr b="1">
              <a:latin typeface="Consolas"/>
              <a:ea typeface="Consolas"/>
              <a:cs typeface="Consolas"/>
              <a:sym typeface="Consolas"/>
            </a:endParaRPr>
          </a:p>
        </p:txBody>
      </p:sp>
      <p:sp>
        <p:nvSpPr>
          <p:cNvPr id="318" name="Google Shape;318;p52"/>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24" name="Google Shape;324;p53"/>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25" name="Google Shape;325;p53"/>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26" name="Google Shape;326;p53"/>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27" name="Google Shape;327;p53"/>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328" name="Google Shape;328;p53"/>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1</a:t>
            </a:r>
            <a:endParaRPr b="1">
              <a:latin typeface="Consolas"/>
              <a:ea typeface="Consolas"/>
              <a:cs typeface="Consolas"/>
              <a:sym typeface="Consolas"/>
            </a:endParaRPr>
          </a:p>
        </p:txBody>
      </p:sp>
      <p:sp>
        <p:nvSpPr>
          <p:cNvPr id="329" name="Google Shape;329;p53"/>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35" name="Google Shape;335;p54"/>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&lt;li&gt;Read&lt;/li&gt;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36" name="Google Shape;336;p54"/>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37" name="Google Shape;337;p54"/>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38" name="Google Shape;338;p54"/>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339" name="Google Shape;339;p54"/>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1</a:t>
            </a:r>
            <a:endParaRPr b="1">
              <a:latin typeface="Consolas"/>
              <a:ea typeface="Consolas"/>
              <a:cs typeface="Consolas"/>
              <a:sym typeface="Consolas"/>
            </a:endParaRPr>
          </a:p>
        </p:txBody>
      </p:sp>
      <p:sp>
        <p:nvSpPr>
          <p:cNvPr id="340" name="Google Shape;340;p54"/>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46" name="Google Shape;346;p55"/>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&lt;li&gt;Read&lt;/li&gt;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47" name="Google Shape;347;p55"/>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48" name="Google Shape;348;p55"/>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$(this)</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49" name="Google Shape;349;p55"/>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350" name="Google Shape;350;p55"/>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1</a:t>
            </a:r>
            <a:endParaRPr b="1">
              <a:latin typeface="Consolas"/>
              <a:ea typeface="Consolas"/>
              <a:cs typeface="Consolas"/>
              <a:sym typeface="Consolas"/>
            </a:endParaRPr>
          </a:p>
        </p:txBody>
      </p:sp>
      <p:sp>
        <p:nvSpPr>
          <p:cNvPr id="351" name="Google Shape;351;p55"/>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cxnSp>
        <p:nvCxnSpPr>
          <p:cNvPr id="352" name="Google Shape;352;p55"/>
          <p:cNvCxnSpPr/>
          <p:nvPr/>
        </p:nvCxnSpPr>
        <p:spPr>
          <a:xfrm flipH="1" rot="10800000">
            <a:off x="2744550" y="2601200"/>
            <a:ext cx="2933100" cy="82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58" name="Google Shape;358;p56"/>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&lt;li&gt;Read&lt;/li&gt;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59" name="Google Shape;359;p56"/>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60" name="Google Shape;360;p56"/>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highlight>
                  <a:srgbClr val="FFFF00"/>
                </a:highlight>
                <a:latin typeface="Consolas"/>
                <a:ea typeface="Consolas"/>
                <a:cs typeface="Consolas"/>
                <a:sym typeface="Consolas"/>
              </a:rPr>
              <a:t>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61" name="Google Shape;361;p56"/>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362" name="Google Shape;362;p56"/>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1</a:t>
            </a:r>
            <a:endParaRPr b="1">
              <a:latin typeface="Consolas"/>
              <a:ea typeface="Consolas"/>
              <a:cs typeface="Consolas"/>
              <a:sym typeface="Consolas"/>
            </a:endParaRPr>
          </a:p>
        </p:txBody>
      </p:sp>
      <p:sp>
        <p:nvSpPr>
          <p:cNvPr id="363" name="Google Shape;363;p56"/>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69" name="Google Shape;369;p57"/>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&lt;li&gt;Eat Dinner&lt;/li&gt;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70" name="Google Shape;370;p57"/>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71" name="Google Shape;371;p57"/>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highlight>
                  <a:srgbClr val="FFFF00"/>
                </a:highlight>
                <a:latin typeface="Consolas"/>
                <a:ea typeface="Consolas"/>
                <a:cs typeface="Consolas"/>
                <a:sym typeface="Consolas"/>
              </a:rPr>
              <a:t>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72" name="Google Shape;372;p57"/>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p:txBody>
      </p:sp>
      <p:sp>
        <p:nvSpPr>
          <p:cNvPr id="373" name="Google Shape;373;p57"/>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2</a:t>
            </a:r>
            <a:endParaRPr b="1">
              <a:latin typeface="Consolas"/>
              <a:ea typeface="Consolas"/>
              <a:cs typeface="Consolas"/>
              <a:sym typeface="Consolas"/>
            </a:endParaRPr>
          </a:p>
        </p:txBody>
      </p:sp>
      <p:sp>
        <p:nvSpPr>
          <p:cNvPr id="374" name="Google Shape;374;p57"/>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80" name="Google Shape;380;p58"/>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&lt;li&gt;Watch TV&lt;/li&gt;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&lt;li&gt;Sleep&lt;/li&gt;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81" name="Google Shape;381;p58"/>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82" name="Google Shape;382;p58"/>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highlight>
                  <a:srgbClr val="FFFF00"/>
                </a:highlight>
                <a:latin typeface="Consolas"/>
                <a:ea typeface="Consolas"/>
                <a:cs typeface="Consolas"/>
                <a:sym typeface="Consolas"/>
              </a:rPr>
              <a:t>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83" name="Google Shape;383;p58"/>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p:txBody>
      </p:sp>
      <p:sp>
        <p:nvSpPr>
          <p:cNvPr id="384" name="Google Shape;384;p58"/>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3</a:t>
            </a:r>
            <a:endParaRPr b="1">
              <a:latin typeface="Consolas"/>
              <a:ea typeface="Consolas"/>
              <a:cs typeface="Consolas"/>
              <a:sym typeface="Consolas"/>
            </a:endParaRPr>
          </a:p>
        </p:txBody>
      </p:sp>
      <p:sp>
        <p:nvSpPr>
          <p:cNvPr id="385" name="Google Shape;385;p58"/>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391" name="Google Shape;391;p59"/>
          <p:cNvSpPr txBox="1"/>
          <p:nvPr>
            <p:ph idx="1" type="body"/>
          </p:nvPr>
        </p:nvSpPr>
        <p:spPr>
          <a:xfrm>
            <a:off x="418300" y="2115350"/>
            <a:ext cx="47490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&lt;script src = "https://ajax.googleapis.com"&gt;&lt;/script&gt;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&lt;/head&gt;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&lt;li&gt;Do Homework&lt;/li&gt;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&lt;li&gt;Read&lt;/li&gt;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&lt;li&gt;Eat Dinner&lt;/li&gt;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&lt;li&gt;Watch TV&lt;/li&gt;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rgbClr val="000000"/>
                </a:solidFill>
                <a:latin typeface="Consolas"/>
                <a:ea typeface="Consolas"/>
                <a:cs typeface="Consolas"/>
                <a:sym typeface="Consolas"/>
              </a:rPr>
              <a:t>            </a:t>
            </a:r>
            <a:r>
              <a:rPr lang="en" sz="1100">
                <a:solidFill>
                  <a:srgbClr val="000000"/>
                </a:solidFill>
                <a:highlight>
                  <a:srgbClr val="FFFF00"/>
                </a:highlight>
                <a:latin typeface="Consolas"/>
                <a:ea typeface="Consolas"/>
                <a:cs typeface="Consolas"/>
                <a:sym typeface="Consolas"/>
              </a:rPr>
              <a:t>&lt;li&gt;Sleep&lt;/li&gt;</a:t>
            </a:r>
            <a:endParaRPr sz="11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      &lt;/ul&gt;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en" sz="1100">
                <a:solidFill>
                  <a:srgbClr val="000000"/>
                </a:solidFill>
                <a:latin typeface="Consolas"/>
                <a:ea typeface="Consolas"/>
                <a:cs typeface="Consolas"/>
                <a:sym typeface="Consolas"/>
              </a:rPr>
              <a:t>&lt;/body&gt;</a:t>
            </a:r>
            <a:endParaRPr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solidFill>
                <a:srgbClr val="000000"/>
              </a:solidFill>
              <a:latin typeface="Consolas"/>
              <a:ea typeface="Consolas"/>
              <a:cs typeface="Consolas"/>
              <a:sym typeface="Consolas"/>
            </a:endParaRPr>
          </a:p>
        </p:txBody>
      </p:sp>
      <p:sp>
        <p:nvSpPr>
          <p:cNvPr id="392" name="Google Shape;392;p59"/>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Problem: Print the text of all li tags in the console.</a:t>
            </a:r>
            <a:endParaRPr b="1" sz="1800">
              <a:latin typeface="Proxima Nova"/>
              <a:ea typeface="Proxima Nova"/>
              <a:cs typeface="Proxima Nova"/>
              <a:sym typeface="Proxima Nova"/>
            </a:endParaRPr>
          </a:p>
        </p:txBody>
      </p:sp>
      <p:sp>
        <p:nvSpPr>
          <p:cNvPr id="393" name="Google Shape;393;p59"/>
          <p:cNvSpPr txBox="1"/>
          <p:nvPr/>
        </p:nvSpPr>
        <p:spPr>
          <a:xfrm>
            <a:off x="5479800" y="2115350"/>
            <a:ext cx="33531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r>
              <a:rPr lang="en" sz="1600">
                <a:highlight>
                  <a:srgbClr val="FFFF00"/>
                </a:highlight>
                <a:latin typeface="Consolas"/>
                <a:ea typeface="Consolas"/>
                <a:cs typeface="Consolas"/>
                <a:sym typeface="Consolas"/>
              </a:rPr>
              <a:t>console.log(text);</a:t>
            </a:r>
            <a:endParaRPr sz="1600">
              <a:highlight>
                <a:srgbClr val="FFFF00"/>
              </a:highlight>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394" name="Google Shape;394;p59"/>
          <p:cNvSpPr txBox="1"/>
          <p:nvPr/>
        </p:nvSpPr>
        <p:spPr>
          <a:xfrm>
            <a:off x="5509475" y="3422400"/>
            <a:ext cx="3323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
        <p:nvSpPr>
          <p:cNvPr id="395" name="Google Shape;395;p59"/>
          <p:cNvSpPr/>
          <p:nvPr/>
        </p:nvSpPr>
        <p:spPr>
          <a:xfrm>
            <a:off x="7626250" y="1648935"/>
            <a:ext cx="474900" cy="3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4</a:t>
            </a:r>
            <a:endParaRPr b="1">
              <a:latin typeface="Consolas"/>
              <a:ea typeface="Consolas"/>
              <a:cs typeface="Consolas"/>
              <a:sym typeface="Consolas"/>
            </a:endParaRPr>
          </a:p>
        </p:txBody>
      </p:sp>
      <p:sp>
        <p:nvSpPr>
          <p:cNvPr id="396" name="Google Shape;396;p59"/>
          <p:cNvSpPr txBox="1"/>
          <p:nvPr/>
        </p:nvSpPr>
        <p:spPr>
          <a:xfrm>
            <a:off x="6136725" y="1723035"/>
            <a:ext cx="15528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nsolas"/>
                <a:ea typeface="Consolas"/>
                <a:cs typeface="Consolas"/>
                <a:sym typeface="Consolas"/>
              </a:rPr>
              <a:t>Iteration Count:</a:t>
            </a:r>
            <a:endParaRPr b="1" sz="12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02" name="Google Shape;402;p60"/>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function in .each can also include two parameter types:</a:t>
            </a:r>
            <a:endParaRPr b="1" sz="1800">
              <a:latin typeface="Proxima Nova"/>
              <a:ea typeface="Proxima Nova"/>
              <a:cs typeface="Proxima Nova"/>
              <a:sym typeface="Proxima Nova"/>
            </a:endParaRPr>
          </a:p>
        </p:txBody>
      </p:sp>
      <p:sp>
        <p:nvSpPr>
          <p:cNvPr id="403" name="Google Shape;403;p60"/>
          <p:cNvSpPr txBox="1"/>
          <p:nvPr/>
        </p:nvSpPr>
        <p:spPr>
          <a:xfrm>
            <a:off x="1742400" y="2441775"/>
            <a:ext cx="5659200" cy="11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$("selector").each(function(index, element){});</a:t>
            </a:r>
            <a:endParaRPr sz="16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09" name="Google Shape;409;p61"/>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function in .each can also include two parameter types:</a:t>
            </a:r>
            <a:endParaRPr b="1" sz="1800">
              <a:latin typeface="Proxima Nova"/>
              <a:ea typeface="Proxima Nova"/>
              <a:cs typeface="Proxima Nova"/>
              <a:sym typeface="Proxima Nova"/>
            </a:endParaRPr>
          </a:p>
        </p:txBody>
      </p:sp>
      <p:sp>
        <p:nvSpPr>
          <p:cNvPr id="410" name="Google Shape;410;p61"/>
          <p:cNvSpPr txBox="1"/>
          <p:nvPr/>
        </p:nvSpPr>
        <p:spPr>
          <a:xfrm>
            <a:off x="1742400" y="2441775"/>
            <a:ext cx="5659200" cy="11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$("selector").each(function(</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 element){});</a:t>
            </a:r>
            <a:endParaRPr sz="1600">
              <a:latin typeface="Consolas"/>
              <a:ea typeface="Consolas"/>
              <a:cs typeface="Consolas"/>
              <a:sym typeface="Consolas"/>
            </a:endParaRPr>
          </a:p>
        </p:txBody>
      </p:sp>
      <p:sp>
        <p:nvSpPr>
          <p:cNvPr id="411" name="Google Shape;411;p61"/>
          <p:cNvSpPr/>
          <p:nvPr/>
        </p:nvSpPr>
        <p:spPr>
          <a:xfrm>
            <a:off x="4459165" y="3723984"/>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Represents the count during iteration</a:t>
            </a:r>
            <a:endParaRPr>
              <a:solidFill>
                <a:srgbClr val="FFFFFF"/>
              </a:solidFill>
              <a:latin typeface="Proxima Nova"/>
              <a:ea typeface="Proxima Nova"/>
              <a:cs typeface="Proxima Nova"/>
              <a:sym typeface="Proxima Nova"/>
            </a:endParaRPr>
          </a:p>
        </p:txBody>
      </p:sp>
      <p:cxnSp>
        <p:nvCxnSpPr>
          <p:cNvPr id="412" name="Google Shape;412;p61"/>
          <p:cNvCxnSpPr>
            <a:stCxn id="411" idx="0"/>
          </p:cNvCxnSpPr>
          <p:nvPr/>
        </p:nvCxnSpPr>
        <p:spPr>
          <a:xfrm rot="10800000">
            <a:off x="5376715" y="3249984"/>
            <a:ext cx="6900" cy="47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Using jQuery</a:t>
            </a:r>
            <a:endParaRPr/>
          </a:p>
        </p:txBody>
      </p:sp>
      <p:sp>
        <p:nvSpPr>
          <p:cNvPr id="167" name="Google Shape;167;p35"/>
          <p:cNvSpPr txBox="1"/>
          <p:nvPr/>
        </p:nvSpPr>
        <p:spPr>
          <a:xfrm>
            <a:off x="169225" y="1466250"/>
            <a:ext cx="3507900" cy="11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Proxima Nova"/>
                <a:ea typeface="Proxima Nova"/>
                <a:cs typeface="Proxima Nova"/>
                <a:sym typeface="Proxima Nova"/>
              </a:rPr>
              <a:t>The selector will select all elements that meet the specified criteria: </a:t>
            </a:r>
            <a:endParaRPr b="1" sz="2400">
              <a:latin typeface="Proxima Nova"/>
              <a:ea typeface="Proxima Nova"/>
              <a:cs typeface="Proxima Nova"/>
              <a:sym typeface="Proxima Nova"/>
            </a:endParaRPr>
          </a:p>
        </p:txBody>
      </p:sp>
      <p:sp>
        <p:nvSpPr>
          <p:cNvPr id="168" name="Google Shape;168;p35"/>
          <p:cNvSpPr txBox="1"/>
          <p:nvPr/>
        </p:nvSpPr>
        <p:spPr>
          <a:xfrm>
            <a:off x="445525" y="3078525"/>
            <a:ext cx="2955300" cy="43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$("li").css("color","red")</a:t>
            </a:r>
            <a:endParaRPr>
              <a:latin typeface="Consolas"/>
              <a:ea typeface="Consolas"/>
              <a:cs typeface="Consolas"/>
              <a:sym typeface="Consolas"/>
            </a:endParaRPr>
          </a:p>
        </p:txBody>
      </p:sp>
      <p:sp>
        <p:nvSpPr>
          <p:cNvPr id="169" name="Google Shape;169;p35"/>
          <p:cNvSpPr/>
          <p:nvPr/>
        </p:nvSpPr>
        <p:spPr>
          <a:xfrm>
            <a:off x="1072527" y="3800886"/>
            <a:ext cx="1701300" cy="1054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Selects all </a:t>
            </a:r>
            <a:r>
              <a:rPr lang="en">
                <a:solidFill>
                  <a:srgbClr val="FFFFFF"/>
                </a:solidFill>
                <a:latin typeface="Consolas"/>
                <a:ea typeface="Consolas"/>
                <a:cs typeface="Consolas"/>
                <a:sym typeface="Consolas"/>
              </a:rPr>
              <a:t>li</a:t>
            </a:r>
            <a:r>
              <a:rPr lang="en">
                <a:solidFill>
                  <a:srgbClr val="FFFFFF"/>
                </a:solidFill>
                <a:latin typeface="Proxima Nova"/>
                <a:ea typeface="Proxima Nova"/>
                <a:cs typeface="Proxima Nova"/>
                <a:sym typeface="Proxima Nova"/>
              </a:rPr>
              <a:t> elements and changes their font red</a:t>
            </a:r>
            <a:endParaRPr>
              <a:solidFill>
                <a:srgbClr val="FFFFFF"/>
              </a:solidFill>
              <a:latin typeface="Proxima Nova"/>
              <a:ea typeface="Proxima Nova"/>
              <a:cs typeface="Proxima Nova"/>
              <a:sym typeface="Proxima Nova"/>
            </a:endParaRPr>
          </a:p>
        </p:txBody>
      </p:sp>
      <p:sp>
        <p:nvSpPr>
          <p:cNvPr id="170" name="Google Shape;170;p35"/>
          <p:cNvSpPr txBox="1"/>
          <p:nvPr>
            <p:ph idx="1" type="body"/>
          </p:nvPr>
        </p:nvSpPr>
        <p:spPr>
          <a:xfrm>
            <a:off x="3816900" y="1946102"/>
            <a:ext cx="5181600" cy="267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&lt;head&gt;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&lt;script src = "https://ajax.googleapis.com"&gt;&lt;/script&gt;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&lt;/head&gt;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&lt;ul&gt;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id = "first" class = "one"&gt;Do Homework&lt;/li&gt;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"two"&gt;Read&lt;/li&gt;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"one"&gt;Eat Dinner&lt;/li&gt;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style = "color:blue"&gt;Watch TV&lt;/li&gt;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&lt;li class = "one"&gt;Sleep&lt;/li&gt;</a:t>
            </a:r>
            <a:endParaRPr sz="1200">
              <a:solidFill>
                <a:srgbClr val="000000"/>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000000"/>
                </a:solidFill>
                <a:latin typeface="Consolas"/>
                <a:ea typeface="Consolas"/>
                <a:cs typeface="Consolas"/>
                <a:sym typeface="Consolas"/>
              </a:rPr>
              <a:t>      &lt;/ul&gt;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18" name="Google Shape;418;p62"/>
          <p:cNvSpPr txBox="1"/>
          <p:nvPr/>
        </p:nvSpPr>
        <p:spPr>
          <a:xfrm>
            <a:off x="265900" y="14639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function in .each can also include two parameter types:</a:t>
            </a:r>
            <a:endParaRPr b="1" sz="1800">
              <a:latin typeface="Proxima Nova"/>
              <a:ea typeface="Proxima Nova"/>
              <a:cs typeface="Proxima Nova"/>
              <a:sym typeface="Proxima Nova"/>
            </a:endParaRPr>
          </a:p>
        </p:txBody>
      </p:sp>
      <p:sp>
        <p:nvSpPr>
          <p:cNvPr id="419" name="Google Shape;419;p62"/>
          <p:cNvSpPr txBox="1"/>
          <p:nvPr/>
        </p:nvSpPr>
        <p:spPr>
          <a:xfrm>
            <a:off x="1742400" y="2441775"/>
            <a:ext cx="5659200" cy="114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$("selector").each(function(index, </a:t>
            </a:r>
            <a:r>
              <a:rPr lang="en" sz="1600">
                <a:highlight>
                  <a:srgbClr val="FFFF00"/>
                </a:highlight>
                <a:latin typeface="Consolas"/>
                <a:ea typeface="Consolas"/>
                <a:cs typeface="Consolas"/>
                <a:sym typeface="Consolas"/>
              </a:rPr>
              <a:t>element</a:t>
            </a: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20" name="Google Shape;420;p62"/>
          <p:cNvSpPr/>
          <p:nvPr/>
        </p:nvSpPr>
        <p:spPr>
          <a:xfrm>
            <a:off x="5373565" y="3723984"/>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Represents the current element</a:t>
            </a:r>
            <a:endParaRPr>
              <a:solidFill>
                <a:srgbClr val="FFFFFF"/>
              </a:solidFill>
              <a:latin typeface="Proxima Nova"/>
              <a:ea typeface="Proxima Nova"/>
              <a:cs typeface="Proxima Nova"/>
              <a:sym typeface="Proxima Nova"/>
            </a:endParaRPr>
          </a:p>
        </p:txBody>
      </p:sp>
      <p:cxnSp>
        <p:nvCxnSpPr>
          <p:cNvPr id="421" name="Google Shape;421;p62"/>
          <p:cNvCxnSpPr>
            <a:stCxn id="420" idx="0"/>
          </p:cNvCxnSpPr>
          <p:nvPr/>
        </p:nvCxnSpPr>
        <p:spPr>
          <a:xfrm rot="10800000">
            <a:off x="6291115" y="3249984"/>
            <a:ext cx="6900" cy="47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27" name="Google Shape;427;p63"/>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first parameter represents the current iteration count:</a:t>
            </a:r>
            <a:endParaRPr b="1" sz="1800">
              <a:latin typeface="Proxima Nova"/>
              <a:ea typeface="Proxima Nova"/>
              <a:cs typeface="Proxima Nova"/>
              <a:sym typeface="Proxima Nova"/>
            </a:endParaRPr>
          </a:p>
        </p:txBody>
      </p:sp>
      <p:sp>
        <p:nvSpPr>
          <p:cNvPr id="428" name="Google Shape;428;p63"/>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29" name="Google Shape;429;p63"/>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35" name="Google Shape;435;p64"/>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first parameter represents the current iteration count:</a:t>
            </a:r>
            <a:endParaRPr b="1" sz="1800">
              <a:latin typeface="Proxima Nova"/>
              <a:ea typeface="Proxima Nova"/>
              <a:cs typeface="Proxima Nova"/>
              <a:sym typeface="Proxima Nova"/>
            </a:endParaRPr>
          </a:p>
        </p:txBody>
      </p:sp>
      <p:sp>
        <p:nvSpPr>
          <p:cNvPr id="436" name="Google Shape;436;p64"/>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 +". "+ 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37" name="Google Shape;437;p64"/>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43" name="Google Shape;443;p65"/>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first parameter represents the current iteration count:</a:t>
            </a:r>
            <a:endParaRPr b="1" sz="1800">
              <a:latin typeface="Proxima Nova"/>
              <a:ea typeface="Proxima Nova"/>
              <a:cs typeface="Proxima Nova"/>
              <a:sym typeface="Proxima Nova"/>
            </a:endParaRPr>
          </a:p>
        </p:txBody>
      </p:sp>
      <p:sp>
        <p:nvSpPr>
          <p:cNvPr id="444" name="Google Shape;444;p65"/>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 +". "+ 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45" name="Google Shape;445;p65"/>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0. </a:t>
            </a: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1. </a:t>
            </a: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2. </a:t>
            </a: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3. 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4. Sleep</a:t>
            </a:r>
            <a:endParaRPr sz="12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51" name="Google Shape;451;p66"/>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52" name="Google Shape;452;p66"/>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$(this).text();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53" name="Google Shape;453;p66"/>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59" name="Google Shape;459;p67"/>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60" name="Google Shape;460;p67"/>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$("li").each(function(index,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61" name="Google Shape;461;p67"/>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67" name="Google Shape;467;p68"/>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68" name="Google Shape;468;p68"/>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$("li").each(function(index,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69" name="Google Shape;469;p68"/>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
        <p:nvSpPr>
          <p:cNvPr id="470" name="Google Shape;470;p68"/>
          <p:cNvSpPr/>
          <p:nvPr/>
        </p:nvSpPr>
        <p:spPr>
          <a:xfrm>
            <a:off x="623390" y="3090934"/>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Will yield the same results!</a:t>
            </a:r>
            <a:endParaRPr>
              <a:solidFill>
                <a:srgbClr val="FFFFFF"/>
              </a:solidFill>
              <a:latin typeface="Proxima Nova"/>
              <a:ea typeface="Proxima Nova"/>
              <a:cs typeface="Proxima Nova"/>
              <a:sym typeface="Proxima Nova"/>
            </a:endParaRPr>
          </a:p>
        </p:txBody>
      </p:sp>
      <p:cxnSp>
        <p:nvCxnSpPr>
          <p:cNvPr id="471" name="Google Shape;471;p68"/>
          <p:cNvCxnSpPr>
            <a:stCxn id="470" idx="3"/>
          </p:cNvCxnSpPr>
          <p:nvPr/>
        </p:nvCxnSpPr>
        <p:spPr>
          <a:xfrm>
            <a:off x="2472290" y="3463984"/>
            <a:ext cx="445800" cy="27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77" name="Google Shape;477;p69"/>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78" name="Google Shape;478;p69"/>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r>
              <a:rPr lang="en" sz="1600">
                <a:highlight>
                  <a:srgbClr val="FFFF00"/>
                </a:highlight>
                <a:latin typeface="Consolas"/>
                <a:ea typeface="Consolas"/>
                <a:cs typeface="Consolas"/>
                <a:sym typeface="Consolas"/>
              </a:rPr>
              <a:t>index</a:t>
            </a:r>
            <a:r>
              <a:rPr lang="en" sz="1600">
                <a:latin typeface="Consolas"/>
                <a:ea typeface="Consolas"/>
                <a:cs typeface="Consolas"/>
                <a:sym typeface="Consolas"/>
              </a:rPr>
              <a:t>, el){</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$(el).text();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79" name="Google Shape;479;p69"/>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Do Homework</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Eat Dinner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Watch TV</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Sleep</a:t>
            </a:r>
            <a:endParaRPr sz="1200">
              <a:latin typeface="Consolas"/>
              <a:ea typeface="Consolas"/>
              <a:cs typeface="Consolas"/>
              <a:sym typeface="Consolas"/>
            </a:endParaRPr>
          </a:p>
        </p:txBody>
      </p:sp>
      <p:sp>
        <p:nvSpPr>
          <p:cNvPr id="480" name="Google Shape;480;p69"/>
          <p:cNvSpPr/>
          <p:nvPr/>
        </p:nvSpPr>
        <p:spPr>
          <a:xfrm>
            <a:off x="7072565" y="2893109"/>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Need the parameter index, even if we don't use it</a:t>
            </a:r>
            <a:endParaRPr>
              <a:solidFill>
                <a:srgbClr val="FFFFFF"/>
              </a:solidFill>
              <a:latin typeface="Proxima Nova"/>
              <a:ea typeface="Proxima Nova"/>
              <a:cs typeface="Proxima Nova"/>
              <a:sym typeface="Proxima Nova"/>
            </a:endParaRPr>
          </a:p>
        </p:txBody>
      </p:sp>
      <p:cxnSp>
        <p:nvCxnSpPr>
          <p:cNvPr id="481" name="Google Shape;481;p69"/>
          <p:cNvCxnSpPr>
            <a:stCxn id="480" idx="1"/>
          </p:cNvCxnSpPr>
          <p:nvPr/>
        </p:nvCxnSpPr>
        <p:spPr>
          <a:xfrm rot="10800000">
            <a:off x="6142565" y="2561759"/>
            <a:ext cx="930000" cy="70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87" name="Google Shape;487;p70"/>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88" name="Google Shape;488;p70"/>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89" name="Google Shape;489;p70"/>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495" name="Google Shape;495;p71"/>
          <p:cNvSpPr txBox="1"/>
          <p:nvPr/>
        </p:nvSpPr>
        <p:spPr>
          <a:xfrm>
            <a:off x="338550" y="1472200"/>
            <a:ext cx="8466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The second parameter represents the current element in the iteration:</a:t>
            </a:r>
            <a:endParaRPr b="1" sz="1800">
              <a:latin typeface="Proxima Nova"/>
              <a:ea typeface="Proxima Nova"/>
              <a:cs typeface="Proxima Nova"/>
              <a:sym typeface="Proxima Nova"/>
            </a:endParaRPr>
          </a:p>
        </p:txBody>
      </p:sp>
      <p:sp>
        <p:nvSpPr>
          <p:cNvPr id="496" name="Google Shape;496;p71"/>
          <p:cNvSpPr txBox="1"/>
          <p:nvPr/>
        </p:nvSpPr>
        <p:spPr>
          <a:xfrm>
            <a:off x="2917663" y="2105450"/>
            <a:ext cx="3902400" cy="114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$("li").each(function(</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var text = $(</a:t>
            </a:r>
            <a:r>
              <a:rPr lang="en" sz="1600">
                <a:highlight>
                  <a:srgbClr val="FFFF00"/>
                </a:highlight>
                <a:latin typeface="Consolas"/>
                <a:ea typeface="Consolas"/>
                <a:cs typeface="Consolas"/>
                <a:sym typeface="Consolas"/>
              </a:rPr>
              <a:t>el</a:t>
            </a:r>
            <a:r>
              <a:rPr lang="en" sz="1600">
                <a:latin typeface="Consolas"/>
                <a:ea typeface="Consolas"/>
                <a:cs typeface="Consolas"/>
                <a:sym typeface="Consolas"/>
              </a:rPr>
              <a:t>).text();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console.log(text);</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497" name="Google Shape;497;p71"/>
          <p:cNvSpPr txBox="1"/>
          <p:nvPr/>
        </p:nvSpPr>
        <p:spPr>
          <a:xfrm>
            <a:off x="2917663" y="3402600"/>
            <a:ext cx="3902400" cy="13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cxnSp>
        <p:nvCxnSpPr>
          <p:cNvPr id="498" name="Google Shape;498;p71"/>
          <p:cNvCxnSpPr/>
          <p:nvPr/>
        </p:nvCxnSpPr>
        <p:spPr>
          <a:xfrm rot="10800000">
            <a:off x="6053325" y="2591525"/>
            <a:ext cx="12267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71"/>
          <p:cNvSpPr txBox="1"/>
          <p:nvPr/>
        </p:nvSpPr>
        <p:spPr>
          <a:xfrm>
            <a:off x="7352192" y="2329350"/>
            <a:ext cx="1532100" cy="48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$(0).text();</a:t>
            </a: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a:t>
            </a:r>
            <a:endParaRPr/>
          </a:p>
        </p:txBody>
      </p:sp>
      <p:pic>
        <p:nvPicPr>
          <p:cNvPr id="176" name="Google Shape;176;p36"/>
          <p:cNvPicPr preferRelativeResize="0"/>
          <p:nvPr/>
        </p:nvPicPr>
        <p:blipFill>
          <a:blip r:embed="rId3">
            <a:alphaModFix/>
          </a:blip>
          <a:stretch>
            <a:fillRect/>
          </a:stretch>
        </p:blipFill>
        <p:spPr>
          <a:xfrm>
            <a:off x="4572000" y="1928850"/>
            <a:ext cx="4087875" cy="2482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05" name="Google Shape;505;p72"/>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Make sure to use </a:t>
            </a:r>
            <a:r>
              <a:rPr b="1" lang="en">
                <a:solidFill>
                  <a:srgbClr val="000000"/>
                </a:solidFill>
                <a:latin typeface="Consolas"/>
                <a:ea typeface="Consolas"/>
                <a:cs typeface="Consolas"/>
                <a:sym typeface="Consolas"/>
              </a:rPr>
              <a:t>.each</a:t>
            </a:r>
            <a:r>
              <a:rPr b="1" lang="en">
                <a:solidFill>
                  <a:srgbClr val="000000"/>
                </a:solidFill>
              </a:rPr>
              <a:t> appropriately:</a:t>
            </a:r>
            <a:endParaRPr b="1">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11" name="Google Shape;511;p73"/>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Make sure to use </a:t>
            </a:r>
            <a:r>
              <a:rPr b="1" lang="en">
                <a:solidFill>
                  <a:srgbClr val="000000"/>
                </a:solidFill>
                <a:latin typeface="Consolas"/>
                <a:ea typeface="Consolas"/>
                <a:cs typeface="Consolas"/>
                <a:sym typeface="Consolas"/>
              </a:rPr>
              <a:t>.each</a:t>
            </a:r>
            <a:r>
              <a:rPr b="1" lang="en">
                <a:solidFill>
                  <a:srgbClr val="000000"/>
                </a:solidFill>
              </a:rPr>
              <a:t> appropriately:</a:t>
            </a:r>
            <a:endParaRPr b="1">
              <a:solidFill>
                <a:srgbClr val="000000"/>
              </a:solidFill>
            </a:endParaRPr>
          </a:p>
        </p:txBody>
      </p:sp>
      <p:sp>
        <p:nvSpPr>
          <p:cNvPr id="512" name="Google Shape;512;p73"/>
          <p:cNvSpPr txBox="1"/>
          <p:nvPr/>
        </p:nvSpPr>
        <p:spPr>
          <a:xfrm>
            <a:off x="2450250" y="2684375"/>
            <a:ext cx="4243500" cy="95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$("li").each(function(){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$(this).css("background-color","red");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18" name="Google Shape;518;p74"/>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Make sure to use </a:t>
            </a:r>
            <a:r>
              <a:rPr b="1" lang="en">
                <a:solidFill>
                  <a:srgbClr val="000000"/>
                </a:solidFill>
                <a:latin typeface="Consolas"/>
                <a:ea typeface="Consolas"/>
                <a:cs typeface="Consolas"/>
                <a:sym typeface="Consolas"/>
              </a:rPr>
              <a:t>.each</a:t>
            </a:r>
            <a:r>
              <a:rPr b="1" lang="en">
                <a:solidFill>
                  <a:srgbClr val="000000"/>
                </a:solidFill>
              </a:rPr>
              <a:t> appropriately:</a:t>
            </a:r>
            <a:endParaRPr b="1">
              <a:solidFill>
                <a:srgbClr val="000000"/>
              </a:solidFill>
            </a:endParaRPr>
          </a:p>
        </p:txBody>
      </p:sp>
      <p:sp>
        <p:nvSpPr>
          <p:cNvPr id="519" name="Google Shape;519;p74"/>
          <p:cNvSpPr txBox="1"/>
          <p:nvPr/>
        </p:nvSpPr>
        <p:spPr>
          <a:xfrm>
            <a:off x="2450250" y="2684375"/>
            <a:ext cx="4243500" cy="95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$("li").each(function(){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$(this).css("background-color","red");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520" name="Google Shape;520;p74"/>
          <p:cNvSpPr/>
          <p:nvPr/>
        </p:nvSpPr>
        <p:spPr>
          <a:xfrm>
            <a:off x="3647540" y="3951509"/>
            <a:ext cx="1848900" cy="746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Unnecessary use of </a:t>
            </a:r>
            <a:r>
              <a:rPr lang="en">
                <a:solidFill>
                  <a:srgbClr val="FFFFFF"/>
                </a:solidFill>
                <a:latin typeface="Consolas"/>
                <a:ea typeface="Consolas"/>
                <a:cs typeface="Consolas"/>
                <a:sym typeface="Consolas"/>
              </a:rPr>
              <a:t>.each</a:t>
            </a:r>
            <a:r>
              <a:rPr lang="en">
                <a:solidFill>
                  <a:srgbClr val="FFFFFF"/>
                </a:solidFill>
                <a:latin typeface="Proxima Nova"/>
                <a:ea typeface="Proxima Nova"/>
                <a:cs typeface="Proxima Nova"/>
                <a:sym typeface="Proxima Nova"/>
              </a:rPr>
              <a:t>!</a:t>
            </a:r>
            <a:endParaRPr>
              <a:solidFill>
                <a:srgbClr val="FFFFFF"/>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26" name="Google Shape;526;p75"/>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Make sure to use </a:t>
            </a:r>
            <a:r>
              <a:rPr b="1" lang="en">
                <a:solidFill>
                  <a:srgbClr val="000000"/>
                </a:solidFill>
                <a:latin typeface="Consolas"/>
                <a:ea typeface="Consolas"/>
                <a:cs typeface="Consolas"/>
                <a:sym typeface="Consolas"/>
              </a:rPr>
              <a:t>.each</a:t>
            </a:r>
            <a:r>
              <a:rPr b="1" lang="en">
                <a:solidFill>
                  <a:srgbClr val="000000"/>
                </a:solidFill>
              </a:rPr>
              <a:t> appropriately:</a:t>
            </a:r>
            <a:endParaRPr b="1">
              <a:solidFill>
                <a:srgbClr val="000000"/>
              </a:solidFill>
            </a:endParaRPr>
          </a:p>
        </p:txBody>
      </p:sp>
      <p:sp>
        <p:nvSpPr>
          <p:cNvPr id="527" name="Google Shape;527;p75"/>
          <p:cNvSpPr txBox="1"/>
          <p:nvPr/>
        </p:nvSpPr>
        <p:spPr>
          <a:xfrm>
            <a:off x="2450250" y="2887825"/>
            <a:ext cx="4243500" cy="45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$("li").css("background-color","red");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28" name="Google Shape;528;p75"/>
          <p:cNvSpPr/>
          <p:nvPr/>
        </p:nvSpPr>
        <p:spPr>
          <a:xfrm>
            <a:off x="3647550" y="3763566"/>
            <a:ext cx="1832100" cy="835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.css already selects all </a:t>
            </a:r>
            <a:r>
              <a:rPr lang="en">
                <a:solidFill>
                  <a:srgbClr val="FFFFFF"/>
                </a:solidFill>
                <a:latin typeface="Consolas"/>
                <a:ea typeface="Consolas"/>
                <a:cs typeface="Consolas"/>
                <a:sym typeface="Consolas"/>
              </a:rPr>
              <a:t>li</a:t>
            </a:r>
            <a:r>
              <a:rPr lang="en">
                <a:solidFill>
                  <a:srgbClr val="FFFFFF"/>
                </a:solidFill>
                <a:latin typeface="Proxima Nova"/>
                <a:ea typeface="Proxima Nova"/>
                <a:cs typeface="Proxima Nova"/>
                <a:sym typeface="Proxima Nova"/>
              </a:rPr>
              <a:t> tags and change their style</a:t>
            </a:r>
            <a:endParaRPr>
              <a:solidFill>
                <a:srgbClr val="FFFFFF"/>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34" name="Google Shape;534;p76"/>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most useful when used with getter functions!</a:t>
            </a:r>
            <a:endParaRPr b="1">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40" name="Google Shape;540;p77"/>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most useful when used with getter functions!</a:t>
            </a:r>
            <a:endParaRPr b="1">
              <a:solidFill>
                <a:srgbClr val="000000"/>
              </a:solidFill>
            </a:endParaRPr>
          </a:p>
        </p:txBody>
      </p:sp>
      <p:sp>
        <p:nvSpPr>
          <p:cNvPr id="541" name="Google Shape;541;p77"/>
          <p:cNvSpPr txBox="1"/>
          <p:nvPr/>
        </p:nvSpPr>
        <p:spPr>
          <a:xfrm>
            <a:off x="3729900" y="2882200"/>
            <a:ext cx="1684200" cy="39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$("li").css();</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cxnSp>
        <p:nvCxnSpPr>
          <p:cNvPr id="546" name="Google Shape;546;p78"/>
          <p:cNvCxnSpPr/>
          <p:nvPr/>
        </p:nvCxnSpPr>
        <p:spPr>
          <a:xfrm rot="10800000">
            <a:off x="4905975" y="3283775"/>
            <a:ext cx="504600" cy="524400"/>
          </a:xfrm>
          <a:prstGeom prst="straightConnector1">
            <a:avLst/>
          </a:prstGeom>
          <a:noFill/>
          <a:ln cap="flat" cmpd="sng" w="9525">
            <a:solidFill>
              <a:schemeClr val="dk2"/>
            </a:solidFill>
            <a:prstDash val="solid"/>
            <a:round/>
            <a:headEnd len="med" w="med" type="none"/>
            <a:tailEnd len="med" w="med" type="triangle"/>
          </a:ln>
        </p:spPr>
      </p:cxnSp>
      <p:sp>
        <p:nvSpPr>
          <p:cNvPr id="547" name="Google Shape;547;p78"/>
          <p:cNvSpPr/>
          <p:nvPr/>
        </p:nvSpPr>
        <p:spPr>
          <a:xfrm>
            <a:off x="5309300" y="3773475"/>
            <a:ext cx="1861800" cy="905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This will only return the </a:t>
            </a:r>
            <a:r>
              <a:rPr b="1" lang="en">
                <a:solidFill>
                  <a:srgbClr val="FFFFFF"/>
                </a:solidFill>
                <a:latin typeface="Proxima Nova"/>
                <a:ea typeface="Proxima Nova"/>
                <a:cs typeface="Proxima Nova"/>
                <a:sym typeface="Proxima Nova"/>
              </a:rPr>
              <a:t>first</a:t>
            </a:r>
            <a:r>
              <a:rPr lang="en">
                <a:solidFill>
                  <a:srgbClr val="FFFFFF"/>
                </a:solidFill>
                <a:latin typeface="Proxima Nova"/>
                <a:ea typeface="Proxima Nova"/>
                <a:cs typeface="Proxima Nova"/>
                <a:sym typeface="Proxima Nova"/>
              </a:rPr>
              <a:t> li tag's style values, not all of them!</a:t>
            </a:r>
            <a:endParaRPr>
              <a:solidFill>
                <a:srgbClr val="FFFFFF"/>
              </a:solidFill>
              <a:latin typeface="Proxima Nova"/>
              <a:ea typeface="Proxima Nova"/>
              <a:cs typeface="Proxima Nova"/>
              <a:sym typeface="Proxima Nova"/>
            </a:endParaRPr>
          </a:p>
        </p:txBody>
      </p:sp>
      <p:sp>
        <p:nvSpPr>
          <p:cNvPr id="548" name="Google Shape;548;p7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49" name="Google Shape;549;p78"/>
          <p:cNvSpPr txBox="1"/>
          <p:nvPr>
            <p:ph idx="1" type="body"/>
          </p:nvPr>
        </p:nvSpPr>
        <p:spPr>
          <a:xfrm>
            <a:off x="311700" y="1454675"/>
            <a:ext cx="8520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most useful when used with getter functions!</a:t>
            </a:r>
            <a:endParaRPr b="1">
              <a:solidFill>
                <a:srgbClr val="000000"/>
              </a:solidFill>
            </a:endParaRPr>
          </a:p>
        </p:txBody>
      </p:sp>
      <p:sp>
        <p:nvSpPr>
          <p:cNvPr id="550" name="Google Shape;550;p78"/>
          <p:cNvSpPr txBox="1"/>
          <p:nvPr/>
        </p:nvSpPr>
        <p:spPr>
          <a:xfrm>
            <a:off x="3729900" y="2882200"/>
            <a:ext cx="1684200" cy="39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$("li").css();</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usability</a:t>
            </a:r>
            <a:endParaRPr/>
          </a:p>
        </p:txBody>
      </p:sp>
      <p:sp>
        <p:nvSpPr>
          <p:cNvPr id="556" name="Google Shape;556;p79"/>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most useful when used with getter functions!</a:t>
            </a:r>
            <a:endParaRPr b="1">
              <a:solidFill>
                <a:srgbClr val="000000"/>
              </a:solidFill>
            </a:endParaRPr>
          </a:p>
        </p:txBody>
      </p:sp>
      <p:sp>
        <p:nvSpPr>
          <p:cNvPr id="557" name="Google Shape;557;p79"/>
          <p:cNvSpPr txBox="1"/>
          <p:nvPr/>
        </p:nvSpPr>
        <p:spPr>
          <a:xfrm>
            <a:off x="2450250" y="2684375"/>
            <a:ext cx="4243500" cy="80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$("li").each(function(){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highlight>
                  <a:srgbClr val="FFFF00"/>
                </a:highlight>
                <a:latin typeface="Consolas"/>
                <a:ea typeface="Consolas"/>
                <a:cs typeface="Consolas"/>
                <a:sym typeface="Consolas"/>
              </a:rPr>
              <a:t>$(this).css();</a:t>
            </a:r>
            <a:endParaRPr>
              <a:highlight>
                <a:srgbClr val="FFFF00"/>
              </a:highlight>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558" name="Google Shape;558;p79"/>
          <p:cNvSpPr/>
          <p:nvPr/>
        </p:nvSpPr>
        <p:spPr>
          <a:xfrm>
            <a:off x="5932450" y="3852600"/>
            <a:ext cx="1861800" cy="9051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This will return each </a:t>
            </a:r>
            <a:r>
              <a:rPr lang="en">
                <a:solidFill>
                  <a:srgbClr val="FFFFFF"/>
                </a:solidFill>
                <a:latin typeface="Consolas"/>
                <a:ea typeface="Consolas"/>
                <a:cs typeface="Consolas"/>
                <a:sym typeface="Consolas"/>
              </a:rPr>
              <a:t>li</a:t>
            </a:r>
            <a:r>
              <a:rPr lang="en">
                <a:solidFill>
                  <a:srgbClr val="FFFFFF"/>
                </a:solidFill>
                <a:latin typeface="Proxima Nova"/>
                <a:ea typeface="Proxima Nova"/>
                <a:cs typeface="Proxima Nova"/>
                <a:sym typeface="Proxima Nova"/>
              </a:rPr>
              <a:t> tag's style value.</a:t>
            </a:r>
            <a:endParaRPr>
              <a:solidFill>
                <a:srgbClr val="FFFFFF"/>
              </a:solidFill>
              <a:latin typeface="Proxima Nova"/>
              <a:ea typeface="Proxima Nova"/>
              <a:cs typeface="Proxima Nova"/>
              <a:sym typeface="Proxima Nova"/>
            </a:endParaRPr>
          </a:p>
        </p:txBody>
      </p:sp>
      <p:cxnSp>
        <p:nvCxnSpPr>
          <p:cNvPr id="559" name="Google Shape;559;p79"/>
          <p:cNvCxnSpPr>
            <a:stCxn id="558" idx="1"/>
            <a:endCxn id="557" idx="2"/>
          </p:cNvCxnSpPr>
          <p:nvPr/>
        </p:nvCxnSpPr>
        <p:spPr>
          <a:xfrm rot="10800000">
            <a:off x="4571950" y="3491550"/>
            <a:ext cx="1360500" cy="81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0"/>
          <p:cNvSpPr txBox="1"/>
          <p:nvPr>
            <p:ph type="ctrTitle"/>
          </p:nvPr>
        </p:nvSpPr>
        <p:spPr>
          <a:xfrm>
            <a:off x="311708" y="5171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a:t>
            </a:r>
            <a:r>
              <a:rPr lang="en"/>
              <a:t> it's Your </a:t>
            </a:r>
            <a:r>
              <a:rPr lang="en"/>
              <a:t>Turn</a:t>
            </a:r>
            <a:r>
              <a:rPr lang="en"/>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aphicFrame>
        <p:nvGraphicFramePr>
          <p:cNvPr id="569" name="Google Shape;569;p81"/>
          <p:cNvGraphicFramePr/>
          <p:nvPr/>
        </p:nvGraphicFramePr>
        <p:xfrm>
          <a:off x="991459" y="2048963"/>
          <a:ext cx="3000000" cy="3000000"/>
        </p:xfrm>
        <a:graphic>
          <a:graphicData uri="http://schemas.openxmlformats.org/drawingml/2006/table">
            <a:tbl>
              <a:tblPr>
                <a:noFill/>
                <a:tableStyleId>{C26F7756-28BB-441A-A825-50FAD19D7399}</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.each(function(index, value))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latin typeface="Proxima Nova"/>
                          <a:ea typeface="Proxima Nova"/>
                          <a:cs typeface="Proxima Nova"/>
                          <a:sym typeface="Proxima Nova"/>
                        </a:rPr>
                        <a:t>A function that iterates through each item in a selected group of elements. It's best used with getter functions that return the value of each element.</a:t>
                      </a:r>
                      <a:endParaRPr sz="1100">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p>
                      <a:pPr indent="0" lvl="0" marL="0" rtl="0" algn="l">
                        <a:spcBef>
                          <a:spcPts val="0"/>
                        </a:spcBef>
                        <a:spcAft>
                          <a:spcPts val="0"/>
                        </a:spcAft>
                        <a:buNone/>
                      </a:pPr>
                      <a:r>
                        <a:rPr lang="en" sz="1100">
                          <a:latin typeface="Proxima Nova"/>
                          <a:ea typeface="Proxima Nova"/>
                          <a:cs typeface="Proxima Nova"/>
                          <a:sym typeface="Proxima Nova"/>
                        </a:rPr>
                        <a:t>The index and value are optional parameters for the each function. Index represents the current iteration through the selected elements, and value represents the currently selected object.</a:t>
                      </a:r>
                      <a:endParaRPr sz="1100">
                        <a:latin typeface="Proxima Nova"/>
                        <a:ea typeface="Proxima Nova"/>
                        <a:cs typeface="Proxima Nova"/>
                        <a:sym typeface="Proxima Nova"/>
                      </a:endParaRPr>
                    </a:p>
                  </a:txBody>
                  <a:tcPr marT="68575" marB="6857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a:t>
            </a:r>
            <a:endParaRPr/>
          </a:p>
        </p:txBody>
      </p:sp>
      <p:pic>
        <p:nvPicPr>
          <p:cNvPr id="182" name="Google Shape;182;p37"/>
          <p:cNvPicPr preferRelativeResize="0"/>
          <p:nvPr/>
        </p:nvPicPr>
        <p:blipFill>
          <a:blip r:embed="rId3">
            <a:alphaModFix/>
          </a:blip>
          <a:stretch>
            <a:fillRect/>
          </a:stretch>
        </p:blipFill>
        <p:spPr>
          <a:xfrm>
            <a:off x="4572000" y="1928850"/>
            <a:ext cx="4087875" cy="2482725"/>
          </a:xfrm>
          <a:prstGeom prst="rect">
            <a:avLst/>
          </a:prstGeom>
          <a:noFill/>
          <a:ln>
            <a:noFill/>
          </a:ln>
        </p:spPr>
      </p:pic>
      <p:sp>
        <p:nvSpPr>
          <p:cNvPr id="183" name="Google Shape;183;p37"/>
          <p:cNvSpPr txBox="1"/>
          <p:nvPr/>
        </p:nvSpPr>
        <p:spPr>
          <a:xfrm>
            <a:off x="623400" y="2821650"/>
            <a:ext cx="3283800" cy="109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for(var i = 1; i &lt;= $("tr").length; i++)</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a:t>
            </a:r>
            <a:endParaRPr sz="10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var item = $("tr:nth-child("+ i +") td:nth-child(2)");</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a:t>
            </a:r>
            <a:endParaRPr sz="1000">
              <a:latin typeface="Consolas"/>
              <a:ea typeface="Consolas"/>
              <a:cs typeface="Consolas"/>
              <a:sym typeface="Consolas"/>
            </a:endParaRPr>
          </a:p>
        </p:txBody>
      </p:sp>
      <p:cxnSp>
        <p:nvCxnSpPr>
          <p:cNvPr id="184" name="Google Shape;184;p37"/>
          <p:cNvCxnSpPr/>
          <p:nvPr/>
        </p:nvCxnSpPr>
        <p:spPr>
          <a:xfrm flipH="1">
            <a:off x="4134741" y="3382841"/>
            <a:ext cx="514200" cy="99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37"/>
          <p:cNvSpPr/>
          <p:nvPr/>
        </p:nvSpPr>
        <p:spPr>
          <a:xfrm>
            <a:off x="5984275" y="2472833"/>
            <a:ext cx="682500" cy="1830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a:t>
            </a:r>
            <a:r>
              <a:rPr lang="en"/>
              <a:t> </a:t>
            </a:r>
            <a:endParaRPr/>
          </a:p>
        </p:txBody>
      </p:sp>
      <p:pic>
        <p:nvPicPr>
          <p:cNvPr id="191" name="Google Shape;191;p38"/>
          <p:cNvPicPr preferRelativeResize="0"/>
          <p:nvPr/>
        </p:nvPicPr>
        <p:blipFill>
          <a:blip r:embed="rId3">
            <a:alphaModFix/>
          </a:blip>
          <a:stretch>
            <a:fillRect/>
          </a:stretch>
        </p:blipFill>
        <p:spPr>
          <a:xfrm>
            <a:off x="4572000" y="1928850"/>
            <a:ext cx="4087875" cy="2482725"/>
          </a:xfrm>
          <a:prstGeom prst="rect">
            <a:avLst/>
          </a:prstGeom>
          <a:noFill/>
          <a:ln>
            <a:noFill/>
          </a:ln>
        </p:spPr>
      </p:pic>
      <p:sp>
        <p:nvSpPr>
          <p:cNvPr id="192" name="Google Shape;192;p38"/>
          <p:cNvSpPr txBox="1"/>
          <p:nvPr/>
        </p:nvSpPr>
        <p:spPr>
          <a:xfrm>
            <a:off x="623400" y="2821650"/>
            <a:ext cx="3283800" cy="109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for(var i = 1; i &lt;= $("tr").length; i++)</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a:p>
            <a:pPr indent="457200" lvl="0" marL="0" rtl="0" algn="l">
              <a:spcBef>
                <a:spcPts val="0"/>
              </a:spcBef>
              <a:spcAft>
                <a:spcPts val="0"/>
              </a:spcAft>
              <a:buNone/>
            </a:pPr>
            <a:r>
              <a:rPr lang="en" sz="1000">
                <a:latin typeface="Consolas"/>
                <a:ea typeface="Consolas"/>
                <a:cs typeface="Consolas"/>
                <a:sym typeface="Consolas"/>
              </a:rPr>
              <a:t>var item = </a:t>
            </a:r>
            <a:r>
              <a:rPr lang="en" sz="1000">
                <a:highlight>
                  <a:srgbClr val="FFFF00"/>
                </a:highlight>
                <a:latin typeface="Consolas"/>
                <a:ea typeface="Consolas"/>
                <a:cs typeface="Consolas"/>
                <a:sym typeface="Consolas"/>
              </a:rPr>
              <a:t>$("tr:nth-child("+ i +") td:nth-child(2)")</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a:t>
            </a:r>
            <a:endParaRPr sz="1000">
              <a:latin typeface="Consolas"/>
              <a:ea typeface="Consolas"/>
              <a:cs typeface="Consolas"/>
              <a:sym typeface="Consolas"/>
            </a:endParaRPr>
          </a:p>
        </p:txBody>
      </p:sp>
      <p:cxnSp>
        <p:nvCxnSpPr>
          <p:cNvPr id="193" name="Google Shape;193;p38"/>
          <p:cNvCxnSpPr/>
          <p:nvPr/>
        </p:nvCxnSpPr>
        <p:spPr>
          <a:xfrm rot="10800000">
            <a:off x="2720125" y="3521350"/>
            <a:ext cx="0" cy="6726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38"/>
          <p:cNvSpPr/>
          <p:nvPr/>
        </p:nvSpPr>
        <p:spPr>
          <a:xfrm>
            <a:off x="2076925" y="4193950"/>
            <a:ext cx="1286400" cy="6726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Too complicated!</a:t>
            </a:r>
            <a:endParaRPr>
              <a:solidFill>
                <a:srgbClr val="FFFFFF"/>
              </a:solidFill>
              <a:latin typeface="Proxima Nova"/>
              <a:ea typeface="Proxima Nova"/>
              <a:cs typeface="Proxima Nova"/>
              <a:sym typeface="Proxima Nova"/>
            </a:endParaRPr>
          </a:p>
        </p:txBody>
      </p:sp>
      <p:cxnSp>
        <p:nvCxnSpPr>
          <p:cNvPr id="195" name="Google Shape;195;p38"/>
          <p:cNvCxnSpPr/>
          <p:nvPr/>
        </p:nvCxnSpPr>
        <p:spPr>
          <a:xfrm flipH="1">
            <a:off x="4134741" y="3382841"/>
            <a:ext cx="514200" cy="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01" name="Google Shape;201;p39"/>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Iterating with jQuery is made easier with </a:t>
            </a:r>
            <a:r>
              <a:rPr b="1" lang="en">
                <a:latin typeface="Consolas"/>
                <a:ea typeface="Consolas"/>
                <a:cs typeface="Consolas"/>
                <a:sym typeface="Consolas"/>
              </a:rPr>
              <a:t>.each</a:t>
            </a:r>
            <a:endParaRPr b="1">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07" name="Google Shape;207;p4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a function that iterates through a list of selected elements.</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a:t>
            </a:r>
            <a:endParaRPr/>
          </a:p>
        </p:txBody>
      </p:sp>
      <p:sp>
        <p:nvSpPr>
          <p:cNvPr id="213" name="Google Shape;213;p41"/>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Consolas"/>
                <a:ea typeface="Consolas"/>
                <a:cs typeface="Consolas"/>
                <a:sym typeface="Consolas"/>
              </a:rPr>
              <a:t>.each</a:t>
            </a:r>
            <a:r>
              <a:rPr b="1" lang="en">
                <a:solidFill>
                  <a:srgbClr val="000000"/>
                </a:solidFill>
              </a:rPr>
              <a:t> is a function that iterates through a list of selected elements.</a:t>
            </a:r>
            <a:endParaRPr b="1">
              <a:solidFill>
                <a:srgbClr val="000000"/>
              </a:solidFill>
            </a:endParaRPr>
          </a:p>
        </p:txBody>
      </p:sp>
      <p:sp>
        <p:nvSpPr>
          <p:cNvPr id="214" name="Google Shape;214;p41"/>
          <p:cNvSpPr txBox="1"/>
          <p:nvPr/>
        </p:nvSpPr>
        <p:spPr>
          <a:xfrm>
            <a:off x="1940850" y="2987175"/>
            <a:ext cx="526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$(selector).each(function(){</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//function code</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a:t>
            </a:r>
            <a:r>
              <a:rPr lang="e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