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
      <p:font typeface="Satisfy"/>
      <p:regular r:id="rId46"/>
    </p:embeddedFont>
    <p:embeddedFont>
      <p:font typeface="Lemon"/>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558FED-7FA5-4BFC-8419-B766AF03AA3A}">
  <a:tblStyle styleId="{87558FED-7FA5-4BFC-8419-B766AF03AA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ProximaNova-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roximaNova-italic.fntdata"/><Relationship Id="rId21" Type="http://schemas.openxmlformats.org/officeDocument/2006/relationships/slide" Target="slides/slide15.xml"/><Relationship Id="rId43" Type="http://schemas.openxmlformats.org/officeDocument/2006/relationships/font" Target="fonts/ProximaNova-bold.fntdata"/><Relationship Id="rId24" Type="http://schemas.openxmlformats.org/officeDocument/2006/relationships/slide" Target="slides/slide18.xml"/><Relationship Id="rId46" Type="http://schemas.openxmlformats.org/officeDocument/2006/relationships/font" Target="fonts/Satisfy-regular.fntdata"/><Relationship Id="rId23" Type="http://schemas.openxmlformats.org/officeDocument/2006/relationships/slide" Target="slides/slide17.xml"/><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emon-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0e8cd70a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0e8cd70a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0e8cd70ae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0e8cd70ae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look at two .animate parameters. The first is the {params} parameter. This is where the attributes that are going to be altered are placed.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0e8cd70ae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0e8cd70ae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wanted to move an element right 50 pixels, we could write it as such. Notice that the style attribute is not written as a string, but the attribute itself must be written as a string.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0e8cd70ae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0e8cd70ae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styles that are more than one word, the correct syntax must be in lower camel case, NOT in the html dash style.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0e8cd70ae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e8cd70ae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snippet tells the program that at the </a:t>
            </a:r>
            <a:r>
              <a:rPr b="1" lang="en"/>
              <a:t>end </a:t>
            </a:r>
            <a:r>
              <a:rPr lang="en"/>
              <a:t>of execution, the position of left will become 50px from whatever position it had currently been.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0e8cd70ae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0e8cd70ae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parameter, speed, indicates how fast the change from the current style to the new style will occur.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0e8cd70ae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0e8cd70ae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be written as slow, fast, or with a numerical value.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0e8cd70ae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0e8cd70ae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numerical value for speed is in milliseconds.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0e8cd70ae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0e8cd70ae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grow example we just used, let's write the code to animate the square using .animate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0e8cd70ae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0e8cd70ae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square div. We want to make this grow to size 300,300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0e8cd70ae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0e8cd70ae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select this div, we must first use the selector select it.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0e8cd70a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e8cd70a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unit, we learned that animations were a gradual change to an element's style.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0e8cd70ae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0e8cd70ae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let's add the .animate function.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0e8cd70ae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0e8cd70ae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need to add the styles that we would like to change. In this case, we would like the height and width to change to 300px. We can do this by adding the height, and width and setting their styles to 300px.</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0e8cd70ae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0e8cd70ae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how we can include multiple styles in the same animate call. Adding a comma between styles will indicate that both styles will be changed during this animation. The styles must be between brackets in order for the styles to be read correctly as a parameter.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0e8cd70ae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0e8cd70ae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add the speed that we would like the animation to occur at. In this case, we will use the speed slow.</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0e8cd70ae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0e8cd70ae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needs to be written after the style, and separated by a comma. The speed also needs to be written as a String if it is not a numerical number.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0e8cd70ae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0e8cd70ae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attach this function to a click, this is what the animation would look like!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0e8cd70ae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0e8cd70ae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multiple styles are included in one animation, the changes to the element occur simultaneously.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0e8cd70ae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0e8cd70ae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put multiple animations in a script, the animations are put in a queue. The second animation in this line of code will not execute until the first animation has completed executing.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0e8cd70ae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0e8cd70ae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this animation in action. Notice how the square height and width change at the same time, but only shrink back to their original size once the first animation is complete.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0e8cd70ae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0e8cd70ae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the .animate function, there are a few other useful functions that can be used in animations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0e8cd70a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0e8cd70a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learned that we could use setInterval to </a:t>
            </a:r>
            <a:r>
              <a:rPr lang="en"/>
              <a:t>continuously</a:t>
            </a:r>
            <a:r>
              <a:rPr lang="en"/>
              <a:t> execute a function. In this case the square here will grow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0e8cd70ae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0e8cd70ae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.hide, .speed, and .toggle can all be used to animate elements.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0e8cd70ae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0e8cd70ae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.hide hides an element on the webpage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0e8cd70ae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0e8cd70ae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shows a hidden element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0e8cd70ae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0e8cd70ae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.toggle shows or hides an element depending on its current status.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70e8cd70ae_0_1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0e8cd70ae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you've learned about .animation, let's give it a try.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0e8cd70ae_0_110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0e8cd70ae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0e8cd70a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e8cd70a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grow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0e8cd70ae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0e8cd70ae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grow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0e8cd70ae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e8cd70ae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Until it's reached the desired size.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0e8cd70ae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e8cd70ae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the clearInterval function is called, which halts the timer from continuing to execute.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0e8cd70ae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e8cd70ae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this is a relatively effective way to animate, jquery simplifies this animation process with its built in .animation function!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0e8cd70ae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0e8cd70ae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 makes it easier to gradually change css properties without needing to use setInterval and clearInterval to reach a desired 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snapshot of what the animate function looks like.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1" name="Google Shape;11;p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7573009" y="4269627"/>
            <a:ext cx="899442" cy="393600"/>
          </a:xfrm>
          <a:prstGeom prst="rect">
            <a:avLst/>
          </a:prstGeom>
          <a:noFill/>
          <a:ln>
            <a:noFill/>
          </a:ln>
        </p:spPr>
      </p:pic>
      <p:cxnSp>
        <p:nvCxnSpPr>
          <p:cNvPr id="14" name="Google Shape;14;p2"/>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67" name="Shape 67"/>
        <p:cNvGrpSpPr/>
        <p:nvPr/>
      </p:nvGrpSpPr>
      <p:grpSpPr>
        <a:xfrm>
          <a:off x="0" y="0"/>
          <a:ext cx="0" cy="0"/>
          <a:chOff x="0" y="0"/>
          <a:chExt cx="0" cy="0"/>
        </a:xfrm>
      </p:grpSpPr>
      <p:sp>
        <p:nvSpPr>
          <p:cNvPr id="68" name="Google Shape;68;p14"/>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9" name="Google Shape;69;p14"/>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70" name="Google Shape;70;p1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4"/>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76" name="Google Shape;76;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5"/>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Quote Blue">
  <p:cSld name="CUSTOM_1_2_2">
    <p:spTree>
      <p:nvGrpSpPr>
        <p:cNvPr id="79" name="Shape 79"/>
        <p:cNvGrpSpPr/>
        <p:nvPr/>
      </p:nvGrpSpPr>
      <p:grpSpPr>
        <a:xfrm>
          <a:off x="0" y="0"/>
          <a:ext cx="0" cy="0"/>
          <a:chOff x="0" y="0"/>
          <a:chExt cx="0" cy="0"/>
        </a:xfrm>
      </p:grpSpPr>
      <p:pic>
        <p:nvPicPr>
          <p:cNvPr descr="logo.png" id="80" name="Google Shape;80;p16"/>
          <p:cNvPicPr preferRelativeResize="0"/>
          <p:nvPr/>
        </p:nvPicPr>
        <p:blipFill>
          <a:blip r:embed="rId2">
            <a:alphaModFix/>
          </a:blip>
          <a:stretch>
            <a:fillRect/>
          </a:stretch>
        </p:blipFill>
        <p:spPr>
          <a:xfrm>
            <a:off x="308725" y="237713"/>
            <a:ext cx="188371" cy="188371"/>
          </a:xfrm>
          <a:prstGeom prst="rect">
            <a:avLst/>
          </a:prstGeom>
          <a:noFill/>
          <a:ln>
            <a:noFill/>
          </a:ln>
        </p:spPr>
      </p:pic>
      <p:cxnSp>
        <p:nvCxnSpPr>
          <p:cNvPr id="81" name="Google Shape;81;p16"/>
          <p:cNvCxnSpPr/>
          <p:nvPr/>
        </p:nvCxnSpPr>
        <p:spPr>
          <a:xfrm>
            <a:off x="2908300" y="981075"/>
            <a:ext cx="5638800" cy="0"/>
          </a:xfrm>
          <a:prstGeom prst="straightConnector1">
            <a:avLst/>
          </a:prstGeom>
          <a:noFill/>
          <a:ln cap="flat" cmpd="sng" w="28575">
            <a:solidFill>
              <a:srgbClr val="4EAED3"/>
            </a:solidFill>
            <a:prstDash val="solid"/>
            <a:round/>
            <a:headEnd len="sm" w="sm" type="none"/>
            <a:tailEnd len="sm" w="sm" type="none"/>
          </a:ln>
        </p:spPr>
      </p:cxnSp>
      <p:sp>
        <p:nvSpPr>
          <p:cNvPr id="82" name="Google Shape;82;p16"/>
          <p:cNvSpPr txBox="1"/>
          <p:nvPr>
            <p:ph type="title"/>
          </p:nvPr>
        </p:nvSpPr>
        <p:spPr>
          <a:xfrm>
            <a:off x="1745875" y="258863"/>
            <a:ext cx="6936300" cy="621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4000">
                <a:solidFill>
                  <a:srgbClr val="BFBF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rtl="0" algn="l">
              <a:spcBef>
                <a:spcPts val="640"/>
              </a:spcBef>
              <a:spcAft>
                <a:spcPts val="0"/>
              </a:spcAft>
              <a:buClr>
                <a:schemeClr val="dk1"/>
              </a:buClr>
              <a:buSzPts val="3200"/>
              <a:buFont typeface="Arial"/>
              <a:buChar char="•"/>
              <a:defRPr sz="3200"/>
            </a:lvl1pPr>
            <a:lvl2pPr indent="-393700" lvl="1" marL="914400" rtl="0" algn="l">
              <a:spcBef>
                <a:spcPts val="1600"/>
              </a:spcBef>
              <a:spcAft>
                <a:spcPts val="0"/>
              </a:spcAft>
              <a:buClr>
                <a:schemeClr val="dk1"/>
              </a:buClr>
              <a:buSzPts val="2600"/>
              <a:buFont typeface="Arial"/>
              <a:buChar char="–"/>
              <a:defRPr sz="2600"/>
            </a:lvl2pPr>
            <a:lvl3pPr indent="-368300" lvl="2" marL="1371600" rtl="0" algn="l">
              <a:spcBef>
                <a:spcPts val="1600"/>
              </a:spcBef>
              <a:spcAft>
                <a:spcPts val="0"/>
              </a:spcAft>
              <a:buClr>
                <a:schemeClr val="dk1"/>
              </a:buClr>
              <a:buSzPts val="2200"/>
              <a:buFont typeface="Arial"/>
              <a:buChar char="•"/>
              <a:defRPr sz="2200"/>
            </a:lvl3pPr>
            <a:lvl4pPr indent="-342900" lvl="3" marL="1828800" rtl="0" algn="l">
              <a:spcBef>
                <a:spcPts val="1600"/>
              </a:spcBef>
              <a:spcAft>
                <a:spcPts val="0"/>
              </a:spcAft>
              <a:buClr>
                <a:schemeClr val="dk1"/>
              </a:buClr>
              <a:buSzPts val="1800"/>
              <a:buFont typeface="Arial"/>
              <a:buChar char="–"/>
              <a:defRPr sz="1800"/>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84" name="Shape 84"/>
        <p:cNvGrpSpPr/>
        <p:nvPr/>
      </p:nvGrpSpPr>
      <p:grpSpPr>
        <a:xfrm>
          <a:off x="0" y="0"/>
          <a:ext cx="0" cy="0"/>
          <a:chOff x="0" y="0"/>
          <a:chExt cx="0" cy="0"/>
        </a:xfrm>
      </p:grpSpPr>
      <p:sp>
        <p:nvSpPr>
          <p:cNvPr id="85" name="Google Shape;85;p1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2800"/>
              <a:buFont typeface="Calibri"/>
              <a:buNone/>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6" name="Google Shape;86;p1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800"/>
              <a:buFont typeface="Arial"/>
              <a:buNone/>
              <a:defRPr/>
            </a:lvl1pPr>
            <a:lvl2pPr indent="0" lvl="1" marL="457200" marR="0" rtl="0" algn="ctr">
              <a:spcBef>
                <a:spcPts val="1600"/>
              </a:spcBef>
              <a:spcAft>
                <a:spcPts val="0"/>
              </a:spcAft>
              <a:buClr>
                <a:srgbClr val="888888"/>
              </a:buClr>
              <a:buSzPts val="1400"/>
              <a:buFont typeface="Arial"/>
              <a:buNone/>
              <a:defRPr/>
            </a:lvl2pPr>
            <a:lvl3pPr indent="0" lvl="2" marL="914400" marR="0" rtl="0" algn="ctr">
              <a:spcBef>
                <a:spcPts val="1600"/>
              </a:spcBef>
              <a:spcAft>
                <a:spcPts val="0"/>
              </a:spcAft>
              <a:buClr>
                <a:srgbClr val="888888"/>
              </a:buClr>
              <a:buSzPts val="1400"/>
              <a:buFont typeface="Arial"/>
              <a:buNone/>
              <a:defRPr/>
            </a:lvl3pPr>
            <a:lvl4pPr indent="0" lvl="3" marL="1371600" marR="0" rtl="0" algn="ctr">
              <a:spcBef>
                <a:spcPts val="1600"/>
              </a:spcBef>
              <a:spcAft>
                <a:spcPts val="0"/>
              </a:spcAft>
              <a:buClr>
                <a:srgbClr val="888888"/>
              </a:buClr>
              <a:buSzPts val="1400"/>
              <a:buFont typeface="Arial"/>
              <a:buNone/>
              <a:defRPr/>
            </a:lvl4pPr>
            <a:lvl5pPr indent="0" lvl="4" marL="1828800" marR="0" rtl="0" algn="ctr">
              <a:spcBef>
                <a:spcPts val="1600"/>
              </a:spcBef>
              <a:spcAft>
                <a:spcPts val="0"/>
              </a:spcAft>
              <a:buClr>
                <a:srgbClr val="888888"/>
              </a:buClr>
              <a:buSzPts val="1400"/>
              <a:buFont typeface="Arial"/>
              <a:buNone/>
              <a:defRPr/>
            </a:lvl5pPr>
            <a:lvl6pPr indent="0" lvl="5" marL="2286000" marR="0" rtl="0" algn="ctr">
              <a:spcBef>
                <a:spcPts val="1600"/>
              </a:spcBef>
              <a:spcAft>
                <a:spcPts val="0"/>
              </a:spcAft>
              <a:buClr>
                <a:srgbClr val="888888"/>
              </a:buClr>
              <a:buSzPts val="1400"/>
              <a:buFont typeface="Arial"/>
              <a:buNone/>
              <a:defRPr/>
            </a:lvl6pPr>
            <a:lvl7pPr indent="0" lvl="6" marL="2743200" marR="0" rtl="0" algn="ctr">
              <a:spcBef>
                <a:spcPts val="1600"/>
              </a:spcBef>
              <a:spcAft>
                <a:spcPts val="0"/>
              </a:spcAft>
              <a:buClr>
                <a:srgbClr val="888888"/>
              </a:buClr>
              <a:buSzPts val="1400"/>
              <a:buFont typeface="Arial"/>
              <a:buNone/>
              <a:defRPr/>
            </a:lvl7pPr>
            <a:lvl8pPr indent="0" lvl="7" marL="3200400" marR="0" rtl="0" algn="ctr">
              <a:spcBef>
                <a:spcPts val="1600"/>
              </a:spcBef>
              <a:spcAft>
                <a:spcPts val="0"/>
              </a:spcAft>
              <a:buClr>
                <a:srgbClr val="888888"/>
              </a:buClr>
              <a:buSzPts val="1400"/>
              <a:buFont typeface="Arial"/>
              <a:buNone/>
              <a:defRPr/>
            </a:lvl8pPr>
            <a:lvl9pPr indent="0" lvl="8" marL="3657600" marR="0" rtl="0" algn="ctr">
              <a:spcBef>
                <a:spcPts val="1600"/>
              </a:spcBef>
              <a:spcAft>
                <a:spcPts val="1600"/>
              </a:spcAft>
              <a:buClr>
                <a:srgbClr val="888888"/>
              </a:buClr>
              <a:buSzPts val="1400"/>
              <a:buFont typeface="Arial"/>
              <a:buNone/>
              <a:defRPr/>
            </a:lvl9pPr>
          </a:lstStyle>
          <a:p/>
        </p:txBody>
      </p:sp>
      <p:sp>
        <p:nvSpPr>
          <p:cNvPr id="87" name="Google Shape;87;p1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7"/>
          <p:cNvSpPr txBox="1"/>
          <p:nvPr>
            <p:ph idx="12" type="sldNum"/>
          </p:nvPr>
        </p:nvSpPr>
        <p:spPr>
          <a:xfrm>
            <a:off x="6553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5">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6">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9"/>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9"/>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97" name="Google Shape;97;p19"/>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17" name="Google Shape;17;p3"/>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1pPr>
            <a:lvl2pPr lvl="1"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2pPr>
            <a:lvl3pPr lvl="2"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3pPr>
            <a:lvl4pPr lvl="3"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4pPr>
            <a:lvl5pPr lvl="4"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5pPr>
            <a:lvl6pPr lvl="5"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6pPr>
            <a:lvl7pPr lvl="6"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7pPr>
            <a:lvl8pPr lvl="7"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8pPr>
            <a:lvl9pPr lvl="8" rtl="0" algn="ctr">
              <a:spcBef>
                <a:spcPts val="0"/>
              </a:spcBef>
              <a:spcAft>
                <a:spcPts val="0"/>
              </a:spcAft>
              <a:buClr>
                <a:srgbClr val="FFFFFF"/>
              </a:buClr>
              <a:buSzPts val="3000"/>
              <a:buFont typeface="Proxima Nova"/>
              <a:buNone/>
              <a:defRPr b="1" sz="3000">
                <a:solidFill>
                  <a:srgbClr val="FFFFFF"/>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a:blip r:embed="rId2">
            <a:alphaModFix/>
          </a:blip>
          <a:stretch>
            <a:fillRect/>
          </a:stretch>
        </p:blipFill>
        <p:spPr>
          <a:xfrm>
            <a:off x="7718200" y="4504069"/>
            <a:ext cx="565688" cy="247538"/>
          </a:xfrm>
          <a:prstGeom prst="rect">
            <a:avLst/>
          </a:prstGeom>
          <a:noFill/>
          <a:ln>
            <a:noFill/>
          </a:ln>
        </p:spPr>
      </p:pic>
      <p:cxnSp>
        <p:nvCxnSpPr>
          <p:cNvPr id="20" name="Google Shape;20;p3"/>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1" name="Google Shape;21;p3"/>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000"/>
              <a:buFont typeface="Proxima Nova"/>
              <a:buNone/>
              <a:defRPr sz="30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7">
    <p:bg>
      <p:bgPr>
        <a:blipFill>
          <a:blip r:embed="rId2">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21"/>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4" name="Google Shape;104;p21"/>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8">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p2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08" name="Google Shape;108;p22"/>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9">
    <p:bg>
      <p:bgPr>
        <a:blipFill>
          <a:blip r:embed="rId2">
            <a:alphaModFix/>
          </a:blip>
          <a:stretch>
            <a:fillRect/>
          </a:stretch>
        </a:blipFill>
      </p:bgPr>
    </p:bg>
    <p:spTree>
      <p:nvGrpSpPr>
        <p:cNvPr id="109" name="Shape 109"/>
        <p:cNvGrpSpPr/>
        <p:nvPr/>
      </p:nvGrpSpPr>
      <p:grpSpPr>
        <a:xfrm>
          <a:off x="0" y="0"/>
          <a:ext cx="0" cy="0"/>
          <a:chOff x="0" y="0"/>
          <a:chExt cx="0" cy="0"/>
        </a:xfrm>
      </p:grpSpPr>
      <p:sp>
        <p:nvSpPr>
          <p:cNvPr id="110" name="Google Shape;110;p2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2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2" name="Google Shape;112;p23"/>
          <p:cNvSpPr txBox="1"/>
          <p:nvPr>
            <p:ph type="title"/>
          </p:nvPr>
        </p:nvSpPr>
        <p:spPr>
          <a:xfrm>
            <a:off x="1340200" y="681575"/>
            <a:ext cx="7860000" cy="1693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24"/>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115" name="Google Shape;115;p24"/>
          <p:cNvSpPr txBox="1"/>
          <p:nvPr>
            <p:ph type="title"/>
          </p:nvPr>
        </p:nvSpPr>
        <p:spPr>
          <a:xfrm>
            <a:off x="2263875" y="1838250"/>
            <a:ext cx="4699800" cy="1983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4"/>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333333"/>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0">
    <p:spTree>
      <p:nvGrpSpPr>
        <p:cNvPr id="117" name="Shape 117"/>
        <p:cNvGrpSpPr/>
        <p:nvPr/>
      </p:nvGrpSpPr>
      <p:grpSpPr>
        <a:xfrm>
          <a:off x="0" y="0"/>
          <a:ext cx="0" cy="0"/>
          <a:chOff x="0" y="0"/>
          <a:chExt cx="0" cy="0"/>
        </a:xfrm>
      </p:grpSpPr>
      <p:sp>
        <p:nvSpPr>
          <p:cNvPr id="118" name="Google Shape;11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1">
    <p:spTree>
      <p:nvGrpSpPr>
        <p:cNvPr id="121" name="Shape 121"/>
        <p:cNvGrpSpPr/>
        <p:nvPr/>
      </p:nvGrpSpPr>
      <p:grpSpPr>
        <a:xfrm>
          <a:off x="0" y="0"/>
          <a:ext cx="0" cy="0"/>
          <a:chOff x="0" y="0"/>
          <a:chExt cx="0" cy="0"/>
        </a:xfrm>
      </p:grpSpPr>
      <p:sp>
        <p:nvSpPr>
          <p:cNvPr id="122" name="Google Shape;12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
    <p:spTree>
      <p:nvGrpSpPr>
        <p:cNvPr id="125" name="Shape 125"/>
        <p:cNvGrpSpPr/>
        <p:nvPr/>
      </p:nvGrpSpPr>
      <p:grpSpPr>
        <a:xfrm>
          <a:off x="0" y="0"/>
          <a:ext cx="0" cy="0"/>
          <a:chOff x="0" y="0"/>
          <a:chExt cx="0" cy="0"/>
        </a:xfrm>
      </p:grpSpPr>
      <p:sp>
        <p:nvSpPr>
          <p:cNvPr id="126" name="Google Shape;126;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7" name="Google Shape;127;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13">
    <p:spTree>
      <p:nvGrpSpPr>
        <p:cNvPr id="129" name="Shape 129"/>
        <p:cNvGrpSpPr/>
        <p:nvPr/>
      </p:nvGrpSpPr>
      <p:grpSpPr>
        <a:xfrm>
          <a:off x="0" y="0"/>
          <a:ext cx="0" cy="0"/>
          <a:chOff x="0" y="0"/>
          <a:chExt cx="0" cy="0"/>
        </a:xfrm>
      </p:grpSpPr>
      <p:sp>
        <p:nvSpPr>
          <p:cNvPr id="130" name="Google Shape;130;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1" name="Google Shape;131;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14">
    <p:spTree>
      <p:nvGrpSpPr>
        <p:cNvPr id="133" name="Shape 133"/>
        <p:cNvGrpSpPr/>
        <p:nvPr/>
      </p:nvGrpSpPr>
      <p:grpSpPr>
        <a:xfrm>
          <a:off x="0" y="0"/>
          <a:ext cx="0" cy="0"/>
          <a:chOff x="0" y="0"/>
          <a:chExt cx="0" cy="0"/>
        </a:xfrm>
      </p:grpSpPr>
      <p:sp>
        <p:nvSpPr>
          <p:cNvPr id="134" name="Google Shape;134;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15">
    <p:spTree>
      <p:nvGrpSpPr>
        <p:cNvPr id="137" name="Shape 137"/>
        <p:cNvGrpSpPr/>
        <p:nvPr/>
      </p:nvGrpSpPr>
      <p:grpSpPr>
        <a:xfrm>
          <a:off x="0" y="0"/>
          <a:ext cx="0" cy="0"/>
          <a:chOff x="0" y="0"/>
          <a:chExt cx="0" cy="0"/>
        </a:xfrm>
      </p:grpSpPr>
      <p:sp>
        <p:nvSpPr>
          <p:cNvPr id="138" name="Google Shape;138;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SECTION_HEADER_1">
    <p:spTree>
      <p:nvGrpSpPr>
        <p:cNvPr id="22" name="Shape 22"/>
        <p:cNvGrpSpPr/>
        <p:nvPr/>
      </p:nvGrpSpPr>
      <p:grpSpPr>
        <a:xfrm>
          <a:off x="0" y="0"/>
          <a:ext cx="0" cy="0"/>
          <a:chOff x="0" y="0"/>
          <a:chExt cx="0" cy="0"/>
        </a:xfrm>
      </p:grpSpPr>
      <p:sp>
        <p:nvSpPr>
          <p:cNvPr id="23" name="Google Shape;23;p4"/>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a:blip r:embed="rId2">
            <a:alphaModFix/>
          </a:blip>
          <a:stretch>
            <a:fillRect/>
          </a:stretch>
        </p:blipFill>
        <p:spPr>
          <a:xfrm>
            <a:off x="7699351" y="4496967"/>
            <a:ext cx="308427" cy="134975"/>
          </a:xfrm>
          <a:prstGeom prst="rect">
            <a:avLst/>
          </a:prstGeom>
          <a:noFill/>
          <a:ln>
            <a:noFill/>
          </a:ln>
        </p:spPr>
      </p:pic>
      <p:cxnSp>
        <p:nvCxnSpPr>
          <p:cNvPr id="26" name="Google Shape;26;p4"/>
          <p:cNvCxnSpPr/>
          <p:nvPr/>
        </p:nvCxnSpPr>
        <p:spPr>
          <a:xfrm>
            <a:off x="710900" y="1054175"/>
            <a:ext cx="2742900" cy="6300"/>
          </a:xfrm>
          <a:prstGeom prst="straightConnector1">
            <a:avLst/>
          </a:prstGeom>
          <a:noFill/>
          <a:ln cap="flat" cmpd="sng" w="38100">
            <a:solidFill>
              <a:schemeClr val="lt1"/>
            </a:solidFill>
            <a:prstDash val="solid"/>
            <a:round/>
            <a:headEnd len="sm" w="sm" type="none"/>
            <a:tailEnd len="sm" w="sm" type="none"/>
          </a:ln>
        </p:spPr>
      </p:cxnSp>
      <p:sp>
        <p:nvSpPr>
          <p:cNvPr id="27" name="Google Shape;27;p4"/>
          <p:cNvSpPr txBox="1"/>
          <p:nvPr/>
        </p:nvSpPr>
        <p:spPr>
          <a:xfrm>
            <a:off x="427025" y="275688"/>
            <a:ext cx="501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Proxima Nova"/>
                <a:ea typeface="Proxima Nova"/>
                <a:cs typeface="Proxima Nova"/>
                <a:sym typeface="Proxima Nova"/>
              </a:rPr>
              <a:t>Objectives</a:t>
            </a:r>
            <a:endParaRPr b="1" sz="3000">
              <a:solidFill>
                <a:srgbClr val="FFFFFF"/>
              </a:solidFill>
              <a:latin typeface="Proxima Nova"/>
              <a:ea typeface="Proxima Nova"/>
              <a:cs typeface="Proxima Nova"/>
              <a:sym typeface="Proxima Nova"/>
            </a:endParaRPr>
          </a:p>
        </p:txBody>
      </p:sp>
      <p:sp>
        <p:nvSpPr>
          <p:cNvPr id="28" name="Google Shape;28;p4"/>
          <p:cNvSpPr txBox="1"/>
          <p:nvPr>
            <p:ph idx="1" type="body"/>
          </p:nvPr>
        </p:nvSpPr>
        <p:spPr>
          <a:xfrm>
            <a:off x="711775" y="1308500"/>
            <a:ext cx="7213800" cy="3148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Font typeface="Proxima Nova"/>
              <a:buChar char="●"/>
              <a:defRPr>
                <a:solidFill>
                  <a:srgbClr val="FFFFFF"/>
                </a:solidFill>
                <a:latin typeface="Proxima Nova"/>
                <a:ea typeface="Proxima Nova"/>
                <a:cs typeface="Proxima Nova"/>
                <a:sym typeface="Proxima Nova"/>
              </a:defRPr>
            </a:lvl1pPr>
            <a:lvl2pPr indent="-317500" lvl="1" marL="914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2pPr>
            <a:lvl3pPr indent="-317500" lvl="2" marL="1371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3pPr>
            <a:lvl4pPr indent="-317500" lvl="3" marL="18288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4pPr>
            <a:lvl5pPr indent="-317500" lvl="4" marL="22860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5pPr>
            <a:lvl6pPr indent="-317500" lvl="5" marL="27432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6pPr>
            <a:lvl7pPr indent="-317500" lvl="6" marL="32004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7pPr>
            <a:lvl8pPr indent="-317500" lvl="7" marL="3657600" rtl="0">
              <a:spcBef>
                <a:spcPts val="1600"/>
              </a:spcBef>
              <a:spcAft>
                <a:spcPts val="0"/>
              </a:spcAft>
              <a:buClr>
                <a:srgbClr val="FFFFFF"/>
              </a:buClr>
              <a:buSzPts val="1400"/>
              <a:buFont typeface="Proxima Nova"/>
              <a:buChar char="○"/>
              <a:defRPr>
                <a:solidFill>
                  <a:srgbClr val="FFFFFF"/>
                </a:solidFill>
                <a:latin typeface="Proxima Nova"/>
                <a:ea typeface="Proxima Nova"/>
                <a:cs typeface="Proxima Nova"/>
                <a:sym typeface="Proxima Nova"/>
              </a:defRPr>
            </a:lvl8pPr>
            <a:lvl9pPr indent="-317500" lvl="8" marL="4114800" rtl="0">
              <a:spcBef>
                <a:spcPts val="1600"/>
              </a:spcBef>
              <a:spcAft>
                <a:spcPts val="1600"/>
              </a:spcAft>
              <a:buClr>
                <a:srgbClr val="FFFFFF"/>
              </a:buClr>
              <a:buSzPts val="1400"/>
              <a:buFont typeface="Proxima Nova"/>
              <a:buChar char="■"/>
              <a:defRPr>
                <a:solidFill>
                  <a:srgbClr val="FFFFFF"/>
                </a:solidFill>
                <a:latin typeface="Proxima Nova"/>
                <a:ea typeface="Proxima Nova"/>
                <a:cs typeface="Proxima Nova"/>
                <a:sym typeface="Proxima Nova"/>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16">
    <p:spTree>
      <p:nvGrpSpPr>
        <p:cNvPr id="141" name="Shape 141"/>
        <p:cNvGrpSpPr/>
        <p:nvPr/>
      </p:nvGrpSpPr>
      <p:grpSpPr>
        <a:xfrm>
          <a:off x="0" y="0"/>
          <a:ext cx="0" cy="0"/>
          <a:chOff x="0" y="0"/>
          <a:chExt cx="0" cy="0"/>
        </a:xfrm>
      </p:grpSpPr>
      <p:sp>
        <p:nvSpPr>
          <p:cNvPr id="142" name="Google Shape;14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3" name="Google Shape;14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
          <p:cNvSpPr/>
          <p:nvPr/>
        </p:nvSpPr>
        <p:spPr>
          <a:xfrm>
            <a:off x="0" y="0"/>
            <a:ext cx="9144000" cy="13503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31" name="Google Shape;31;p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Proxima Nova"/>
              <a:buNone/>
              <a:defRPr sz="3600">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5"/>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Clr>
                <a:srgbClr val="999999"/>
              </a:buClr>
              <a:buSzPts val="2400"/>
              <a:buFont typeface="Proxima Nova"/>
              <a:buChar char="●"/>
              <a:defRPr sz="2400">
                <a:solidFill>
                  <a:srgbClr val="999999"/>
                </a:solidFill>
                <a:latin typeface="Proxima Nova"/>
                <a:ea typeface="Proxima Nova"/>
                <a:cs typeface="Proxima Nova"/>
                <a:sym typeface="Proxima Nova"/>
              </a:defRPr>
            </a:lvl1pPr>
            <a:lvl2pPr indent="-342900" lvl="1" marL="914400" rtl="0">
              <a:spcBef>
                <a:spcPts val="1600"/>
              </a:spcBef>
              <a:spcAft>
                <a:spcPts val="0"/>
              </a:spcAft>
              <a:buClr>
                <a:srgbClr val="999999"/>
              </a:buClr>
              <a:buSzPts val="1800"/>
              <a:buFont typeface="Proxima Nova"/>
              <a:buChar char="○"/>
              <a:defRPr sz="1800">
                <a:solidFill>
                  <a:srgbClr val="999999"/>
                </a:solidFill>
                <a:latin typeface="Proxima Nova"/>
                <a:ea typeface="Proxima Nova"/>
                <a:cs typeface="Proxima Nova"/>
                <a:sym typeface="Proxima Nova"/>
              </a:defRPr>
            </a:lvl2pPr>
            <a:lvl3pPr indent="-317500" lvl="2" marL="1371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3pPr>
            <a:lvl4pPr indent="-317500" lvl="3" marL="18288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4pPr>
            <a:lvl5pPr indent="-317500" lvl="4" marL="22860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5pPr>
            <a:lvl6pPr indent="-317500" lvl="5" marL="27432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6pPr>
            <a:lvl7pPr indent="-317500" lvl="6" marL="3200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7pPr>
            <a:lvl8pPr indent="-317500" lvl="7" marL="36576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8pPr>
            <a:lvl9pPr indent="-317500" lvl="8" marL="4114800" rtl="0">
              <a:spcBef>
                <a:spcPts val="1600"/>
              </a:spcBef>
              <a:spcAft>
                <a:spcPts val="1600"/>
              </a:spcAft>
              <a:buClr>
                <a:srgbClr val="999999"/>
              </a:buClr>
              <a:buSzPts val="1400"/>
              <a:buFont typeface="Proxima Nova"/>
              <a:buChar char="■"/>
              <a:defRPr>
                <a:solidFill>
                  <a:srgbClr val="999999"/>
                </a:solidFill>
                <a:latin typeface="Proxima Nova"/>
                <a:ea typeface="Proxima Nova"/>
                <a:cs typeface="Proxima Nova"/>
                <a:sym typeface="Proxima Nova"/>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 name="Google Shape;34;p5"/>
          <p:cNvCxnSpPr/>
          <p:nvPr/>
        </p:nvCxnSpPr>
        <p:spPr>
          <a:xfrm>
            <a:off x="710900" y="1054175"/>
            <a:ext cx="2742900" cy="6300"/>
          </a:xfrm>
          <a:prstGeom prst="straightConnector1">
            <a:avLst/>
          </a:prstGeom>
          <a:noFill/>
          <a:ln cap="flat" cmpd="sng" w="38100">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744200" y="287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D8EC2"/>
              </a:buClr>
              <a:buSzPts val="3600"/>
              <a:buFont typeface="Proxima Nova"/>
              <a:buNone/>
              <a:defRPr sz="3600">
                <a:solidFill>
                  <a:srgbClr val="2D8EC2"/>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 name="Google Shape;37;p6"/>
          <p:cNvSpPr txBox="1"/>
          <p:nvPr>
            <p:ph idx="1" type="body"/>
          </p:nvPr>
        </p:nvSpPr>
        <p:spPr>
          <a:xfrm>
            <a:off x="980100" y="124682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999999"/>
              </a:buClr>
              <a:buSzPts val="1800"/>
              <a:buFont typeface="Proxima Nova"/>
              <a:buChar char="●"/>
              <a:defRPr>
                <a:solidFill>
                  <a:srgbClr val="999999"/>
                </a:solidFill>
                <a:latin typeface="Proxima Nova"/>
                <a:ea typeface="Proxima Nova"/>
                <a:cs typeface="Proxima Nova"/>
                <a:sym typeface="Proxima Nova"/>
              </a:defRPr>
            </a:lvl1pPr>
            <a:lvl2pPr indent="-317500" lvl="1" marL="914400" rtl="0">
              <a:spcBef>
                <a:spcPts val="1600"/>
              </a:spcBef>
              <a:spcAft>
                <a:spcPts val="0"/>
              </a:spcAft>
              <a:buClr>
                <a:srgbClr val="999999"/>
              </a:buClr>
              <a:buSzPts val="1400"/>
              <a:buFont typeface="Proxima Nova"/>
              <a:buChar char="○"/>
              <a:defRPr>
                <a:solidFill>
                  <a:srgbClr val="999999"/>
                </a:solidFill>
                <a:latin typeface="Proxima Nova"/>
                <a:ea typeface="Proxima Nova"/>
                <a:cs typeface="Proxima Nova"/>
                <a:sym typeface="Proxima Nova"/>
              </a:defRPr>
            </a:lvl2pPr>
            <a:lvl3pPr indent="-304800" lvl="2" marL="1371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3pPr>
            <a:lvl4pPr indent="-304800" lvl="3" marL="18288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4pPr>
            <a:lvl5pPr indent="-304800" lvl="4" marL="22860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5pPr>
            <a:lvl6pPr indent="-304800" lvl="5" marL="27432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6pPr>
            <a:lvl7pPr indent="-304800" lvl="6" marL="32004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7pPr>
            <a:lvl8pPr indent="-304800" lvl="7" marL="3657600" rtl="0">
              <a:spcBef>
                <a:spcPts val="1600"/>
              </a:spcBef>
              <a:spcAft>
                <a:spcPts val="0"/>
              </a:spcAft>
              <a:buClr>
                <a:srgbClr val="999999"/>
              </a:buClr>
              <a:buSzPts val="1200"/>
              <a:buFont typeface="Proxima Nova"/>
              <a:buChar char="○"/>
              <a:defRPr sz="1200">
                <a:solidFill>
                  <a:srgbClr val="999999"/>
                </a:solidFill>
                <a:latin typeface="Proxima Nova"/>
                <a:ea typeface="Proxima Nova"/>
                <a:cs typeface="Proxima Nova"/>
                <a:sym typeface="Proxima Nova"/>
              </a:defRPr>
            </a:lvl8pPr>
            <a:lvl9pPr indent="-304800" lvl="8" marL="4114800" rtl="0">
              <a:spcBef>
                <a:spcPts val="1600"/>
              </a:spcBef>
              <a:spcAft>
                <a:spcPts val="1600"/>
              </a:spcAft>
              <a:buClr>
                <a:srgbClr val="999999"/>
              </a:buClr>
              <a:buSzPts val="1200"/>
              <a:buFont typeface="Proxima Nova"/>
              <a:buChar char="■"/>
              <a:defRPr sz="1200">
                <a:solidFill>
                  <a:srgbClr val="999999"/>
                </a:solidFill>
                <a:latin typeface="Proxima Nova"/>
                <a:ea typeface="Proxima Nova"/>
                <a:cs typeface="Proxima Nova"/>
                <a:sym typeface="Proxima Nova"/>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 name="Google Shape;39;p6"/>
          <p:cNvCxnSpPr/>
          <p:nvPr/>
        </p:nvCxnSpPr>
        <p:spPr>
          <a:xfrm>
            <a:off x="940200" y="1073525"/>
            <a:ext cx="2742900" cy="6300"/>
          </a:xfrm>
          <a:prstGeom prst="straightConnector1">
            <a:avLst/>
          </a:prstGeom>
          <a:noFill/>
          <a:ln cap="flat" cmpd="sng" w="38100">
            <a:solidFill>
              <a:srgbClr val="2D8EC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ocab Slide" type="titleOnly">
  <p:cSld name="TITLE_ONLY">
    <p:spTree>
      <p:nvGrpSpPr>
        <p:cNvPr id="40" name="Shape 40"/>
        <p:cNvGrpSpPr/>
        <p:nvPr/>
      </p:nvGrpSpPr>
      <p:grpSpPr>
        <a:xfrm>
          <a:off x="0" y="0"/>
          <a:ext cx="0" cy="0"/>
          <a:chOff x="0" y="0"/>
          <a:chExt cx="0" cy="0"/>
        </a:xfrm>
      </p:grpSpPr>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7"/>
          <p:cNvSpPr txBox="1"/>
          <p:nvPr/>
        </p:nvSpPr>
        <p:spPr>
          <a:xfrm>
            <a:off x="388375" y="324350"/>
            <a:ext cx="63732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8EC2"/>
                </a:solidFill>
                <a:latin typeface="Proxima Nova"/>
                <a:ea typeface="Proxima Nova"/>
                <a:cs typeface="Proxima Nova"/>
                <a:sym typeface="Proxima Nova"/>
              </a:rPr>
              <a:t>Concepts Learned this Lesson</a:t>
            </a:r>
            <a:endParaRPr sz="3600">
              <a:solidFill>
                <a:srgbClr val="2D8EC2"/>
              </a:solidFill>
              <a:latin typeface="Proxima Nova"/>
              <a:ea typeface="Proxima Nova"/>
              <a:cs typeface="Proxima Nova"/>
              <a:sym typeface="Proxima Nova"/>
            </a:endParaRPr>
          </a:p>
        </p:txBody>
      </p:sp>
      <p:cxnSp>
        <p:nvCxnSpPr>
          <p:cNvPr id="43" name="Google Shape;43;p7"/>
          <p:cNvCxnSpPr/>
          <p:nvPr/>
        </p:nvCxnSpPr>
        <p:spPr>
          <a:xfrm>
            <a:off x="933314" y="1073525"/>
            <a:ext cx="2742900" cy="6300"/>
          </a:xfrm>
          <a:prstGeom prst="straightConnector1">
            <a:avLst/>
          </a:prstGeom>
          <a:noFill/>
          <a:ln cap="flat" cmpd="sng" w="38100">
            <a:solidFill>
              <a:srgbClr val="2D8EC2"/>
            </a:solidFill>
            <a:prstDash val="solid"/>
            <a:round/>
            <a:headEnd len="sm" w="sm" type="none"/>
            <a:tailEnd len="sm" w="sm" type="none"/>
          </a:ln>
        </p:spPr>
      </p:cxnSp>
      <p:graphicFrame>
        <p:nvGraphicFramePr>
          <p:cNvPr id="44" name="Google Shape;44;p7"/>
          <p:cNvGraphicFramePr/>
          <p:nvPr/>
        </p:nvGraphicFramePr>
        <p:xfrm>
          <a:off x="993813" y="1655973"/>
          <a:ext cx="3000000" cy="3000000"/>
        </p:xfrm>
        <a:graphic>
          <a:graphicData uri="http://schemas.openxmlformats.org/drawingml/2006/table">
            <a:tbl>
              <a:tblPr>
                <a:noFill/>
                <a:tableStyleId>{87558FED-7FA5-4BFC-8419-B766AF03AA3A}</a:tableStyleId>
              </a:tblPr>
              <a:tblGrid>
                <a:gridCol w="3619500"/>
                <a:gridCol w="3619500"/>
              </a:tblGrid>
              <a:tr h="67900">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Term</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1400">
                          <a:solidFill>
                            <a:srgbClr val="FFFFFF"/>
                          </a:solidFill>
                          <a:latin typeface="Proxima Nova"/>
                          <a:ea typeface="Proxima Nova"/>
                          <a:cs typeface="Proxima Nova"/>
                          <a:sym typeface="Proxima Nova"/>
                        </a:rPr>
                        <a:t>Definition</a:t>
                      </a:r>
                      <a:endParaRPr b="1" sz="1400">
                        <a:solidFill>
                          <a:srgbClr val="FFFFFF"/>
                        </a:solidFill>
                        <a:latin typeface="Proxima Nova"/>
                        <a:ea typeface="Proxima Nova"/>
                        <a:cs typeface="Proxima Nova"/>
                        <a:sym typeface="Proxima Nov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dot"/>
                      <a:round/>
                      <a:headEnd len="sm" w="sm" type="none"/>
                      <a:tailEnd len="sm" w="sm" type="none"/>
                    </a:lnB>
                    <a:solidFill>
                      <a:srgbClr val="2D8EC2"/>
                    </a:solidFill>
                  </a:tcPr>
                </a:tc>
              </a:tr>
            </a:tbl>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ctrTitle"/>
          </p:nvPr>
        </p:nvSpPr>
        <p:spPr>
          <a:xfrm>
            <a:off x="311708" y="689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Web Development:</a:t>
            </a:r>
            <a:endParaRPr sz="3600"/>
          </a:p>
          <a:p>
            <a:pPr indent="0" lvl="0" marL="0" rtl="0" algn="ctr">
              <a:spcBef>
                <a:spcPts val="0"/>
              </a:spcBef>
              <a:spcAft>
                <a:spcPts val="0"/>
              </a:spcAft>
              <a:buNone/>
            </a:pPr>
            <a:r>
              <a:rPr i="1" lang="en" sz="3600"/>
              <a:t>Animations with jQuery</a:t>
            </a:r>
            <a:endParaRPr i="1"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20" name="Google Shape;220;p41"/>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21" name="Google Shape;221;p41"/>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00"/>
                </a:highlight>
                <a:latin typeface="Consolas"/>
                <a:ea typeface="Consolas"/>
                <a:cs typeface="Consolas"/>
                <a:sym typeface="Consolas"/>
              </a:rPr>
              <a:t>params</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cxnSp>
        <p:nvCxnSpPr>
          <p:cNvPr id="222" name="Google Shape;222;p41"/>
          <p:cNvCxnSpPr/>
          <p:nvPr/>
        </p:nvCxnSpPr>
        <p:spPr>
          <a:xfrm flipH="1" rot="10800000">
            <a:off x="5331475"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223" name="Google Shape;223;p41"/>
          <p:cNvSpPr/>
          <p:nvPr/>
        </p:nvSpPr>
        <p:spPr>
          <a:xfrm>
            <a:off x="4408075" y="3742375"/>
            <a:ext cx="1848900" cy="746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The attributes that are going to be altered</a:t>
            </a:r>
            <a:endParaRPr>
              <a:solidFill>
                <a:srgbClr val="FFFFFF"/>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cxnSp>
        <p:nvCxnSpPr>
          <p:cNvPr id="228" name="Google Shape;228;p42"/>
          <p:cNvCxnSpPr/>
          <p:nvPr/>
        </p:nvCxnSpPr>
        <p:spPr>
          <a:xfrm flipH="1" rot="10800000">
            <a:off x="5331475"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229" name="Google Shape;229;p4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30" name="Google Shape;230;p42"/>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31" name="Google Shape;231;p42"/>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00"/>
                </a:highlight>
                <a:latin typeface="Consolas"/>
                <a:ea typeface="Consolas"/>
                <a:cs typeface="Consolas"/>
                <a:sym typeface="Consolas"/>
              </a:rPr>
              <a:t>params</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sp>
        <p:nvSpPr>
          <p:cNvPr id="232" name="Google Shape;232;p42"/>
          <p:cNvSpPr txBox="1"/>
          <p:nvPr/>
        </p:nvSpPr>
        <p:spPr>
          <a:xfrm>
            <a:off x="4585658" y="3771725"/>
            <a:ext cx="1533300" cy="45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left: "50px"</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cxnSp>
        <p:nvCxnSpPr>
          <p:cNvPr id="237" name="Google Shape;237;p43"/>
          <p:cNvCxnSpPr/>
          <p:nvPr/>
        </p:nvCxnSpPr>
        <p:spPr>
          <a:xfrm flipH="1" rot="10800000">
            <a:off x="5331475"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238" name="Google Shape;238;p4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39" name="Google Shape;239;p43"/>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40" name="Google Shape;240;p43"/>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00"/>
                </a:highlight>
                <a:latin typeface="Consolas"/>
                <a:ea typeface="Consolas"/>
                <a:cs typeface="Consolas"/>
                <a:sym typeface="Consolas"/>
              </a:rPr>
              <a:t>params</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sp>
        <p:nvSpPr>
          <p:cNvPr id="241" name="Google Shape;241;p43"/>
          <p:cNvSpPr txBox="1"/>
          <p:nvPr/>
        </p:nvSpPr>
        <p:spPr>
          <a:xfrm>
            <a:off x="4255675" y="3771725"/>
            <a:ext cx="2153700" cy="45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borderRadius</a:t>
            </a:r>
            <a:r>
              <a:rPr lang="en">
                <a:latin typeface="Consolas"/>
                <a:ea typeface="Consolas"/>
                <a:cs typeface="Consolas"/>
                <a:sym typeface="Consolas"/>
              </a:rPr>
              <a:t>: "50px"</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cxnSp>
        <p:nvCxnSpPr>
          <p:cNvPr id="246" name="Google Shape;246;p44"/>
          <p:cNvCxnSpPr/>
          <p:nvPr/>
        </p:nvCxnSpPr>
        <p:spPr>
          <a:xfrm flipH="1" rot="10800000">
            <a:off x="5331475"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247" name="Google Shape;247;p4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48" name="Google Shape;248;p44"/>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49" name="Google Shape;249;p44"/>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00"/>
                </a:highlight>
                <a:latin typeface="Consolas"/>
                <a:ea typeface="Consolas"/>
                <a:cs typeface="Consolas"/>
                <a:sym typeface="Consolas"/>
              </a:rPr>
              <a:t>params</a:t>
            </a:r>
            <a:r>
              <a:rPr lang="en" sz="1800">
                <a:solidFill>
                  <a:schemeClr val="dk1"/>
                </a:solidFill>
                <a:highlight>
                  <a:srgbClr val="FFFF00"/>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sp>
        <p:nvSpPr>
          <p:cNvPr id="250" name="Google Shape;250;p44"/>
          <p:cNvSpPr txBox="1"/>
          <p:nvPr/>
        </p:nvSpPr>
        <p:spPr>
          <a:xfrm>
            <a:off x="4585658" y="3771725"/>
            <a:ext cx="1533300" cy="45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left: "50px"</a:t>
            </a:r>
            <a:endParaRPr>
              <a:latin typeface="Consolas"/>
              <a:ea typeface="Consolas"/>
              <a:cs typeface="Consolas"/>
              <a:sym typeface="Consolas"/>
            </a:endParaRPr>
          </a:p>
        </p:txBody>
      </p:sp>
      <p:sp>
        <p:nvSpPr>
          <p:cNvPr id="251" name="Google Shape;251;p44"/>
          <p:cNvSpPr/>
          <p:nvPr/>
        </p:nvSpPr>
        <p:spPr>
          <a:xfrm>
            <a:off x="6683075" y="3626225"/>
            <a:ext cx="1848900" cy="746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Left will </a:t>
            </a:r>
            <a:r>
              <a:rPr b="1" lang="en">
                <a:solidFill>
                  <a:srgbClr val="FFFFFF"/>
                </a:solidFill>
                <a:latin typeface="Proxima Nova"/>
                <a:ea typeface="Proxima Nova"/>
                <a:cs typeface="Proxima Nova"/>
                <a:sym typeface="Proxima Nova"/>
              </a:rPr>
              <a:t>become</a:t>
            </a:r>
            <a:r>
              <a:rPr lang="en">
                <a:solidFill>
                  <a:srgbClr val="FFFFFF"/>
                </a:solidFill>
                <a:latin typeface="Proxima Nova"/>
                <a:ea typeface="Proxima Nova"/>
                <a:cs typeface="Proxima Nova"/>
                <a:sym typeface="Proxima Nova"/>
              </a:rPr>
              <a:t> 50px</a:t>
            </a:r>
            <a:endParaRPr>
              <a:solidFill>
                <a:srgbClr val="FFFFFF"/>
              </a:solidFill>
              <a:latin typeface="Proxima Nova"/>
              <a:ea typeface="Proxima Nova"/>
              <a:cs typeface="Proxima Nova"/>
              <a:sym typeface="Proxima Nova"/>
            </a:endParaRPr>
          </a:p>
        </p:txBody>
      </p:sp>
      <p:cxnSp>
        <p:nvCxnSpPr>
          <p:cNvPr id="252" name="Google Shape;252;p44"/>
          <p:cNvCxnSpPr>
            <a:stCxn id="251" idx="1"/>
            <a:endCxn id="250" idx="3"/>
          </p:cNvCxnSpPr>
          <p:nvPr/>
        </p:nvCxnSpPr>
        <p:spPr>
          <a:xfrm rot="10800000">
            <a:off x="6119075" y="3999275"/>
            <a:ext cx="564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58" name="Google Shape;258;p45"/>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59" name="Google Shape;259;p45"/>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lang="en" sz="1800">
                <a:solidFill>
                  <a:schemeClr val="dk1"/>
                </a:solidFill>
                <a:latin typeface="Consolas"/>
                <a:ea typeface="Consolas"/>
                <a:cs typeface="Consolas"/>
                <a:sym typeface="Consolas"/>
              </a:rPr>
              <a:t>{</a:t>
            </a:r>
            <a:r>
              <a:rPr i="1" lang="en" sz="1800">
                <a:solidFill>
                  <a:schemeClr val="dk1"/>
                </a:solidFill>
                <a:latin typeface="Consolas"/>
                <a:ea typeface="Consolas"/>
                <a:cs typeface="Consolas"/>
                <a:sym typeface="Consolas"/>
              </a:rPr>
              <a:t>params</a:t>
            </a:r>
            <a:r>
              <a:rPr lang="en" sz="1800">
                <a:solidFill>
                  <a:schemeClr val="dk1"/>
                </a:solidFill>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00"/>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cxnSp>
        <p:nvCxnSpPr>
          <p:cNvPr id="260" name="Google Shape;260;p45"/>
          <p:cNvCxnSpPr/>
          <p:nvPr/>
        </p:nvCxnSpPr>
        <p:spPr>
          <a:xfrm flipH="1" rot="10800000">
            <a:off x="6292401"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261" name="Google Shape;261;p45"/>
          <p:cNvSpPr/>
          <p:nvPr/>
        </p:nvSpPr>
        <p:spPr>
          <a:xfrm>
            <a:off x="5369001" y="3742375"/>
            <a:ext cx="1848900" cy="7461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How fast the changes will occur</a:t>
            </a:r>
            <a:endParaRPr>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67" name="Google Shape;267;p46"/>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68" name="Google Shape;268;p46"/>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lang="en" sz="1800">
                <a:solidFill>
                  <a:schemeClr val="dk1"/>
                </a:solidFill>
                <a:latin typeface="Consolas"/>
                <a:ea typeface="Consolas"/>
                <a:cs typeface="Consolas"/>
                <a:sym typeface="Consolas"/>
              </a:rPr>
              <a:t>{</a:t>
            </a:r>
            <a:r>
              <a:rPr i="1" lang="en" sz="1800">
                <a:solidFill>
                  <a:schemeClr val="dk1"/>
                </a:solidFill>
                <a:latin typeface="Consolas"/>
                <a:ea typeface="Consolas"/>
                <a:cs typeface="Consolas"/>
                <a:sym typeface="Consolas"/>
              </a:rPr>
              <a:t>params</a:t>
            </a:r>
            <a:r>
              <a:rPr lang="en" sz="1800">
                <a:solidFill>
                  <a:schemeClr val="dk1"/>
                </a:solidFill>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00"/>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cxnSp>
        <p:nvCxnSpPr>
          <p:cNvPr id="269" name="Google Shape;269;p46"/>
          <p:cNvCxnSpPr/>
          <p:nvPr/>
        </p:nvCxnSpPr>
        <p:spPr>
          <a:xfrm flipH="1" rot="10800000">
            <a:off x="6292401"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270" name="Google Shape;270;p46"/>
          <p:cNvSpPr txBox="1"/>
          <p:nvPr/>
        </p:nvSpPr>
        <p:spPr>
          <a:xfrm>
            <a:off x="5526800" y="3771725"/>
            <a:ext cx="1552500" cy="504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"slow" OR "fast" OR 200</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76" name="Google Shape;276;p47"/>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77" name="Google Shape;277;p47"/>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lang="en" sz="1800">
                <a:solidFill>
                  <a:schemeClr val="dk1"/>
                </a:solidFill>
                <a:latin typeface="Consolas"/>
                <a:ea typeface="Consolas"/>
                <a:cs typeface="Consolas"/>
                <a:sym typeface="Consolas"/>
              </a:rPr>
              <a:t>{</a:t>
            </a:r>
            <a:r>
              <a:rPr i="1" lang="en" sz="1800">
                <a:solidFill>
                  <a:schemeClr val="dk1"/>
                </a:solidFill>
                <a:latin typeface="Consolas"/>
                <a:ea typeface="Consolas"/>
                <a:cs typeface="Consolas"/>
                <a:sym typeface="Consolas"/>
              </a:rPr>
              <a:t>params</a:t>
            </a:r>
            <a:r>
              <a:rPr lang="en" sz="1800">
                <a:solidFill>
                  <a:schemeClr val="dk1"/>
                </a:solidFill>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00"/>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cxnSp>
        <p:nvCxnSpPr>
          <p:cNvPr id="278" name="Google Shape;278;p47"/>
          <p:cNvCxnSpPr/>
          <p:nvPr/>
        </p:nvCxnSpPr>
        <p:spPr>
          <a:xfrm flipH="1" rot="10800000">
            <a:off x="6292401" y="3171825"/>
            <a:ext cx="2100" cy="634200"/>
          </a:xfrm>
          <a:prstGeom prst="straightConnector1">
            <a:avLst/>
          </a:prstGeom>
          <a:noFill/>
          <a:ln cap="flat" cmpd="sng" w="9525">
            <a:solidFill>
              <a:srgbClr val="595959"/>
            </a:solidFill>
            <a:prstDash val="solid"/>
            <a:round/>
            <a:headEnd len="med" w="med" type="none"/>
            <a:tailEnd len="med" w="med" type="triangle"/>
          </a:ln>
        </p:spPr>
      </p:cxnSp>
      <p:sp>
        <p:nvSpPr>
          <p:cNvPr id="279" name="Google Shape;279;p47"/>
          <p:cNvSpPr txBox="1"/>
          <p:nvPr/>
        </p:nvSpPr>
        <p:spPr>
          <a:xfrm>
            <a:off x="5526800" y="3771725"/>
            <a:ext cx="1552500" cy="504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"slow" OR "</a:t>
            </a:r>
            <a:r>
              <a:rPr lang="en">
                <a:latin typeface="Consolas"/>
                <a:ea typeface="Consolas"/>
                <a:cs typeface="Consolas"/>
                <a:sym typeface="Consolas"/>
              </a:rPr>
              <a:t>fast"</a:t>
            </a:r>
            <a:r>
              <a:rPr lang="en">
                <a:latin typeface="Consolas"/>
                <a:ea typeface="Consolas"/>
                <a:cs typeface="Consolas"/>
                <a:sym typeface="Consolas"/>
              </a:rPr>
              <a:t> OR 200</a:t>
            </a:r>
            <a:endParaRPr>
              <a:latin typeface="Consolas"/>
              <a:ea typeface="Consolas"/>
              <a:cs typeface="Consolas"/>
              <a:sym typeface="Consolas"/>
            </a:endParaRPr>
          </a:p>
        </p:txBody>
      </p:sp>
      <p:sp>
        <p:nvSpPr>
          <p:cNvPr id="280" name="Google Shape;280;p47"/>
          <p:cNvSpPr/>
          <p:nvPr/>
        </p:nvSpPr>
        <p:spPr>
          <a:xfrm>
            <a:off x="3551000" y="3706925"/>
            <a:ext cx="1275900" cy="6342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In milliseconds!</a:t>
            </a:r>
            <a:endParaRPr>
              <a:solidFill>
                <a:srgbClr val="FFFFFF"/>
              </a:solidFill>
              <a:latin typeface="Proxima Nova"/>
              <a:ea typeface="Proxima Nova"/>
              <a:cs typeface="Proxima Nova"/>
              <a:sym typeface="Proxima Nova"/>
            </a:endParaRPr>
          </a:p>
        </p:txBody>
      </p:sp>
      <p:cxnSp>
        <p:nvCxnSpPr>
          <p:cNvPr id="281" name="Google Shape;281;p47"/>
          <p:cNvCxnSpPr>
            <a:stCxn id="280" idx="3"/>
            <a:endCxn id="279" idx="1"/>
          </p:cNvCxnSpPr>
          <p:nvPr/>
        </p:nvCxnSpPr>
        <p:spPr>
          <a:xfrm>
            <a:off x="4826900" y="4024025"/>
            <a:ext cx="699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87" name="Google Shape;287;p48"/>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93" name="Google Shape;293;p49"/>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294" name="Google Shape;294;p49"/>
          <p:cNvSpPr/>
          <p:nvPr/>
        </p:nvSpPr>
        <p:spPr>
          <a:xfrm>
            <a:off x="6854700" y="3175125"/>
            <a:ext cx="761700" cy="722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div</a:t>
            </a:r>
            <a:endParaRPr b="1">
              <a:solidFill>
                <a:srgbClr val="FFFFFF"/>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00" name="Google Shape;300;p50"/>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301" name="Google Shape;301;p50"/>
          <p:cNvSpPr/>
          <p:nvPr/>
        </p:nvSpPr>
        <p:spPr>
          <a:xfrm>
            <a:off x="6854700" y="3175125"/>
            <a:ext cx="761700" cy="722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div</a:t>
            </a:r>
            <a:endParaRPr b="1">
              <a:solidFill>
                <a:srgbClr val="FFFFFF"/>
              </a:solidFill>
              <a:latin typeface="Consolas"/>
              <a:ea typeface="Consolas"/>
              <a:cs typeface="Consolas"/>
              <a:sym typeface="Consolas"/>
            </a:endParaRPr>
          </a:p>
        </p:txBody>
      </p:sp>
      <p:sp>
        <p:nvSpPr>
          <p:cNvPr id="302" name="Google Shape;302;p50"/>
          <p:cNvSpPr txBox="1"/>
          <p:nvPr/>
        </p:nvSpPr>
        <p:spPr>
          <a:xfrm>
            <a:off x="623400" y="3219675"/>
            <a:ext cx="3956400" cy="63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$("div")</a:t>
            </a:r>
            <a:endParaRPr sz="18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Animations</a:t>
            </a:r>
            <a:endParaRPr/>
          </a:p>
        </p:txBody>
      </p:sp>
      <p:sp>
        <p:nvSpPr>
          <p:cNvPr id="155" name="Google Shape;155;p33"/>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Animations are gradual changes to an element's style:</a:t>
            </a:r>
            <a:endParaRPr b="1">
              <a:solidFill>
                <a:srgbClr val="000000"/>
              </a:solidFill>
            </a:endParaRPr>
          </a:p>
        </p:txBody>
      </p:sp>
      <p:sp>
        <p:nvSpPr>
          <p:cNvPr id="156" name="Google Shape;156;p33"/>
          <p:cNvSpPr/>
          <p:nvPr/>
        </p:nvSpPr>
        <p:spPr>
          <a:xfrm>
            <a:off x="3867900" y="2713625"/>
            <a:ext cx="1408200" cy="1251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08" name="Google Shape;308;p51"/>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309" name="Google Shape;309;p51"/>
          <p:cNvSpPr/>
          <p:nvPr/>
        </p:nvSpPr>
        <p:spPr>
          <a:xfrm>
            <a:off x="6854700" y="3175125"/>
            <a:ext cx="761700" cy="722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div</a:t>
            </a:r>
            <a:endParaRPr b="1">
              <a:solidFill>
                <a:srgbClr val="FFFFFF"/>
              </a:solidFill>
              <a:latin typeface="Consolas"/>
              <a:ea typeface="Consolas"/>
              <a:cs typeface="Consolas"/>
              <a:sym typeface="Consolas"/>
            </a:endParaRPr>
          </a:p>
        </p:txBody>
      </p:sp>
      <p:sp>
        <p:nvSpPr>
          <p:cNvPr id="310" name="Google Shape;310;p51"/>
          <p:cNvSpPr txBox="1"/>
          <p:nvPr/>
        </p:nvSpPr>
        <p:spPr>
          <a:xfrm>
            <a:off x="623400" y="3219675"/>
            <a:ext cx="3956400" cy="63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$("div").animate();</a:t>
            </a:r>
            <a:endParaRPr sz="18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16" name="Google Shape;316;p52"/>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317" name="Google Shape;317;p52"/>
          <p:cNvSpPr/>
          <p:nvPr/>
        </p:nvSpPr>
        <p:spPr>
          <a:xfrm>
            <a:off x="6854700" y="3175125"/>
            <a:ext cx="761700" cy="722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div</a:t>
            </a:r>
            <a:endParaRPr b="1">
              <a:solidFill>
                <a:srgbClr val="FFFFFF"/>
              </a:solidFill>
              <a:latin typeface="Consolas"/>
              <a:ea typeface="Consolas"/>
              <a:cs typeface="Consolas"/>
              <a:sym typeface="Consolas"/>
            </a:endParaRPr>
          </a:p>
        </p:txBody>
      </p:sp>
      <p:sp>
        <p:nvSpPr>
          <p:cNvPr id="318" name="Google Shape;318;p52"/>
          <p:cNvSpPr txBox="1"/>
          <p:nvPr/>
        </p:nvSpPr>
        <p:spPr>
          <a:xfrm>
            <a:off x="623400" y="3308715"/>
            <a:ext cx="6468600" cy="10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$("div").animate({</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height:"300px",</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width: "300px"});</a:t>
            </a: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24" name="Google Shape;324;p53"/>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325" name="Google Shape;325;p53"/>
          <p:cNvSpPr/>
          <p:nvPr/>
        </p:nvSpPr>
        <p:spPr>
          <a:xfrm>
            <a:off x="6854700" y="3175125"/>
            <a:ext cx="761700" cy="722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div</a:t>
            </a:r>
            <a:endParaRPr b="1">
              <a:solidFill>
                <a:srgbClr val="FFFFFF"/>
              </a:solidFill>
              <a:latin typeface="Consolas"/>
              <a:ea typeface="Consolas"/>
              <a:cs typeface="Consolas"/>
              <a:sym typeface="Consolas"/>
            </a:endParaRPr>
          </a:p>
        </p:txBody>
      </p:sp>
      <p:sp>
        <p:nvSpPr>
          <p:cNvPr id="326" name="Google Shape;326;p53"/>
          <p:cNvSpPr txBox="1"/>
          <p:nvPr/>
        </p:nvSpPr>
        <p:spPr>
          <a:xfrm>
            <a:off x="623400" y="3308715"/>
            <a:ext cx="6468600" cy="10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$("div").animate({</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height:"300px"</a:t>
            </a:r>
            <a:r>
              <a:rPr lang="en" sz="1800">
                <a:highlight>
                  <a:srgbClr val="FFFF00"/>
                </a:highlight>
                <a:latin typeface="Consolas"/>
                <a:ea typeface="Consolas"/>
                <a:cs typeface="Consolas"/>
                <a:sym typeface="Consolas"/>
              </a:rPr>
              <a:t>,</a:t>
            </a:r>
            <a:endParaRPr sz="1800">
              <a:highlight>
                <a:srgbClr val="FFFF00"/>
              </a:highlight>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width: "300px"});</a:t>
            </a:r>
            <a:endParaRPr sz="1800">
              <a:latin typeface="Consolas"/>
              <a:ea typeface="Consolas"/>
              <a:cs typeface="Consolas"/>
              <a:sym typeface="Consolas"/>
            </a:endParaRPr>
          </a:p>
        </p:txBody>
      </p:sp>
      <p:sp>
        <p:nvSpPr>
          <p:cNvPr id="327" name="Google Shape;327;p53"/>
          <p:cNvSpPr/>
          <p:nvPr/>
        </p:nvSpPr>
        <p:spPr>
          <a:xfrm>
            <a:off x="4063750" y="2797950"/>
            <a:ext cx="1384800" cy="8775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We can add multiple styles at once </a:t>
            </a:r>
            <a:endParaRPr>
              <a:solidFill>
                <a:srgbClr val="FFFFFF"/>
              </a:solidFill>
              <a:latin typeface="Proxima Nova"/>
              <a:ea typeface="Proxima Nova"/>
              <a:cs typeface="Proxima Nova"/>
              <a:sym typeface="Proxima Nova"/>
            </a:endParaRPr>
          </a:p>
        </p:txBody>
      </p:sp>
      <p:cxnSp>
        <p:nvCxnSpPr>
          <p:cNvPr id="328" name="Google Shape;328;p53"/>
          <p:cNvCxnSpPr>
            <a:stCxn id="327" idx="1"/>
          </p:cNvCxnSpPr>
          <p:nvPr/>
        </p:nvCxnSpPr>
        <p:spPr>
          <a:xfrm flipH="1">
            <a:off x="3212050" y="3236700"/>
            <a:ext cx="851700" cy="44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34" name="Google Shape;334;p54"/>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335" name="Google Shape;335;p54"/>
          <p:cNvSpPr/>
          <p:nvPr/>
        </p:nvSpPr>
        <p:spPr>
          <a:xfrm>
            <a:off x="6854700" y="3175125"/>
            <a:ext cx="761700" cy="722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div</a:t>
            </a:r>
            <a:endParaRPr b="1">
              <a:solidFill>
                <a:srgbClr val="FFFFFF"/>
              </a:solidFill>
              <a:latin typeface="Consolas"/>
              <a:ea typeface="Consolas"/>
              <a:cs typeface="Consolas"/>
              <a:sym typeface="Consolas"/>
            </a:endParaRPr>
          </a:p>
        </p:txBody>
      </p:sp>
      <p:sp>
        <p:nvSpPr>
          <p:cNvPr id="336" name="Google Shape;336;p54"/>
          <p:cNvSpPr txBox="1"/>
          <p:nvPr/>
        </p:nvSpPr>
        <p:spPr>
          <a:xfrm>
            <a:off x="623400" y="3308715"/>
            <a:ext cx="6468600" cy="10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$("div").animate({</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height:"300px",</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width: "300px"},"slow");</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42" name="Google Shape;342;p55"/>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343" name="Google Shape;343;p55"/>
          <p:cNvSpPr/>
          <p:nvPr/>
        </p:nvSpPr>
        <p:spPr>
          <a:xfrm>
            <a:off x="6854700" y="3175125"/>
            <a:ext cx="761700" cy="7221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nsolas"/>
                <a:ea typeface="Consolas"/>
                <a:cs typeface="Consolas"/>
                <a:sym typeface="Consolas"/>
              </a:rPr>
              <a:t>div</a:t>
            </a:r>
            <a:endParaRPr b="1">
              <a:solidFill>
                <a:srgbClr val="FFFFFF"/>
              </a:solidFill>
              <a:latin typeface="Consolas"/>
              <a:ea typeface="Consolas"/>
              <a:cs typeface="Consolas"/>
              <a:sym typeface="Consolas"/>
            </a:endParaRPr>
          </a:p>
        </p:txBody>
      </p:sp>
      <p:sp>
        <p:nvSpPr>
          <p:cNvPr id="344" name="Google Shape;344;p55"/>
          <p:cNvSpPr txBox="1"/>
          <p:nvPr/>
        </p:nvSpPr>
        <p:spPr>
          <a:xfrm>
            <a:off x="623400" y="3308715"/>
            <a:ext cx="6468600" cy="10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$("div").animate({</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height:"300px",</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width: "300px"}</a:t>
            </a:r>
            <a:r>
              <a:rPr lang="en" sz="1800">
                <a:highlight>
                  <a:srgbClr val="FFFF00"/>
                </a:highlight>
                <a:latin typeface="Consolas"/>
                <a:ea typeface="Consolas"/>
                <a:cs typeface="Consolas"/>
                <a:sym typeface="Consolas"/>
              </a:rPr>
              <a:t>,"slow"</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45" name="Google Shape;345;p55"/>
          <p:cNvSpPr/>
          <p:nvPr/>
        </p:nvSpPr>
        <p:spPr>
          <a:xfrm>
            <a:off x="4572000" y="4312525"/>
            <a:ext cx="1275900" cy="6342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After the brackets!</a:t>
            </a:r>
            <a:endParaRPr>
              <a:solidFill>
                <a:srgbClr val="FFFFFF"/>
              </a:solidFill>
              <a:latin typeface="Proxima Nova"/>
              <a:ea typeface="Proxima Nova"/>
              <a:cs typeface="Proxima Nova"/>
              <a:sym typeface="Proxima Nova"/>
            </a:endParaRPr>
          </a:p>
        </p:txBody>
      </p:sp>
      <p:cxnSp>
        <p:nvCxnSpPr>
          <p:cNvPr id="346" name="Google Shape;346;p55"/>
          <p:cNvCxnSpPr>
            <a:stCxn id="345" idx="1"/>
          </p:cNvCxnSpPr>
          <p:nvPr/>
        </p:nvCxnSpPr>
        <p:spPr>
          <a:xfrm rot="10800000">
            <a:off x="3402600" y="4278625"/>
            <a:ext cx="1169400" cy="35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52" name="Google Shape;352;p56"/>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Using the grow example from earlier, let's use .animate to achieve the same result:</a:t>
            </a:r>
            <a:endParaRPr b="1">
              <a:solidFill>
                <a:srgbClr val="000000"/>
              </a:solidFill>
            </a:endParaRPr>
          </a:p>
        </p:txBody>
      </p:sp>
      <p:sp>
        <p:nvSpPr>
          <p:cNvPr id="353" name="Google Shape;353;p56"/>
          <p:cNvSpPr txBox="1"/>
          <p:nvPr/>
        </p:nvSpPr>
        <p:spPr>
          <a:xfrm>
            <a:off x="623400" y="3308715"/>
            <a:ext cx="6468600" cy="100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$("div").animate({</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height:"300px",</a:t>
            </a:r>
            <a:endParaRPr sz="1800">
              <a:latin typeface="Consolas"/>
              <a:ea typeface="Consolas"/>
              <a:cs typeface="Consolas"/>
              <a:sym typeface="Consolas"/>
            </a:endParaRPr>
          </a:p>
          <a:p>
            <a:pPr indent="457200" lvl="0" marL="0" rtl="0" algn="l">
              <a:spcBef>
                <a:spcPts val="0"/>
              </a:spcBef>
              <a:spcAft>
                <a:spcPts val="0"/>
              </a:spcAft>
              <a:buNone/>
            </a:pPr>
            <a:r>
              <a:rPr lang="en" sz="1800">
                <a:latin typeface="Consolas"/>
                <a:ea typeface="Consolas"/>
                <a:cs typeface="Consolas"/>
                <a:sym typeface="Consolas"/>
              </a:rPr>
              <a:t>width: "300px"},"slow");</a:t>
            </a:r>
            <a:endParaRPr sz="1800">
              <a:latin typeface="Consolas"/>
              <a:ea typeface="Consolas"/>
              <a:cs typeface="Consolas"/>
              <a:sym typeface="Consolas"/>
            </a:endParaRPr>
          </a:p>
        </p:txBody>
      </p:sp>
      <p:pic>
        <p:nvPicPr>
          <p:cNvPr id="354" name="Google Shape;354;p56"/>
          <p:cNvPicPr preferRelativeResize="0"/>
          <p:nvPr/>
        </p:nvPicPr>
        <p:blipFill>
          <a:blip r:embed="rId3">
            <a:alphaModFix/>
          </a:blip>
          <a:stretch>
            <a:fillRect/>
          </a:stretch>
        </p:blipFill>
        <p:spPr>
          <a:xfrm>
            <a:off x="5928850" y="2571750"/>
            <a:ext cx="1747200" cy="17420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cxnSp>
        <p:nvCxnSpPr>
          <p:cNvPr id="359" name="Google Shape;359;p57"/>
          <p:cNvCxnSpPr/>
          <p:nvPr/>
        </p:nvCxnSpPr>
        <p:spPr>
          <a:xfrm flipH="1">
            <a:off x="3847950" y="2625925"/>
            <a:ext cx="1305300" cy="467700"/>
          </a:xfrm>
          <a:prstGeom prst="straightConnector1">
            <a:avLst/>
          </a:prstGeom>
          <a:noFill/>
          <a:ln cap="flat" cmpd="sng" w="9525">
            <a:solidFill>
              <a:schemeClr val="dk2"/>
            </a:solidFill>
            <a:prstDash val="solid"/>
            <a:round/>
            <a:headEnd len="med" w="med" type="none"/>
            <a:tailEnd len="med" w="med" type="triangle"/>
          </a:ln>
        </p:spPr>
      </p:cxnSp>
      <p:sp>
        <p:nvSpPr>
          <p:cNvPr id="360" name="Google Shape;360;p5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61" name="Google Shape;361;p57"/>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When there are multiple animations, jQuery queues them to initiate ONE by ONE:</a:t>
            </a:r>
            <a:endParaRPr b="1">
              <a:solidFill>
                <a:srgbClr val="000000"/>
              </a:solidFill>
            </a:endParaRPr>
          </a:p>
        </p:txBody>
      </p:sp>
      <p:sp>
        <p:nvSpPr>
          <p:cNvPr id="362" name="Google Shape;362;p57"/>
          <p:cNvSpPr txBox="1"/>
          <p:nvPr/>
        </p:nvSpPr>
        <p:spPr>
          <a:xfrm>
            <a:off x="311700" y="3046550"/>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a:t>
            </a:r>
            <a:r>
              <a:rPr lang="en">
                <a:highlight>
                  <a:srgbClr val="FFFF00"/>
                </a:highlight>
                <a:latin typeface="Consolas"/>
                <a:ea typeface="Consolas"/>
                <a:cs typeface="Consolas"/>
                <a:sym typeface="Consolas"/>
              </a:rPr>
              <a:t>height:"300px",width: "300px"</a:t>
            </a:r>
            <a:r>
              <a:rPr lang="en">
                <a:latin typeface="Consolas"/>
                <a:ea typeface="Consolas"/>
                <a:cs typeface="Consolas"/>
                <a:sym typeface="Consolas"/>
              </a:rPr>
              <a:t>},"slow");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$("div").animate({height:"50px",width: "50px"},"slow");</a:t>
            </a:r>
            <a:endParaRPr>
              <a:latin typeface="Consolas"/>
              <a:ea typeface="Consolas"/>
              <a:cs typeface="Consolas"/>
              <a:sym typeface="Consolas"/>
            </a:endParaRPr>
          </a:p>
        </p:txBody>
      </p:sp>
      <p:sp>
        <p:nvSpPr>
          <p:cNvPr id="363" name="Google Shape;363;p57"/>
          <p:cNvSpPr/>
          <p:nvPr/>
        </p:nvSpPr>
        <p:spPr>
          <a:xfrm>
            <a:off x="5068825" y="2071975"/>
            <a:ext cx="1428900" cy="7392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Animations occur simultaneously</a:t>
            </a:r>
            <a:endParaRPr>
              <a:solidFill>
                <a:srgbClr val="FFFFFF"/>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69" name="Google Shape;369;p58"/>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When there are multiple animations, jQuery queues them to initiate ONE by ONE:</a:t>
            </a:r>
            <a:endParaRPr b="1">
              <a:solidFill>
                <a:srgbClr val="000000"/>
              </a:solidFill>
            </a:endParaRPr>
          </a:p>
        </p:txBody>
      </p:sp>
      <p:sp>
        <p:nvSpPr>
          <p:cNvPr id="370" name="Google Shape;370;p58"/>
          <p:cNvSpPr txBox="1"/>
          <p:nvPr/>
        </p:nvSpPr>
        <p:spPr>
          <a:xfrm>
            <a:off x="311700" y="3046550"/>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$("div").animate({height:"50px",width: "50px"},"slow");</a:t>
            </a:r>
            <a:endParaRPr>
              <a:latin typeface="Consolas"/>
              <a:ea typeface="Consolas"/>
              <a:cs typeface="Consolas"/>
              <a:sym typeface="Consolas"/>
            </a:endParaRPr>
          </a:p>
        </p:txBody>
      </p:sp>
      <p:sp>
        <p:nvSpPr>
          <p:cNvPr id="371" name="Google Shape;371;p58"/>
          <p:cNvSpPr/>
          <p:nvPr/>
        </p:nvSpPr>
        <p:spPr>
          <a:xfrm>
            <a:off x="6793075" y="3176450"/>
            <a:ext cx="1428900" cy="739200"/>
          </a:xfrm>
          <a:prstGeom prst="roundRect">
            <a:avLst>
              <a:gd fmla="val 16667" name="adj"/>
            </a:avLst>
          </a:prstGeom>
          <a:solidFill>
            <a:srgbClr val="2D8EC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Animations occur ONE by ONE</a:t>
            </a:r>
            <a:endParaRPr>
              <a:solidFill>
                <a:srgbClr val="FFFFFF"/>
              </a:solidFill>
              <a:latin typeface="Proxima Nova"/>
              <a:ea typeface="Proxima Nova"/>
              <a:cs typeface="Proxima Nova"/>
              <a:sym typeface="Proxima Nova"/>
            </a:endParaRPr>
          </a:p>
        </p:txBody>
      </p:sp>
      <p:cxnSp>
        <p:nvCxnSpPr>
          <p:cNvPr id="372" name="Google Shape;372;p58"/>
          <p:cNvCxnSpPr>
            <a:stCxn id="371" idx="1"/>
          </p:cNvCxnSpPr>
          <p:nvPr/>
        </p:nvCxnSpPr>
        <p:spPr>
          <a:xfrm rot="10800000">
            <a:off x="6244375" y="3385850"/>
            <a:ext cx="548700" cy="1602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58"/>
          <p:cNvCxnSpPr>
            <a:stCxn id="371" idx="1"/>
          </p:cNvCxnSpPr>
          <p:nvPr/>
        </p:nvCxnSpPr>
        <p:spPr>
          <a:xfrm flipH="1">
            <a:off x="6253975" y="3546050"/>
            <a:ext cx="539100" cy="210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379" name="Google Shape;379;p59"/>
          <p:cNvSpPr txBox="1"/>
          <p:nvPr>
            <p:ph idx="1" type="body"/>
          </p:nvPr>
        </p:nvSpPr>
        <p:spPr>
          <a:xfrm>
            <a:off x="311700" y="1405225"/>
            <a:ext cx="85206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When there are multiple animations, jQuery queues them to initiate ONE by ONE:</a:t>
            </a:r>
            <a:endParaRPr b="1">
              <a:solidFill>
                <a:srgbClr val="000000"/>
              </a:solidFill>
            </a:endParaRPr>
          </a:p>
        </p:txBody>
      </p:sp>
      <p:sp>
        <p:nvSpPr>
          <p:cNvPr id="380" name="Google Shape;380;p59"/>
          <p:cNvSpPr txBox="1"/>
          <p:nvPr/>
        </p:nvSpPr>
        <p:spPr>
          <a:xfrm>
            <a:off x="311700" y="3046550"/>
            <a:ext cx="5766300" cy="999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$("div").animate({height:"300px",width: "300px"},"slow");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$("div").animate({height:"50px",width: "50px"},"slow");</a:t>
            </a:r>
            <a:endParaRPr>
              <a:latin typeface="Consolas"/>
              <a:ea typeface="Consolas"/>
              <a:cs typeface="Consolas"/>
              <a:sym typeface="Consolas"/>
            </a:endParaRPr>
          </a:p>
        </p:txBody>
      </p:sp>
      <p:pic>
        <p:nvPicPr>
          <p:cNvPr id="381" name="Google Shape;381;p59"/>
          <p:cNvPicPr preferRelativeResize="0"/>
          <p:nvPr/>
        </p:nvPicPr>
        <p:blipFill>
          <a:blip r:embed="rId3">
            <a:alphaModFix/>
          </a:blip>
          <a:stretch>
            <a:fillRect/>
          </a:stretch>
        </p:blipFill>
        <p:spPr>
          <a:xfrm>
            <a:off x="6399775" y="2303763"/>
            <a:ext cx="2491882" cy="2484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Functions</a:t>
            </a:r>
            <a:endParaRPr/>
          </a:p>
        </p:txBody>
      </p:sp>
      <p:sp>
        <p:nvSpPr>
          <p:cNvPr id="387" name="Google Shape;387;p60"/>
          <p:cNvSpPr txBox="1"/>
          <p:nvPr>
            <p:ph idx="1" type="body"/>
          </p:nvPr>
        </p:nvSpPr>
        <p:spPr>
          <a:xfrm>
            <a:off x="311700" y="1405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 addition to .animate, there are a few other useful animation functions: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r>
              <a:rPr lang="en"/>
              <a:t>setInterval ID</a:t>
            </a:r>
            <a:endParaRPr/>
          </a:p>
        </p:txBody>
      </p:sp>
      <p:sp>
        <p:nvSpPr>
          <p:cNvPr id="162" name="Google Shape;162;p34"/>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continuously executes a function, while </a:t>
            </a:r>
            <a:r>
              <a:rPr b="1" lang="en">
                <a:solidFill>
                  <a:srgbClr val="000000"/>
                </a:solidFill>
                <a:latin typeface="Consolas"/>
                <a:ea typeface="Consolas"/>
                <a:cs typeface="Consolas"/>
                <a:sym typeface="Consolas"/>
              </a:rPr>
              <a:t>clearInterval</a:t>
            </a:r>
            <a:r>
              <a:rPr b="1" lang="en">
                <a:solidFill>
                  <a:srgbClr val="000000"/>
                </a:solidFill>
              </a:rPr>
              <a:t> stops the timer:</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163" name="Google Shape;163;p34"/>
          <p:cNvSpPr txBox="1"/>
          <p:nvPr/>
        </p:nvSpPr>
        <p:spPr>
          <a:xfrm>
            <a:off x="492475" y="2777725"/>
            <a:ext cx="46887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a:t>
            </a:r>
            <a:r>
              <a:rPr b="1" lang="en" sz="1800">
                <a:latin typeface="Consolas"/>
                <a:ea typeface="Consolas"/>
                <a:cs typeface="Consolas"/>
                <a:sym typeface="Consolas"/>
              </a:rPr>
              <a:t>setInterval</a:t>
            </a:r>
            <a:r>
              <a:rPr b="1" lang="en" sz="1800">
                <a:latin typeface="Consolas"/>
                <a:ea typeface="Consolas"/>
                <a:cs typeface="Consolas"/>
                <a:sym typeface="Consolas"/>
              </a:rPr>
              <a:t>(grow, 500)</a:t>
            </a:r>
            <a:endParaRPr b="1" sz="1800">
              <a:latin typeface="Consolas"/>
              <a:ea typeface="Consolas"/>
              <a:cs typeface="Consolas"/>
              <a:sym typeface="Consolas"/>
            </a:endParaRPr>
          </a:p>
        </p:txBody>
      </p:sp>
      <p:sp>
        <p:nvSpPr>
          <p:cNvPr id="164" name="Google Shape;164;p34"/>
          <p:cNvSpPr txBox="1"/>
          <p:nvPr/>
        </p:nvSpPr>
        <p:spPr>
          <a:xfrm>
            <a:off x="487583" y="3385225"/>
            <a:ext cx="4220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if(size </a:t>
            </a:r>
            <a:r>
              <a:rPr b="1" lang="en" sz="1800">
                <a:latin typeface="Consolas"/>
                <a:ea typeface="Consolas"/>
                <a:cs typeface="Consolas"/>
                <a:sym typeface="Consolas"/>
              </a:rPr>
              <a:t>==</a:t>
            </a:r>
            <a:r>
              <a:rPr b="1" lang="en" sz="1800">
                <a:latin typeface="Consolas"/>
                <a:ea typeface="Consolas"/>
                <a:cs typeface="Consolas"/>
                <a:sym typeface="Consolas"/>
              </a:rPr>
              <a:t> desiredSize)</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a:p>
            <a:pPr indent="457200" lvl="0" marL="0" rtl="0" algn="l">
              <a:spcBef>
                <a:spcPts val="0"/>
              </a:spcBef>
              <a:spcAft>
                <a:spcPts val="0"/>
              </a:spcAft>
              <a:buNone/>
            </a:pPr>
            <a:r>
              <a:rPr b="1" lang="en" sz="1800">
                <a:latin typeface="Consolas"/>
                <a:ea typeface="Consolas"/>
                <a:cs typeface="Consolas"/>
                <a:sym typeface="Consolas"/>
              </a:rPr>
              <a:t>clearInterval(timer)</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p:txBody>
      </p:sp>
      <p:sp>
        <p:nvSpPr>
          <p:cNvPr id="165" name="Google Shape;165;p34"/>
          <p:cNvSpPr/>
          <p:nvPr/>
        </p:nvSpPr>
        <p:spPr>
          <a:xfrm>
            <a:off x="6301150" y="2951025"/>
            <a:ext cx="1408200" cy="1251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Functions</a:t>
            </a:r>
            <a:endParaRPr/>
          </a:p>
        </p:txBody>
      </p:sp>
      <p:sp>
        <p:nvSpPr>
          <p:cNvPr id="393" name="Google Shape;393;p61"/>
          <p:cNvSpPr txBox="1"/>
          <p:nvPr>
            <p:ph idx="1" type="body"/>
          </p:nvPr>
        </p:nvSpPr>
        <p:spPr>
          <a:xfrm>
            <a:off x="311700" y="1405225"/>
            <a:ext cx="8520600" cy="10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 addition to .animate, there are a few other useful animation functions: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394" name="Google Shape;394;p61"/>
          <p:cNvSpPr txBox="1"/>
          <p:nvPr/>
        </p:nvSpPr>
        <p:spPr>
          <a:xfrm>
            <a:off x="417600" y="2680550"/>
            <a:ext cx="8308800" cy="21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.hide(speed)</a:t>
            </a:r>
            <a:endParaRPr b="1" sz="1800">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.show(speed)</a:t>
            </a:r>
            <a:endParaRPr b="1" sz="1800">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.toggle(speed)</a:t>
            </a:r>
            <a:endParaRPr b="1" sz="18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Functions</a:t>
            </a:r>
            <a:endParaRPr/>
          </a:p>
        </p:txBody>
      </p:sp>
      <p:sp>
        <p:nvSpPr>
          <p:cNvPr id="400" name="Google Shape;400;p62"/>
          <p:cNvSpPr txBox="1"/>
          <p:nvPr>
            <p:ph idx="1" type="body"/>
          </p:nvPr>
        </p:nvSpPr>
        <p:spPr>
          <a:xfrm>
            <a:off x="311700" y="1405225"/>
            <a:ext cx="8520600" cy="10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 addition to .animate, there are a few other useful animation functions: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401" name="Google Shape;401;p62"/>
          <p:cNvSpPr txBox="1"/>
          <p:nvPr/>
        </p:nvSpPr>
        <p:spPr>
          <a:xfrm>
            <a:off x="417600" y="2680550"/>
            <a:ext cx="8308800" cy="21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.hide(speed) - </a:t>
            </a:r>
            <a:r>
              <a:rPr b="1" lang="en" sz="1800">
                <a:latin typeface="Proxima Nova"/>
                <a:ea typeface="Proxima Nova"/>
                <a:cs typeface="Proxima Nova"/>
                <a:sym typeface="Proxima Nova"/>
              </a:rPr>
              <a:t>hides an element on the webpage</a:t>
            </a:r>
            <a:endParaRPr b="1" sz="1800">
              <a:latin typeface="Proxima Nova"/>
              <a:ea typeface="Proxima Nova"/>
              <a:cs typeface="Proxima Nova"/>
              <a:sym typeface="Proxima Nova"/>
            </a:endParaRPr>
          </a:p>
        </p:txBody>
      </p:sp>
      <p:pic>
        <p:nvPicPr>
          <p:cNvPr id="402" name="Google Shape;402;p62"/>
          <p:cNvPicPr preferRelativeResize="0"/>
          <p:nvPr/>
        </p:nvPicPr>
        <p:blipFill>
          <a:blip r:embed="rId3">
            <a:alphaModFix/>
          </a:blip>
          <a:stretch>
            <a:fillRect/>
          </a:stretch>
        </p:blipFill>
        <p:spPr>
          <a:xfrm>
            <a:off x="3743325" y="3429738"/>
            <a:ext cx="1657350" cy="1152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3"/>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Functions</a:t>
            </a:r>
            <a:endParaRPr/>
          </a:p>
        </p:txBody>
      </p:sp>
      <p:sp>
        <p:nvSpPr>
          <p:cNvPr id="408" name="Google Shape;408;p63"/>
          <p:cNvSpPr txBox="1"/>
          <p:nvPr>
            <p:ph idx="1" type="body"/>
          </p:nvPr>
        </p:nvSpPr>
        <p:spPr>
          <a:xfrm>
            <a:off x="311700" y="1405225"/>
            <a:ext cx="8520600" cy="10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 addition to .animate, there are a few other useful animation functions: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409" name="Google Shape;409;p63"/>
          <p:cNvSpPr txBox="1"/>
          <p:nvPr/>
        </p:nvSpPr>
        <p:spPr>
          <a:xfrm>
            <a:off x="417600" y="2680550"/>
            <a:ext cx="8308800" cy="21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.show(speed) - </a:t>
            </a:r>
            <a:r>
              <a:rPr b="1" lang="en" sz="1800">
                <a:latin typeface="Proxima Nova"/>
                <a:ea typeface="Proxima Nova"/>
                <a:cs typeface="Proxima Nova"/>
                <a:sym typeface="Proxima Nova"/>
              </a:rPr>
              <a:t>shows a hidden element</a:t>
            </a:r>
            <a:endParaRPr b="1" sz="1800">
              <a:latin typeface="Proxima Nova"/>
              <a:ea typeface="Proxima Nova"/>
              <a:cs typeface="Proxima Nova"/>
              <a:sym typeface="Proxima Nova"/>
            </a:endParaRPr>
          </a:p>
        </p:txBody>
      </p:sp>
      <p:pic>
        <p:nvPicPr>
          <p:cNvPr id="410" name="Google Shape;410;p63"/>
          <p:cNvPicPr preferRelativeResize="0"/>
          <p:nvPr/>
        </p:nvPicPr>
        <p:blipFill>
          <a:blip r:embed="rId3">
            <a:alphaModFix/>
          </a:blip>
          <a:stretch>
            <a:fillRect/>
          </a:stretch>
        </p:blipFill>
        <p:spPr>
          <a:xfrm>
            <a:off x="3805238" y="3449513"/>
            <a:ext cx="1533525" cy="1152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4"/>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Functions</a:t>
            </a:r>
            <a:endParaRPr/>
          </a:p>
        </p:txBody>
      </p:sp>
      <p:sp>
        <p:nvSpPr>
          <p:cNvPr id="416" name="Google Shape;416;p64"/>
          <p:cNvSpPr txBox="1"/>
          <p:nvPr>
            <p:ph idx="1" type="body"/>
          </p:nvPr>
        </p:nvSpPr>
        <p:spPr>
          <a:xfrm>
            <a:off x="311700" y="1405225"/>
            <a:ext cx="8520600" cy="10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In addition to .animate, there are a few other useful animation functions:</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417" name="Google Shape;417;p64"/>
          <p:cNvSpPr txBox="1"/>
          <p:nvPr/>
        </p:nvSpPr>
        <p:spPr>
          <a:xfrm>
            <a:off x="417600" y="2680550"/>
            <a:ext cx="8308800" cy="21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.toggle(speed) - </a:t>
            </a:r>
            <a:r>
              <a:rPr b="1" lang="en" sz="1800">
                <a:latin typeface="Proxima Nova"/>
                <a:ea typeface="Proxima Nova"/>
                <a:cs typeface="Proxima Nova"/>
                <a:sym typeface="Proxima Nova"/>
              </a:rPr>
              <a:t>hides or shows an element</a:t>
            </a:r>
            <a:endParaRPr b="1" sz="1800">
              <a:latin typeface="Proxima Nova"/>
              <a:ea typeface="Proxima Nova"/>
              <a:cs typeface="Proxima Nova"/>
              <a:sym typeface="Proxima Nova"/>
            </a:endParaRPr>
          </a:p>
        </p:txBody>
      </p:sp>
      <p:pic>
        <p:nvPicPr>
          <p:cNvPr id="418" name="Google Shape;418;p64"/>
          <p:cNvPicPr preferRelativeResize="0"/>
          <p:nvPr/>
        </p:nvPicPr>
        <p:blipFill>
          <a:blip r:embed="rId3">
            <a:alphaModFix/>
          </a:blip>
          <a:stretch>
            <a:fillRect/>
          </a:stretch>
        </p:blipFill>
        <p:spPr>
          <a:xfrm>
            <a:off x="3805238" y="3390163"/>
            <a:ext cx="1533525" cy="1152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type="ctrTitle"/>
          </p:nvPr>
        </p:nvSpPr>
        <p:spPr>
          <a:xfrm>
            <a:off x="311708" y="1139225"/>
            <a:ext cx="8520600" cy="153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Now it's Your </a:t>
            </a:r>
            <a:r>
              <a:rPr lang="en"/>
              <a:t>Turn</a:t>
            </a: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aphicFrame>
        <p:nvGraphicFramePr>
          <p:cNvPr id="428" name="Google Shape;428;p66"/>
          <p:cNvGraphicFramePr/>
          <p:nvPr/>
        </p:nvGraphicFramePr>
        <p:xfrm>
          <a:off x="991459" y="2048963"/>
          <a:ext cx="3000000" cy="3000000"/>
        </p:xfrm>
        <a:graphic>
          <a:graphicData uri="http://schemas.openxmlformats.org/drawingml/2006/table">
            <a:tbl>
              <a:tblPr>
                <a:noFill/>
                <a:tableStyleId>{87558FED-7FA5-4BFC-8419-B766AF03AA3A}</a:tableStyleId>
              </a:tblPr>
              <a:tblGrid>
                <a:gridCol w="3619500"/>
                <a:gridCol w="3619500"/>
              </a:tblGrid>
              <a:tr h="285750">
                <a:tc>
                  <a:txBody>
                    <a:bodyPr/>
                    <a:lstStyle/>
                    <a:p>
                      <a:pPr indent="0" lvl="0" marL="0" rtl="0" algn="l">
                        <a:spcBef>
                          <a:spcPts val="0"/>
                        </a:spcBef>
                        <a:spcAft>
                          <a:spcPts val="0"/>
                        </a:spcAft>
                        <a:buNone/>
                      </a:pPr>
                      <a:r>
                        <a:rPr lang="en" sz="1100">
                          <a:latin typeface="Consolas"/>
                          <a:ea typeface="Consolas"/>
                          <a:cs typeface="Consolas"/>
                          <a:sym typeface="Consolas"/>
                        </a:rPr>
                        <a:t>.animation({params}, speed)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 function that will change </a:t>
                      </a:r>
                      <a:r>
                        <a:rPr lang="en" sz="1100">
                          <a:latin typeface="Consolas"/>
                          <a:ea typeface="Consolas"/>
                          <a:cs typeface="Consolas"/>
                          <a:sym typeface="Consolas"/>
                        </a:rPr>
                        <a:t>params</a:t>
                      </a:r>
                      <a:r>
                        <a:rPr lang="en" sz="1100"/>
                        <a:t> at the speed determined by </a:t>
                      </a:r>
                      <a:r>
                        <a:rPr lang="en" sz="1100">
                          <a:latin typeface="Consolas"/>
                          <a:ea typeface="Consolas"/>
                          <a:cs typeface="Consolas"/>
                          <a:sym typeface="Consolas"/>
                        </a:rPr>
                        <a:t>speed</a:t>
                      </a:r>
                      <a:r>
                        <a:rPr lang="en" sz="1100"/>
                        <a:t>.</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.hide(speed)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 function that hides an element if shown.</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.show(speed)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 function that shows an element if hidden.</a:t>
                      </a:r>
                      <a:endParaRPr sz="1100"/>
                    </a:p>
                  </a:txBody>
                  <a:tcPr marT="68575" marB="68575" marR="91425" marL="91425"/>
                </a:tc>
              </a:tr>
              <a:tr h="285750">
                <a:tc>
                  <a:txBody>
                    <a:bodyPr/>
                    <a:lstStyle/>
                    <a:p>
                      <a:pPr indent="0" lvl="0" marL="0" rtl="0" algn="l">
                        <a:spcBef>
                          <a:spcPts val="0"/>
                        </a:spcBef>
                        <a:spcAft>
                          <a:spcPts val="0"/>
                        </a:spcAft>
                        <a:buNone/>
                      </a:pPr>
                      <a:r>
                        <a:rPr lang="en" sz="1100">
                          <a:latin typeface="Consolas"/>
                          <a:ea typeface="Consolas"/>
                          <a:cs typeface="Consolas"/>
                          <a:sym typeface="Consolas"/>
                        </a:rPr>
                        <a:t>.toggle(speed)</a:t>
                      </a:r>
                      <a:endParaRPr sz="1100">
                        <a:latin typeface="Consolas"/>
                        <a:ea typeface="Consolas"/>
                        <a:cs typeface="Consolas"/>
                        <a:sym typeface="Consolas"/>
                      </a:endParaRPr>
                    </a:p>
                  </a:txBody>
                  <a:tcPr marT="68575" marB="68575" marR="91425" marL="91425"/>
                </a:tc>
                <a:tc>
                  <a:txBody>
                    <a:bodyPr/>
                    <a:lstStyle/>
                    <a:p>
                      <a:pPr indent="0" lvl="0" marL="0" rtl="0" algn="l">
                        <a:spcBef>
                          <a:spcPts val="0"/>
                        </a:spcBef>
                        <a:spcAft>
                          <a:spcPts val="0"/>
                        </a:spcAft>
                        <a:buNone/>
                      </a:pPr>
                      <a:r>
                        <a:rPr lang="en" sz="1100"/>
                        <a:t>A function that either hides or shows an element depending on its current status as hidden or shown.</a:t>
                      </a:r>
                      <a:endParaRPr sz="1100"/>
                    </a:p>
                  </a:txBody>
                  <a:tcPr marT="68575" marB="6857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setInterval ID</a:t>
            </a:r>
            <a:endParaRPr/>
          </a:p>
        </p:txBody>
      </p:sp>
      <p:sp>
        <p:nvSpPr>
          <p:cNvPr id="171" name="Google Shape;171;p35"/>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continuously executes a function, while </a:t>
            </a:r>
            <a:r>
              <a:rPr b="1" lang="en">
                <a:solidFill>
                  <a:srgbClr val="000000"/>
                </a:solidFill>
                <a:latin typeface="Consolas"/>
                <a:ea typeface="Consolas"/>
                <a:cs typeface="Consolas"/>
                <a:sym typeface="Consolas"/>
              </a:rPr>
              <a:t>clearInterval</a:t>
            </a:r>
            <a:r>
              <a:rPr b="1" lang="en">
                <a:solidFill>
                  <a:srgbClr val="000000"/>
                </a:solidFill>
              </a:rPr>
              <a:t> stops the timer:</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172" name="Google Shape;172;p35"/>
          <p:cNvSpPr txBox="1"/>
          <p:nvPr/>
        </p:nvSpPr>
        <p:spPr>
          <a:xfrm>
            <a:off x="492475" y="2777725"/>
            <a:ext cx="46887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a:t>
            </a:r>
            <a:r>
              <a:rPr b="1" lang="en" sz="1800">
                <a:latin typeface="Consolas"/>
                <a:ea typeface="Consolas"/>
                <a:cs typeface="Consolas"/>
                <a:sym typeface="Consolas"/>
              </a:rPr>
              <a:t>setInterval</a:t>
            </a:r>
            <a:r>
              <a:rPr b="1" lang="en" sz="1800">
                <a:latin typeface="Consolas"/>
                <a:ea typeface="Consolas"/>
                <a:cs typeface="Consolas"/>
                <a:sym typeface="Consolas"/>
              </a:rPr>
              <a:t>(grow, 500)</a:t>
            </a:r>
            <a:endParaRPr b="1" sz="1800">
              <a:latin typeface="Consolas"/>
              <a:ea typeface="Consolas"/>
              <a:cs typeface="Consolas"/>
              <a:sym typeface="Consolas"/>
            </a:endParaRPr>
          </a:p>
        </p:txBody>
      </p:sp>
      <p:sp>
        <p:nvSpPr>
          <p:cNvPr id="173" name="Google Shape;173;p35"/>
          <p:cNvSpPr txBox="1"/>
          <p:nvPr/>
        </p:nvSpPr>
        <p:spPr>
          <a:xfrm>
            <a:off x="487583" y="3385225"/>
            <a:ext cx="4220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if(size </a:t>
            </a:r>
            <a:r>
              <a:rPr b="1" lang="en" sz="1800">
                <a:latin typeface="Consolas"/>
                <a:ea typeface="Consolas"/>
                <a:cs typeface="Consolas"/>
                <a:sym typeface="Consolas"/>
              </a:rPr>
              <a:t>==</a:t>
            </a:r>
            <a:r>
              <a:rPr b="1" lang="en" sz="1800">
                <a:latin typeface="Consolas"/>
                <a:ea typeface="Consolas"/>
                <a:cs typeface="Consolas"/>
                <a:sym typeface="Consolas"/>
              </a:rPr>
              <a:t> desiredSize)</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a:p>
            <a:pPr indent="457200" lvl="0" marL="0" rtl="0" algn="l">
              <a:spcBef>
                <a:spcPts val="0"/>
              </a:spcBef>
              <a:spcAft>
                <a:spcPts val="0"/>
              </a:spcAft>
              <a:buNone/>
            </a:pPr>
            <a:r>
              <a:rPr b="1" lang="en" sz="1800">
                <a:latin typeface="Consolas"/>
                <a:ea typeface="Consolas"/>
                <a:cs typeface="Consolas"/>
                <a:sym typeface="Consolas"/>
              </a:rPr>
              <a:t>clearInterval(timer)</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p:txBody>
      </p:sp>
      <p:sp>
        <p:nvSpPr>
          <p:cNvPr id="174" name="Google Shape;174;p35"/>
          <p:cNvSpPr/>
          <p:nvPr/>
        </p:nvSpPr>
        <p:spPr>
          <a:xfrm>
            <a:off x="6251325" y="2878375"/>
            <a:ext cx="1527300" cy="1353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setInterval ID</a:t>
            </a:r>
            <a:endParaRPr/>
          </a:p>
        </p:txBody>
      </p:sp>
      <p:sp>
        <p:nvSpPr>
          <p:cNvPr id="180" name="Google Shape;180;p36"/>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continuously executes a function, while </a:t>
            </a:r>
            <a:r>
              <a:rPr b="1" lang="en">
                <a:solidFill>
                  <a:srgbClr val="000000"/>
                </a:solidFill>
                <a:latin typeface="Consolas"/>
                <a:ea typeface="Consolas"/>
                <a:cs typeface="Consolas"/>
                <a:sym typeface="Consolas"/>
              </a:rPr>
              <a:t>clearInterval</a:t>
            </a:r>
            <a:r>
              <a:rPr b="1" lang="en">
                <a:solidFill>
                  <a:srgbClr val="000000"/>
                </a:solidFill>
              </a:rPr>
              <a:t> stops the timer:</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181" name="Google Shape;181;p36"/>
          <p:cNvSpPr txBox="1"/>
          <p:nvPr/>
        </p:nvSpPr>
        <p:spPr>
          <a:xfrm>
            <a:off x="492475" y="2777725"/>
            <a:ext cx="46887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a:t>
            </a:r>
            <a:r>
              <a:rPr b="1" lang="en" sz="1800">
                <a:latin typeface="Consolas"/>
                <a:ea typeface="Consolas"/>
                <a:cs typeface="Consolas"/>
                <a:sym typeface="Consolas"/>
              </a:rPr>
              <a:t>setInterval</a:t>
            </a:r>
            <a:r>
              <a:rPr b="1" lang="en" sz="1800">
                <a:latin typeface="Consolas"/>
                <a:ea typeface="Consolas"/>
                <a:cs typeface="Consolas"/>
                <a:sym typeface="Consolas"/>
              </a:rPr>
              <a:t>(grow, 500)</a:t>
            </a:r>
            <a:endParaRPr b="1" sz="1800">
              <a:latin typeface="Consolas"/>
              <a:ea typeface="Consolas"/>
              <a:cs typeface="Consolas"/>
              <a:sym typeface="Consolas"/>
            </a:endParaRPr>
          </a:p>
        </p:txBody>
      </p:sp>
      <p:sp>
        <p:nvSpPr>
          <p:cNvPr id="182" name="Google Shape;182;p36"/>
          <p:cNvSpPr txBox="1"/>
          <p:nvPr/>
        </p:nvSpPr>
        <p:spPr>
          <a:xfrm>
            <a:off x="487583" y="3385225"/>
            <a:ext cx="4220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if(size </a:t>
            </a:r>
            <a:r>
              <a:rPr b="1" lang="en" sz="1800">
                <a:latin typeface="Consolas"/>
                <a:ea typeface="Consolas"/>
                <a:cs typeface="Consolas"/>
                <a:sym typeface="Consolas"/>
              </a:rPr>
              <a:t>==</a:t>
            </a:r>
            <a:r>
              <a:rPr b="1" lang="en" sz="1800">
                <a:latin typeface="Consolas"/>
                <a:ea typeface="Consolas"/>
                <a:cs typeface="Consolas"/>
                <a:sym typeface="Consolas"/>
              </a:rPr>
              <a:t> desiredSize)</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a:p>
            <a:pPr indent="457200" lvl="0" marL="0" rtl="0" algn="l">
              <a:spcBef>
                <a:spcPts val="0"/>
              </a:spcBef>
              <a:spcAft>
                <a:spcPts val="0"/>
              </a:spcAft>
              <a:buNone/>
            </a:pPr>
            <a:r>
              <a:rPr b="1" lang="en" sz="1800">
                <a:latin typeface="Consolas"/>
                <a:ea typeface="Consolas"/>
                <a:cs typeface="Consolas"/>
                <a:sym typeface="Consolas"/>
              </a:rPr>
              <a:t>clearInterval(timer)</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p:txBody>
      </p:sp>
      <p:sp>
        <p:nvSpPr>
          <p:cNvPr id="183" name="Google Shape;183;p36"/>
          <p:cNvSpPr/>
          <p:nvPr/>
        </p:nvSpPr>
        <p:spPr>
          <a:xfrm>
            <a:off x="6201875" y="2777725"/>
            <a:ext cx="1734900" cy="149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setInterval ID</a:t>
            </a:r>
            <a:endParaRPr/>
          </a:p>
        </p:txBody>
      </p:sp>
      <p:sp>
        <p:nvSpPr>
          <p:cNvPr id="189" name="Google Shape;189;p37"/>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continuously executes a function, while </a:t>
            </a:r>
            <a:r>
              <a:rPr b="1" lang="en">
                <a:solidFill>
                  <a:srgbClr val="000000"/>
                </a:solidFill>
                <a:latin typeface="Consolas"/>
                <a:ea typeface="Consolas"/>
                <a:cs typeface="Consolas"/>
                <a:sym typeface="Consolas"/>
              </a:rPr>
              <a:t>clearInterval</a:t>
            </a:r>
            <a:r>
              <a:rPr b="1" lang="en">
                <a:solidFill>
                  <a:srgbClr val="000000"/>
                </a:solidFill>
              </a:rPr>
              <a:t> stops the timer:</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190" name="Google Shape;190;p37"/>
          <p:cNvSpPr txBox="1"/>
          <p:nvPr/>
        </p:nvSpPr>
        <p:spPr>
          <a:xfrm>
            <a:off x="492475" y="2777725"/>
            <a:ext cx="46887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a:t>
            </a:r>
            <a:r>
              <a:rPr b="1" lang="en" sz="1800">
                <a:latin typeface="Consolas"/>
                <a:ea typeface="Consolas"/>
                <a:cs typeface="Consolas"/>
                <a:sym typeface="Consolas"/>
              </a:rPr>
              <a:t>setInterval</a:t>
            </a:r>
            <a:r>
              <a:rPr b="1" lang="en" sz="1800">
                <a:latin typeface="Consolas"/>
                <a:ea typeface="Consolas"/>
                <a:cs typeface="Consolas"/>
                <a:sym typeface="Consolas"/>
              </a:rPr>
              <a:t>(grow, 500)</a:t>
            </a:r>
            <a:endParaRPr b="1" sz="1800">
              <a:latin typeface="Consolas"/>
              <a:ea typeface="Consolas"/>
              <a:cs typeface="Consolas"/>
              <a:sym typeface="Consolas"/>
            </a:endParaRPr>
          </a:p>
        </p:txBody>
      </p:sp>
      <p:sp>
        <p:nvSpPr>
          <p:cNvPr id="191" name="Google Shape;191;p37"/>
          <p:cNvSpPr txBox="1"/>
          <p:nvPr/>
        </p:nvSpPr>
        <p:spPr>
          <a:xfrm>
            <a:off x="487583" y="3385225"/>
            <a:ext cx="4220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if(</a:t>
            </a:r>
            <a:r>
              <a:rPr b="1" lang="en" sz="1800">
                <a:highlight>
                  <a:srgbClr val="FFFF00"/>
                </a:highlight>
                <a:latin typeface="Consolas"/>
                <a:ea typeface="Consolas"/>
                <a:cs typeface="Consolas"/>
                <a:sym typeface="Consolas"/>
              </a:rPr>
              <a:t>size </a:t>
            </a:r>
            <a:r>
              <a:rPr b="1" lang="en" sz="1800">
                <a:highlight>
                  <a:srgbClr val="FFFF00"/>
                </a:highlight>
                <a:latin typeface="Consolas"/>
                <a:ea typeface="Consolas"/>
                <a:cs typeface="Consolas"/>
                <a:sym typeface="Consolas"/>
              </a:rPr>
              <a:t>==</a:t>
            </a:r>
            <a:r>
              <a:rPr b="1" lang="en" sz="1800">
                <a:highlight>
                  <a:srgbClr val="FFFF00"/>
                </a:highlight>
                <a:latin typeface="Consolas"/>
                <a:ea typeface="Consolas"/>
                <a:cs typeface="Consolas"/>
                <a:sym typeface="Consolas"/>
              </a:rPr>
              <a:t> desiredSize</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a:p>
            <a:pPr indent="457200" lvl="0" marL="0" rtl="0" algn="l">
              <a:spcBef>
                <a:spcPts val="0"/>
              </a:spcBef>
              <a:spcAft>
                <a:spcPts val="0"/>
              </a:spcAft>
              <a:buNone/>
            </a:pPr>
            <a:r>
              <a:rPr b="1" lang="en" sz="1800">
                <a:latin typeface="Consolas"/>
                <a:ea typeface="Consolas"/>
                <a:cs typeface="Consolas"/>
                <a:sym typeface="Consolas"/>
              </a:rPr>
              <a:t>clearInterval(timer)</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p:txBody>
      </p:sp>
      <p:sp>
        <p:nvSpPr>
          <p:cNvPr id="192" name="Google Shape;192;p37"/>
          <p:cNvSpPr/>
          <p:nvPr/>
        </p:nvSpPr>
        <p:spPr>
          <a:xfrm>
            <a:off x="6182100" y="2738125"/>
            <a:ext cx="1883400" cy="1650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setInterval ID</a:t>
            </a:r>
            <a:endParaRPr/>
          </a:p>
        </p:txBody>
      </p:sp>
      <p:sp>
        <p:nvSpPr>
          <p:cNvPr id="198" name="Google Shape;198;p38"/>
          <p:cNvSpPr txBox="1"/>
          <p:nvPr>
            <p:ph idx="1" type="body"/>
          </p:nvPr>
        </p:nvSpPr>
        <p:spPr>
          <a:xfrm>
            <a:off x="311700" y="1457438"/>
            <a:ext cx="85206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setInterval</a:t>
            </a:r>
            <a:r>
              <a:rPr b="1" lang="en">
                <a:solidFill>
                  <a:srgbClr val="000000"/>
                </a:solidFill>
              </a:rPr>
              <a:t> continuously executes a function, while </a:t>
            </a:r>
            <a:r>
              <a:rPr b="1" lang="en">
                <a:solidFill>
                  <a:srgbClr val="000000"/>
                </a:solidFill>
                <a:latin typeface="Consolas"/>
                <a:ea typeface="Consolas"/>
                <a:cs typeface="Consolas"/>
                <a:sym typeface="Consolas"/>
              </a:rPr>
              <a:t>clearInterval</a:t>
            </a:r>
            <a:r>
              <a:rPr b="1" lang="en">
                <a:solidFill>
                  <a:srgbClr val="000000"/>
                </a:solidFill>
              </a:rPr>
              <a:t> stops the timer:</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
        <p:nvSpPr>
          <p:cNvPr id="199" name="Google Shape;199;p38"/>
          <p:cNvSpPr txBox="1"/>
          <p:nvPr/>
        </p:nvSpPr>
        <p:spPr>
          <a:xfrm>
            <a:off x="492475" y="2777725"/>
            <a:ext cx="46887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var timer = </a:t>
            </a:r>
            <a:r>
              <a:rPr b="1" lang="en" sz="1800">
                <a:latin typeface="Consolas"/>
                <a:ea typeface="Consolas"/>
                <a:cs typeface="Consolas"/>
                <a:sym typeface="Consolas"/>
              </a:rPr>
              <a:t>setInterval</a:t>
            </a:r>
            <a:r>
              <a:rPr b="1" lang="en" sz="1800">
                <a:latin typeface="Consolas"/>
                <a:ea typeface="Consolas"/>
                <a:cs typeface="Consolas"/>
                <a:sym typeface="Consolas"/>
              </a:rPr>
              <a:t>(grow, 500)</a:t>
            </a:r>
            <a:endParaRPr b="1" sz="1800">
              <a:latin typeface="Consolas"/>
              <a:ea typeface="Consolas"/>
              <a:cs typeface="Consolas"/>
              <a:sym typeface="Consolas"/>
            </a:endParaRPr>
          </a:p>
        </p:txBody>
      </p:sp>
      <p:sp>
        <p:nvSpPr>
          <p:cNvPr id="200" name="Google Shape;200;p38"/>
          <p:cNvSpPr txBox="1"/>
          <p:nvPr/>
        </p:nvSpPr>
        <p:spPr>
          <a:xfrm>
            <a:off x="487583" y="3385225"/>
            <a:ext cx="4220100" cy="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nsolas"/>
                <a:ea typeface="Consolas"/>
                <a:cs typeface="Consolas"/>
                <a:sym typeface="Consolas"/>
              </a:rPr>
              <a:t>if(size </a:t>
            </a:r>
            <a:r>
              <a:rPr b="1" lang="en" sz="1800">
                <a:latin typeface="Consolas"/>
                <a:ea typeface="Consolas"/>
                <a:cs typeface="Consolas"/>
                <a:sym typeface="Consolas"/>
              </a:rPr>
              <a:t>==</a:t>
            </a:r>
            <a:r>
              <a:rPr b="1" lang="en" sz="1800">
                <a:latin typeface="Consolas"/>
                <a:ea typeface="Consolas"/>
                <a:cs typeface="Consolas"/>
                <a:sym typeface="Consolas"/>
              </a:rPr>
              <a:t> desiredSize)</a:t>
            </a:r>
            <a:endParaRPr b="1"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a:p>
            <a:pPr indent="457200" lvl="0" marL="0" rtl="0" algn="l">
              <a:spcBef>
                <a:spcPts val="0"/>
              </a:spcBef>
              <a:spcAft>
                <a:spcPts val="0"/>
              </a:spcAft>
              <a:buNone/>
            </a:pPr>
            <a:r>
              <a:rPr b="1" lang="en" sz="1800">
                <a:highlight>
                  <a:srgbClr val="FFFF00"/>
                </a:highlight>
                <a:latin typeface="Consolas"/>
                <a:ea typeface="Consolas"/>
                <a:cs typeface="Consolas"/>
                <a:sym typeface="Consolas"/>
              </a:rPr>
              <a:t>clearInterval(timer)</a:t>
            </a:r>
            <a:endParaRPr b="1" sz="1800">
              <a:highlight>
                <a:srgbClr val="FFFF00"/>
              </a:highlight>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a:t>
            </a:r>
            <a:endParaRPr b="1" sz="1800">
              <a:latin typeface="Consolas"/>
              <a:ea typeface="Consolas"/>
              <a:cs typeface="Consolas"/>
              <a:sym typeface="Consolas"/>
            </a:endParaRPr>
          </a:p>
        </p:txBody>
      </p:sp>
      <p:sp>
        <p:nvSpPr>
          <p:cNvPr id="201" name="Google Shape;201;p38"/>
          <p:cNvSpPr/>
          <p:nvPr/>
        </p:nvSpPr>
        <p:spPr>
          <a:xfrm>
            <a:off x="6182100" y="2738125"/>
            <a:ext cx="1883400" cy="1650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249725" y="98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07" name="Google Shape;207;p39"/>
          <p:cNvSpPr txBox="1"/>
          <p:nvPr>
            <p:ph idx="2" type="title"/>
          </p:nvPr>
        </p:nvSpPr>
        <p:spPr>
          <a:xfrm>
            <a:off x="478475" y="1779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jQuery simplifies the animation process with the </a:t>
            </a:r>
            <a:r>
              <a:rPr b="1" lang="en"/>
              <a:t>.</a:t>
            </a:r>
            <a:r>
              <a:rPr b="1" lang="en">
                <a:latin typeface="Consolas"/>
                <a:ea typeface="Consolas"/>
                <a:cs typeface="Consolas"/>
                <a:sym typeface="Consolas"/>
              </a:rPr>
              <a:t>animate</a:t>
            </a:r>
            <a:r>
              <a:rPr b="1" lang="en"/>
              <a:t> </a:t>
            </a:r>
            <a:r>
              <a:rPr lang="en"/>
              <a:t>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623400" y="28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.animate</a:t>
            </a:r>
            <a:endParaRPr/>
          </a:p>
        </p:txBody>
      </p:sp>
      <p:sp>
        <p:nvSpPr>
          <p:cNvPr id="213" name="Google Shape;213;p40"/>
          <p:cNvSpPr txBox="1"/>
          <p:nvPr>
            <p:ph idx="1" type="body"/>
          </p:nvPr>
        </p:nvSpPr>
        <p:spPr>
          <a:xfrm>
            <a:off x="311700" y="1405225"/>
            <a:ext cx="8520600" cy="6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.animate makes it easier to gradually change css properties:</a:t>
            </a:r>
            <a:endParaRPr b="1">
              <a:solidFill>
                <a:srgbClr val="000000"/>
              </a:solidFill>
            </a:endParaRPr>
          </a:p>
        </p:txBody>
      </p:sp>
      <p:sp>
        <p:nvSpPr>
          <p:cNvPr id="214" name="Google Shape;214;p40"/>
          <p:cNvSpPr txBox="1"/>
          <p:nvPr/>
        </p:nvSpPr>
        <p:spPr>
          <a:xfrm>
            <a:off x="2064600" y="2667225"/>
            <a:ext cx="5014800" cy="5046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15000"/>
              </a:lnSpc>
              <a:spcBef>
                <a:spcPts val="0"/>
              </a:spcBef>
              <a:spcAft>
                <a:spcPts val="0"/>
              </a:spcAft>
              <a:buNone/>
            </a:pP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selector</a:t>
            </a:r>
            <a:r>
              <a:rPr lang="en" sz="1800">
                <a:solidFill>
                  <a:schemeClr val="dk1"/>
                </a:solidFill>
                <a:highlight>
                  <a:srgbClr val="FFFFFF"/>
                </a:highlight>
                <a:latin typeface="Consolas"/>
                <a:ea typeface="Consolas"/>
                <a:cs typeface="Consolas"/>
                <a:sym typeface="Consolas"/>
              </a:rPr>
              <a:t>).animate({</a:t>
            </a:r>
            <a:r>
              <a:rPr i="1" lang="en" sz="1800">
                <a:solidFill>
                  <a:schemeClr val="dk1"/>
                </a:solidFill>
                <a:highlight>
                  <a:srgbClr val="FFFFFF"/>
                </a:highlight>
                <a:latin typeface="Consolas"/>
                <a:ea typeface="Consolas"/>
                <a:cs typeface="Consolas"/>
                <a:sym typeface="Consolas"/>
              </a:rPr>
              <a:t>params</a:t>
            </a:r>
            <a:r>
              <a:rPr lang="en" sz="1800">
                <a:solidFill>
                  <a:schemeClr val="dk1"/>
                </a:solidFill>
                <a:highlight>
                  <a:srgbClr val="FFFFFF"/>
                </a:highlight>
                <a:latin typeface="Consolas"/>
                <a:ea typeface="Consolas"/>
                <a:cs typeface="Consolas"/>
                <a:sym typeface="Consolas"/>
              </a:rPr>
              <a:t>}</a:t>
            </a:r>
            <a:r>
              <a:rPr i="1" lang="en" sz="1800">
                <a:solidFill>
                  <a:schemeClr val="dk1"/>
                </a:solidFill>
                <a:highlight>
                  <a:srgbClr val="FFFFFF"/>
                </a:highlight>
                <a:latin typeface="Consolas"/>
                <a:ea typeface="Consolas"/>
                <a:cs typeface="Consolas"/>
                <a:sym typeface="Consolas"/>
              </a:rPr>
              <a:t>,speed</a:t>
            </a:r>
            <a:r>
              <a:rPr lang="en"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114300" marR="114300" rtl="0" algn="l">
              <a:lnSpc>
                <a:spcPct val="115000"/>
              </a:lnSpc>
              <a:spcBef>
                <a:spcPts val="0"/>
              </a:spcBef>
              <a:spcAft>
                <a:spcPts val="0"/>
              </a:spcAft>
              <a:buNone/>
            </a:pPr>
            <a:r>
              <a:t/>
            </a:r>
            <a:endParaRPr sz="1150">
              <a:solidFill>
                <a:schemeClr val="dk1"/>
              </a:solidFill>
              <a:highlight>
                <a:srgbClr val="FFFFFF"/>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CodeHS Curriculum Slide Deck">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