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roxima Nova"/>
      <p:regular r:id="rId44"/>
      <p:bold r:id="rId45"/>
      <p:italic r:id="rId46"/>
      <p:boldItalic r:id="rId47"/>
    </p:embeddedFont>
    <p:embeddedFont>
      <p:font typeface="Roboto"/>
      <p:regular r:id="rId48"/>
      <p:bold r:id="rId49"/>
      <p:italic r:id="rId50"/>
      <p:boldItalic r:id="rId51"/>
    </p:embeddedFont>
    <p:embeddedFont>
      <p:font typeface="Satisfy"/>
      <p:regular r:id="rId52"/>
    </p:embeddedFont>
    <p:embeddedFont>
      <p:font typeface="Lemon"/>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79BE2B-F035-4C30-984A-D204212DB914}">
  <a:tblStyle styleId="{2A79BE2B-F035-4C30-984A-D204212DB9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roximaNova-regular.fntdata"/><Relationship Id="rId43" Type="http://schemas.openxmlformats.org/officeDocument/2006/relationships/slide" Target="slides/slide37.xml"/><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font" Target="fonts/ProximaNova-boldItalic.fntdata"/><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Lemon-regular.fntdata"/><Relationship Id="rId52" Type="http://schemas.openxmlformats.org/officeDocument/2006/relationships/font" Target="fonts/Satisfy-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0fd1b484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fd1b484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103a4f9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103a4f9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synchronous execution, each line of code will only execute after the line before it is finished executing. When the function execute is called,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103a4f93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103a4f93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line of code is the call to the console within the function. That is then printed to the console.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103a4f93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103a4f93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that line of code is done, the execute function has finished executing, and the next line of code executes. The console.log that prints "Also executing" is then printed. We can see in this example that all lines of code wait for the ones before it to execute.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103a4f9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103a4f9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asynchronous execution, multiple lines of code can execute instructions at the same time.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1078140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078140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this line of code is called, the program begins to execute. Because animations are gradual changes, this function is intentionally delayed from executing immediately.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103a4f93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103a4f93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the animation will continue to make alterations to the div over a duration of time.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103a4f9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103a4f9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because the line of code has technically been executed, the next line of code runs while the animation is still altering the div.</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103a4f93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103a4f93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program then terminates when the animation has finished.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1078140b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1078140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case that we just examined, asynchronization seems inconvenient - what purpose could we have in having multiple lines of code executing at the same time?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1078140b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1078140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 can be very useful, as it allows users to continue interacting with websites and programs while waiting for an action to occur.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0fd1b484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fd1b484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learned in the previous lesson, .animate makes it easier to gradually change css properties. We can easily choose multiple attributes that we would like to change, and determine the speed at which those changes occur.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71078140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1078140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you were on one of your favorite websites and wanted to download a file.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1078140b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1078140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click on download, a script is run that will gather the file from the server that the file lives on, and send that file back to you.</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1078140b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1078140b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file will then proceed to download.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1078140b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1078140b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Depending on the size of the file, download speeds can vary substantially. If the internet connection is weak, or multiple users are on the same router, the speed of the download could be very different for each user. It would be very inconvenient if we couldn't use the rest of the website while we waited for an undetermined amount of time for the file that we are looking for to download.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1078140b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1078140b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 allows us to download the file, while still being able to interact with the website and initiate other scripts and actions.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1078140b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1078140b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leave reviews, scroll, and do countless other actions, all while another script is run to retrieve and download the file.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1078140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1078140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there are countless benefits to asynchronous execution, the problem that we were dealing with originally still stands - how can we get an alert, or line of code to execute after an animation has terminated instead of during?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103a4f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103a4f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actually delay execution by using a </a:t>
            </a:r>
            <a:r>
              <a:rPr b="1" lang="en"/>
              <a:t>callback </a:t>
            </a:r>
            <a:r>
              <a:rPr lang="en"/>
              <a:t>function.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103a4f9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103a4f9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callback function is a function that is passed as a parameter in another function.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1078140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1078140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been using callback functions already! .each and .click both use callback functions to execute a function within the original function.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0fd1b484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0fd1b484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.animate can sometimes complicate program execution order.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7103a4f9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103a4f9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also has the capacity to include a call back function as the third parameter in a call to .animate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7103a4f9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103a4f9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.animate, the call back function will execute after the animations terminates.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103a4f9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103a4f9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our initial solution to this problem, let's put our alert within a callback function.</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103a4f9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103a4f9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this program with the alert nested in the callback function, we can see that the animation occurs, and then the alert pops onto the screen, indicating that the animation has terminated.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103a4f9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103a4f9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note that callback functions execute on a per-element basis. Similar to the .each function, the callback function in animate will execute the same number of times as there are selected elements.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we've added another growing div to the animation. When this executes, we see that there is an initial alert. When we click ok, another alert occurs because there are now two divs.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103a4f9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103a4f9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.animate executes on a per-element basis, we can use the keyword this in the callback to access each element in a selection. In this example. each div will be given the text, "this element has been animated" because the callback accesses each element that is selected.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take a look at this in action.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71078140b6_0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1078140b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.animation, let's give it a try.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71078140b6_0_1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1078140b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0fd1b484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fd1b484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this simple program that makes a div change to 300 by 300 pixels. When the animation is complete, the alert is supposed to go off to indicate that the animation is done. Let's see this in action.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0fd1b484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fd1b484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this program does not execute as intended. When the button is clicked, the alert notifying us that the animation is complete pops onto the screen before the animation actually occurs. When we click Ok, we can see that the animation then terminates.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0fd1b484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fd1b484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that we are having is that the program is not executing as intended. The alert is executing before the animation finishes!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103a4f9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103a4f9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issue is occurs because .animate executes asynchronously.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103a4f9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103a4f9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means that other lines of code can be executed at the same time that .animate is executing.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103a4f93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103a4f93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most cases, lines of code execute synchronously, which means that they execute in a linear fashion. In this example, we have a function execute, and a call to the console.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73009" y="4269627"/>
            <a:ext cx="899442" cy="3936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15">
    <p:spTree>
      <p:nvGrpSpPr>
        <p:cNvPr id="137" name="Shape 137"/>
        <p:cNvGrpSpPr/>
        <p:nvPr/>
      </p:nvGrpSpPr>
      <p:grpSpPr>
        <a:xfrm>
          <a:off x="0" y="0"/>
          <a:ext cx="0" cy="0"/>
          <a:chOff x="0" y="0"/>
          <a:chExt cx="0" cy="0"/>
        </a:xfrm>
      </p:grpSpPr>
      <p:sp>
        <p:nvSpPr>
          <p:cNvPr id="138" name="Google Shape;13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16">
    <p:spTree>
      <p:nvGrpSpPr>
        <p:cNvPr id="141" name="Shape 141"/>
        <p:cNvGrpSpPr/>
        <p:nvPr/>
      </p:nvGrpSpPr>
      <p:grpSpPr>
        <a:xfrm>
          <a:off x="0" y="0"/>
          <a:ext cx="0" cy="0"/>
          <a:chOff x="0" y="0"/>
          <a:chExt cx="0" cy="0"/>
        </a:xfrm>
      </p:grpSpPr>
      <p:sp>
        <p:nvSpPr>
          <p:cNvPr id="142" name="Google Shape;14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3" name="Google Shape;14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17">
    <p:spTree>
      <p:nvGrpSpPr>
        <p:cNvPr id="145" name="Shape 145"/>
        <p:cNvGrpSpPr/>
        <p:nvPr/>
      </p:nvGrpSpPr>
      <p:grpSpPr>
        <a:xfrm>
          <a:off x="0" y="0"/>
          <a:ext cx="0" cy="0"/>
          <a:chOff x="0" y="0"/>
          <a:chExt cx="0" cy="0"/>
        </a:xfrm>
      </p:grpSpPr>
      <p:sp>
        <p:nvSpPr>
          <p:cNvPr id="146" name="Google Shape;146;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7" name="Google Shape;14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{2A79BE2B-F035-4C30-984A-D204212DB914}</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gif"/><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8.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Callback </a:t>
            </a:r>
            <a:r>
              <a:rPr i="1" lang="en" sz="3600"/>
              <a:t>Functions</a:t>
            </a:r>
            <a:r>
              <a:rPr i="1" lang="en" sz="3600"/>
              <a:t> and </a:t>
            </a:r>
            <a:r>
              <a:rPr i="1" lang="en" sz="3600"/>
              <a:t>Synchronization</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19" name="Google Shape;219;p42"/>
          <p:cNvSpPr txBox="1"/>
          <p:nvPr>
            <p:ph idx="1" type="body"/>
          </p:nvPr>
        </p:nvSpPr>
        <p:spPr>
          <a:xfrm>
            <a:off x="311700" y="1405225"/>
            <a:ext cx="8520600" cy="105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Normally, lines of code are executed linearly. This is synchronous execution:</a:t>
            </a:r>
            <a:endParaRPr b="1">
              <a:solidFill>
                <a:srgbClr val="000000"/>
              </a:solidFill>
            </a:endParaRPr>
          </a:p>
        </p:txBody>
      </p:sp>
      <p:sp>
        <p:nvSpPr>
          <p:cNvPr id="220" name="Google Shape;220;p42"/>
          <p:cNvSpPr txBox="1"/>
          <p:nvPr/>
        </p:nvSpPr>
        <p:spPr>
          <a:xfrm>
            <a:off x="662725" y="2650875"/>
            <a:ext cx="3204900" cy="188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latin typeface="Consolas"/>
                <a:ea typeface="Consolas"/>
                <a:cs typeface="Consolas"/>
                <a:sym typeface="Consolas"/>
              </a:rPr>
              <a:t>execute();</a:t>
            </a:r>
            <a:endParaRPr>
              <a:highlight>
                <a:srgbClr val="FFFF00"/>
              </a:highlight>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console.log("Also Executing");</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function execute()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console.log("Executed");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26" name="Google Shape;226;p43"/>
          <p:cNvSpPr txBox="1"/>
          <p:nvPr>
            <p:ph idx="1" type="body"/>
          </p:nvPr>
        </p:nvSpPr>
        <p:spPr>
          <a:xfrm>
            <a:off x="311700" y="1405225"/>
            <a:ext cx="8520600" cy="105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Normally, lines of code are executed linearly. This is synchronous execution:</a:t>
            </a:r>
            <a:endParaRPr b="1">
              <a:solidFill>
                <a:srgbClr val="000000"/>
              </a:solidFill>
            </a:endParaRPr>
          </a:p>
        </p:txBody>
      </p:sp>
      <p:sp>
        <p:nvSpPr>
          <p:cNvPr id="227" name="Google Shape;227;p43"/>
          <p:cNvSpPr txBox="1"/>
          <p:nvPr/>
        </p:nvSpPr>
        <p:spPr>
          <a:xfrm>
            <a:off x="662725" y="2650875"/>
            <a:ext cx="3185100" cy="188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execute();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console.log("Also Executing");</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function execute()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a:t>
            </a:r>
            <a:r>
              <a:rPr lang="en">
                <a:highlight>
                  <a:srgbClr val="FFFF00"/>
                </a:highlight>
                <a:latin typeface="Consolas"/>
                <a:ea typeface="Consolas"/>
                <a:cs typeface="Consolas"/>
                <a:sym typeface="Consolas"/>
              </a:rPr>
              <a:t>console.log("Executed");</a:t>
            </a:r>
            <a:endParaRPr>
              <a:highlight>
                <a:srgbClr val="FFFF00"/>
              </a:highlight>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228" name="Google Shape;228;p43"/>
          <p:cNvSpPr txBox="1"/>
          <p:nvPr/>
        </p:nvSpPr>
        <p:spPr>
          <a:xfrm>
            <a:off x="4787400" y="2981350"/>
            <a:ext cx="3185100" cy="122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"Executed"</a:t>
            </a:r>
            <a:endParaRPr>
              <a:latin typeface="Consolas"/>
              <a:ea typeface="Consolas"/>
              <a:cs typeface="Consolas"/>
              <a:sym typeface="Consolas"/>
            </a:endParaRPr>
          </a:p>
        </p:txBody>
      </p:sp>
      <p:cxnSp>
        <p:nvCxnSpPr>
          <p:cNvPr id="229" name="Google Shape;229;p43"/>
          <p:cNvCxnSpPr>
            <a:stCxn id="227" idx="3"/>
            <a:endCxn id="228" idx="1"/>
          </p:cNvCxnSpPr>
          <p:nvPr/>
        </p:nvCxnSpPr>
        <p:spPr>
          <a:xfrm flipH="1" rot="10800000">
            <a:off x="3847825" y="3594525"/>
            <a:ext cx="939600" cy="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35" name="Google Shape;235;p44"/>
          <p:cNvSpPr txBox="1"/>
          <p:nvPr>
            <p:ph idx="1" type="body"/>
          </p:nvPr>
        </p:nvSpPr>
        <p:spPr>
          <a:xfrm>
            <a:off x="311700" y="1405225"/>
            <a:ext cx="8520600" cy="105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Normally, lines of code are executed linearly. This is synchronous execution:</a:t>
            </a:r>
            <a:endParaRPr b="1">
              <a:solidFill>
                <a:srgbClr val="000000"/>
              </a:solidFill>
            </a:endParaRPr>
          </a:p>
        </p:txBody>
      </p:sp>
      <p:sp>
        <p:nvSpPr>
          <p:cNvPr id="236" name="Google Shape;236;p44"/>
          <p:cNvSpPr txBox="1"/>
          <p:nvPr/>
        </p:nvSpPr>
        <p:spPr>
          <a:xfrm>
            <a:off x="662725" y="2650875"/>
            <a:ext cx="3185100" cy="188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execute();</a:t>
            </a:r>
            <a:endParaRPr>
              <a:latin typeface="Consolas"/>
              <a:ea typeface="Consolas"/>
              <a:cs typeface="Consolas"/>
              <a:sym typeface="Consolas"/>
            </a:endParaRPr>
          </a:p>
          <a:p>
            <a:pPr indent="0" lvl="0" marL="0" rtl="0" algn="l">
              <a:spcBef>
                <a:spcPts val="0"/>
              </a:spcBef>
              <a:spcAft>
                <a:spcPts val="0"/>
              </a:spcAft>
              <a:buNone/>
            </a:pPr>
            <a:r>
              <a:rPr lang="en">
                <a:highlight>
                  <a:srgbClr val="FFFF00"/>
                </a:highlight>
                <a:latin typeface="Consolas"/>
                <a:ea typeface="Consolas"/>
                <a:cs typeface="Consolas"/>
                <a:sym typeface="Consolas"/>
              </a:rPr>
              <a:t>console.log("Also Executing");</a:t>
            </a:r>
            <a:endParaRPr>
              <a:highlight>
                <a:srgbClr val="FFFF00"/>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function execute()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console.log("Executed");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237" name="Google Shape;237;p44"/>
          <p:cNvSpPr txBox="1"/>
          <p:nvPr/>
        </p:nvSpPr>
        <p:spPr>
          <a:xfrm>
            <a:off x="4787400" y="2981350"/>
            <a:ext cx="3185100" cy="122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"Executed"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"Also Executing"</a:t>
            </a:r>
            <a:endParaRPr>
              <a:latin typeface="Consolas"/>
              <a:ea typeface="Consolas"/>
              <a:cs typeface="Consolas"/>
              <a:sym typeface="Consolas"/>
            </a:endParaRPr>
          </a:p>
        </p:txBody>
      </p:sp>
      <p:cxnSp>
        <p:nvCxnSpPr>
          <p:cNvPr id="238" name="Google Shape;238;p44"/>
          <p:cNvCxnSpPr>
            <a:stCxn id="236" idx="3"/>
            <a:endCxn id="237" idx="1"/>
          </p:cNvCxnSpPr>
          <p:nvPr/>
        </p:nvCxnSpPr>
        <p:spPr>
          <a:xfrm flipH="1" rot="10800000">
            <a:off x="3847825" y="3594525"/>
            <a:ext cx="939600" cy="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44" name="Google Shape;244;p4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Asynchronous execution allows other lines of code to execute </a:t>
            </a:r>
            <a:r>
              <a:rPr b="1" lang="en">
                <a:solidFill>
                  <a:srgbClr val="000000"/>
                </a:solidFill>
              </a:rPr>
              <a:t>simultaneously</a:t>
            </a:r>
            <a:r>
              <a:rPr b="1" lang="en">
                <a:solidFill>
                  <a:srgbClr val="000000"/>
                </a:solidFill>
              </a:rPr>
              <a:t>. </a:t>
            </a:r>
            <a:endParaRPr b="1">
              <a:solidFill>
                <a:srgbClr val="000000"/>
              </a:solidFill>
            </a:endParaRPr>
          </a:p>
        </p:txBody>
      </p:sp>
      <p:sp>
        <p:nvSpPr>
          <p:cNvPr id="245" name="Google Shape;245;p45"/>
          <p:cNvSpPr txBox="1"/>
          <p:nvPr/>
        </p:nvSpPr>
        <p:spPr>
          <a:xfrm>
            <a:off x="1392100" y="2731225"/>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51" name="Google Shape;251;p46"/>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Asynchronous execution allows other lines of code to execute simultaneously. </a:t>
            </a:r>
            <a:endParaRPr b="1">
              <a:solidFill>
                <a:srgbClr val="000000"/>
              </a:solidFill>
            </a:endParaRPr>
          </a:p>
        </p:txBody>
      </p:sp>
      <p:sp>
        <p:nvSpPr>
          <p:cNvPr id="252" name="Google Shape;252;p46"/>
          <p:cNvSpPr txBox="1"/>
          <p:nvPr/>
        </p:nvSpPr>
        <p:spPr>
          <a:xfrm>
            <a:off x="1392100" y="2731225"/>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00"/>
                </a:highlight>
                <a:latin typeface="Consolas"/>
                <a:ea typeface="Consolas"/>
                <a:cs typeface="Consolas"/>
                <a:sym typeface="Consolas"/>
              </a:rPr>
              <a:t>$("div").animate({height:"300px",width: "300px"},"slow");</a:t>
            </a:r>
            <a:endParaRPr>
              <a:highlight>
                <a:srgbClr val="FFFF00"/>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58" name="Google Shape;258;p47"/>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Asynchronous execution allows other lines of code to execute simultaneously. </a:t>
            </a:r>
            <a:endParaRPr b="1">
              <a:solidFill>
                <a:srgbClr val="000000"/>
              </a:solidFill>
            </a:endParaRPr>
          </a:p>
        </p:txBody>
      </p:sp>
      <p:sp>
        <p:nvSpPr>
          <p:cNvPr id="259" name="Google Shape;259;p47"/>
          <p:cNvSpPr txBox="1"/>
          <p:nvPr/>
        </p:nvSpPr>
        <p:spPr>
          <a:xfrm>
            <a:off x="1392100" y="2731225"/>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pic>
        <p:nvPicPr>
          <p:cNvPr id="260" name="Google Shape;260;p47"/>
          <p:cNvPicPr preferRelativeResize="0"/>
          <p:nvPr/>
        </p:nvPicPr>
        <p:blipFill rotWithShape="1">
          <a:blip r:embed="rId3">
            <a:alphaModFix/>
          </a:blip>
          <a:srcRect b="33158" l="33420" r="34395" t="31419"/>
          <a:stretch/>
        </p:blipFill>
        <p:spPr>
          <a:xfrm>
            <a:off x="7228475" y="2803500"/>
            <a:ext cx="397575" cy="437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66" name="Google Shape;266;p4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Asynchronous execution allows other lines of code to execute simultaneously. </a:t>
            </a:r>
            <a:endParaRPr b="1">
              <a:solidFill>
                <a:srgbClr val="000000"/>
              </a:solidFill>
            </a:endParaRPr>
          </a:p>
        </p:txBody>
      </p:sp>
      <p:sp>
        <p:nvSpPr>
          <p:cNvPr id="267" name="Google Shape;267;p48"/>
          <p:cNvSpPr txBox="1"/>
          <p:nvPr/>
        </p:nvSpPr>
        <p:spPr>
          <a:xfrm>
            <a:off x="1392100" y="2731225"/>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highlight>
                  <a:srgbClr val="FFFF00"/>
                </a:highlight>
                <a:latin typeface="Consolas"/>
                <a:ea typeface="Consolas"/>
                <a:cs typeface="Consolas"/>
                <a:sym typeface="Consolas"/>
              </a:rPr>
              <a:t>alert("The animation is complete!");</a:t>
            </a:r>
            <a:endParaRPr>
              <a:highlight>
                <a:srgbClr val="FFFF00"/>
              </a:highlight>
              <a:latin typeface="Consolas"/>
              <a:ea typeface="Consolas"/>
              <a:cs typeface="Consolas"/>
              <a:sym typeface="Consolas"/>
            </a:endParaRPr>
          </a:p>
        </p:txBody>
      </p:sp>
      <p:pic>
        <p:nvPicPr>
          <p:cNvPr id="268" name="Google Shape;268;p48"/>
          <p:cNvPicPr preferRelativeResize="0"/>
          <p:nvPr/>
        </p:nvPicPr>
        <p:blipFill rotWithShape="1">
          <a:blip r:embed="rId3">
            <a:alphaModFix/>
          </a:blip>
          <a:srcRect b="33158" l="33420" r="34395" t="31419"/>
          <a:stretch/>
        </p:blipFill>
        <p:spPr>
          <a:xfrm>
            <a:off x="7228475" y="2803500"/>
            <a:ext cx="397575" cy="43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74" name="Google Shape;274;p49"/>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Asynchronous execution allows other lines of code to execute simultaneously. </a:t>
            </a:r>
            <a:endParaRPr b="1">
              <a:solidFill>
                <a:srgbClr val="000000"/>
              </a:solidFill>
            </a:endParaRPr>
          </a:p>
        </p:txBody>
      </p:sp>
      <p:sp>
        <p:nvSpPr>
          <p:cNvPr id="275" name="Google Shape;275;p49"/>
          <p:cNvSpPr txBox="1"/>
          <p:nvPr/>
        </p:nvSpPr>
        <p:spPr>
          <a:xfrm>
            <a:off x="1392100" y="2731225"/>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sp>
        <p:nvSpPr>
          <p:cNvPr id="276" name="Google Shape;276;p49"/>
          <p:cNvSpPr txBox="1"/>
          <p:nvPr/>
        </p:nvSpPr>
        <p:spPr>
          <a:xfrm>
            <a:off x="7204380" y="2666217"/>
            <a:ext cx="4095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FF00"/>
                </a:solidFill>
                <a:highlight>
                  <a:srgbClr val="FFFFFF"/>
                </a:highlight>
                <a:latin typeface="Roboto"/>
                <a:ea typeface="Roboto"/>
                <a:cs typeface="Roboto"/>
                <a:sym typeface="Roboto"/>
              </a:rPr>
              <a:t>✓</a:t>
            </a:r>
            <a:endParaRPr sz="3000">
              <a:solidFill>
                <a:srgbClr val="00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82" name="Google Shape;282;p5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What's the purpose of Asynchronous execution?</a:t>
            </a:r>
            <a:endParaRPr b="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88" name="Google Shape;288;p51"/>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What's the purpose of Asynchronous execution?</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381000" lvl="0" marL="457200" rtl="0" algn="l">
              <a:spcBef>
                <a:spcPts val="1600"/>
              </a:spcBef>
              <a:spcAft>
                <a:spcPts val="0"/>
              </a:spcAft>
              <a:buClr>
                <a:srgbClr val="000000"/>
              </a:buClr>
              <a:buSzPts val="2400"/>
              <a:buChar char="-"/>
            </a:pPr>
            <a:r>
              <a:rPr lang="en">
                <a:solidFill>
                  <a:srgbClr val="000000"/>
                </a:solidFill>
              </a:rPr>
              <a:t>It allows users to continue interacting with websites while waiting for an action to occur!</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.animate</a:t>
            </a:r>
            <a:endParaRPr/>
          </a:p>
        </p:txBody>
      </p:sp>
      <p:sp>
        <p:nvSpPr>
          <p:cNvPr id="159" name="Google Shape;159;p34"/>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160" name="Google Shape;160;p34"/>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i="1" lang="en" sz="1800">
                <a:solidFill>
                  <a:schemeClr val="dk1"/>
                </a:solidFill>
                <a:highlight>
                  <a:srgbClr val="FFFFFF"/>
                </a:highlight>
                <a:latin typeface="Consolas"/>
                <a:ea typeface="Consolas"/>
                <a:cs typeface="Consolas"/>
                <a:sym typeface="Consolas"/>
              </a:rPr>
              <a:t>params</a:t>
            </a: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cxnSp>
        <p:nvCxnSpPr>
          <p:cNvPr id="161" name="Google Shape;161;p34"/>
          <p:cNvCxnSpPr/>
          <p:nvPr/>
        </p:nvCxnSpPr>
        <p:spPr>
          <a:xfrm flipH="1" rot="10800000">
            <a:off x="5331475"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162" name="Google Shape;162;p34"/>
          <p:cNvSpPr/>
          <p:nvPr/>
        </p:nvSpPr>
        <p:spPr>
          <a:xfrm>
            <a:off x="4408075" y="3742375"/>
            <a:ext cx="1848900" cy="746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attributes that are going to be altered</a:t>
            </a:r>
            <a:endParaRPr>
              <a:solidFill>
                <a:srgbClr val="FFFFFF"/>
              </a:solidFill>
              <a:latin typeface="Proxima Nova"/>
              <a:ea typeface="Proxima Nova"/>
              <a:cs typeface="Proxima Nova"/>
              <a:sym typeface="Proxima Nova"/>
            </a:endParaRPr>
          </a:p>
        </p:txBody>
      </p:sp>
      <p:cxnSp>
        <p:nvCxnSpPr>
          <p:cNvPr id="163" name="Google Shape;163;p34"/>
          <p:cNvCxnSpPr/>
          <p:nvPr/>
        </p:nvCxnSpPr>
        <p:spPr>
          <a:xfrm rot="10800000">
            <a:off x="6390475" y="3175775"/>
            <a:ext cx="438300" cy="623400"/>
          </a:xfrm>
          <a:prstGeom prst="straightConnector1">
            <a:avLst/>
          </a:prstGeom>
          <a:noFill/>
          <a:ln cap="flat" cmpd="sng" w="9525">
            <a:solidFill>
              <a:srgbClr val="595959"/>
            </a:solidFill>
            <a:prstDash val="solid"/>
            <a:round/>
            <a:headEnd len="med" w="med" type="none"/>
            <a:tailEnd len="med" w="med" type="triangle"/>
          </a:ln>
        </p:spPr>
      </p:cxnSp>
      <p:sp>
        <p:nvSpPr>
          <p:cNvPr id="164" name="Google Shape;164;p34"/>
          <p:cNvSpPr/>
          <p:nvPr/>
        </p:nvSpPr>
        <p:spPr>
          <a:xfrm>
            <a:off x="6635401" y="3742375"/>
            <a:ext cx="1848900" cy="746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How fast the changes will occur</a:t>
            </a:r>
            <a:endParaRPr>
              <a:solidFill>
                <a:srgbClr val="FFFFFF"/>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94" name="Google Shape;294;p52"/>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 </a:t>
            </a:r>
            <a:r>
              <a:rPr b="1" lang="en">
                <a:solidFill>
                  <a:srgbClr val="000000"/>
                </a:solidFill>
              </a:rPr>
              <a:t>allows users to continue interacting with websites while waiting for an action to occur:</a:t>
            </a:r>
            <a:endParaRPr b="1">
              <a:solidFill>
                <a:srgbClr val="000000"/>
              </a:solidFill>
            </a:endParaRPr>
          </a:p>
        </p:txBody>
      </p:sp>
      <p:sp>
        <p:nvSpPr>
          <p:cNvPr id="295" name="Google Shape;295;p52"/>
          <p:cNvSpPr/>
          <p:nvPr/>
        </p:nvSpPr>
        <p:spPr>
          <a:xfrm>
            <a:off x="792225" y="2636775"/>
            <a:ext cx="1903800" cy="2116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2"/>
          <p:cNvSpPr/>
          <p:nvPr/>
        </p:nvSpPr>
        <p:spPr>
          <a:xfrm>
            <a:off x="969575" y="2790500"/>
            <a:ext cx="7332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2"/>
          <p:cNvSpPr/>
          <p:nvPr/>
        </p:nvSpPr>
        <p:spPr>
          <a:xfrm>
            <a:off x="1040525" y="3689125"/>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Download</a:t>
            </a:r>
            <a:endParaRPr b="1" sz="1200"/>
          </a:p>
        </p:txBody>
      </p:sp>
      <p:sp>
        <p:nvSpPr>
          <p:cNvPr id="298" name="Google Shape;298;p52"/>
          <p:cNvSpPr/>
          <p:nvPr/>
        </p:nvSpPr>
        <p:spPr>
          <a:xfrm>
            <a:off x="1040525" y="4018907"/>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2"/>
          <p:cNvSpPr/>
          <p:nvPr/>
        </p:nvSpPr>
        <p:spPr>
          <a:xfrm>
            <a:off x="1040525" y="4348650"/>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305" name="Google Shape;305;p53"/>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 allows users to continue interacting with websites while waiting for an action to occur:</a:t>
            </a:r>
            <a:endParaRPr b="1">
              <a:solidFill>
                <a:srgbClr val="000000"/>
              </a:solidFill>
            </a:endParaRPr>
          </a:p>
        </p:txBody>
      </p:sp>
      <p:sp>
        <p:nvSpPr>
          <p:cNvPr id="306" name="Google Shape;306;p53"/>
          <p:cNvSpPr/>
          <p:nvPr/>
        </p:nvSpPr>
        <p:spPr>
          <a:xfrm>
            <a:off x="792225" y="2636775"/>
            <a:ext cx="1903800" cy="2116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3"/>
          <p:cNvSpPr/>
          <p:nvPr/>
        </p:nvSpPr>
        <p:spPr>
          <a:xfrm>
            <a:off x="969575" y="2790500"/>
            <a:ext cx="7332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3"/>
          <p:cNvSpPr/>
          <p:nvPr/>
        </p:nvSpPr>
        <p:spPr>
          <a:xfrm>
            <a:off x="1040525" y="3689125"/>
            <a:ext cx="1359900" cy="212700"/>
          </a:xfrm>
          <a:prstGeom prst="rect">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Download</a:t>
            </a:r>
            <a:endParaRPr b="1" sz="1200"/>
          </a:p>
        </p:txBody>
      </p:sp>
      <p:sp>
        <p:nvSpPr>
          <p:cNvPr id="309" name="Google Shape;309;p53"/>
          <p:cNvSpPr/>
          <p:nvPr/>
        </p:nvSpPr>
        <p:spPr>
          <a:xfrm>
            <a:off x="1040525" y="4018907"/>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3"/>
          <p:cNvSpPr/>
          <p:nvPr/>
        </p:nvSpPr>
        <p:spPr>
          <a:xfrm>
            <a:off x="1040525" y="4348650"/>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53"/>
          <p:cNvPicPr preferRelativeResize="0"/>
          <p:nvPr/>
        </p:nvPicPr>
        <p:blipFill>
          <a:blip r:embed="rId3">
            <a:alphaModFix/>
          </a:blip>
          <a:stretch>
            <a:fillRect/>
          </a:stretch>
        </p:blipFill>
        <p:spPr>
          <a:xfrm rot="-2075555">
            <a:off x="2209522" y="3485545"/>
            <a:ext cx="650100" cy="8998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317" name="Google Shape;317;p54"/>
          <p:cNvSpPr txBox="1"/>
          <p:nvPr>
            <p:ph idx="1" type="body"/>
          </p:nvPr>
        </p:nvSpPr>
        <p:spPr>
          <a:xfrm>
            <a:off x="311700" y="1405225"/>
            <a:ext cx="85206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 allows users to continue interacting with websites while waiting for an action to occur:</a:t>
            </a:r>
            <a:endParaRPr b="1">
              <a:solidFill>
                <a:srgbClr val="000000"/>
              </a:solidFill>
            </a:endParaRPr>
          </a:p>
        </p:txBody>
      </p:sp>
      <p:sp>
        <p:nvSpPr>
          <p:cNvPr id="318" name="Google Shape;318;p54"/>
          <p:cNvSpPr/>
          <p:nvPr/>
        </p:nvSpPr>
        <p:spPr>
          <a:xfrm>
            <a:off x="792225" y="2636775"/>
            <a:ext cx="1903800" cy="2116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4"/>
          <p:cNvSpPr/>
          <p:nvPr/>
        </p:nvSpPr>
        <p:spPr>
          <a:xfrm>
            <a:off x="969575" y="2790500"/>
            <a:ext cx="7332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4"/>
          <p:cNvSpPr/>
          <p:nvPr/>
        </p:nvSpPr>
        <p:spPr>
          <a:xfrm>
            <a:off x="1040525" y="3689125"/>
            <a:ext cx="1359900" cy="212700"/>
          </a:xfrm>
          <a:prstGeom prst="rect">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Download</a:t>
            </a:r>
            <a:endParaRPr b="1" sz="1200"/>
          </a:p>
        </p:txBody>
      </p:sp>
      <p:sp>
        <p:nvSpPr>
          <p:cNvPr id="321" name="Google Shape;321;p54"/>
          <p:cNvSpPr/>
          <p:nvPr/>
        </p:nvSpPr>
        <p:spPr>
          <a:xfrm>
            <a:off x="1040525" y="4018907"/>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4"/>
          <p:cNvSpPr/>
          <p:nvPr/>
        </p:nvSpPr>
        <p:spPr>
          <a:xfrm>
            <a:off x="1040525" y="4348650"/>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54"/>
          <p:cNvCxnSpPr>
            <a:stCxn id="320" idx="3"/>
          </p:cNvCxnSpPr>
          <p:nvPr/>
        </p:nvCxnSpPr>
        <p:spPr>
          <a:xfrm flipH="1" rot="10800000">
            <a:off x="2400425" y="3783775"/>
            <a:ext cx="1182300" cy="11700"/>
          </a:xfrm>
          <a:prstGeom prst="straightConnector1">
            <a:avLst/>
          </a:prstGeom>
          <a:noFill/>
          <a:ln cap="flat" cmpd="sng" w="9525">
            <a:solidFill>
              <a:schemeClr val="dk2"/>
            </a:solidFill>
            <a:prstDash val="solid"/>
            <a:round/>
            <a:headEnd len="med" w="med" type="none"/>
            <a:tailEnd len="med" w="med" type="triangle"/>
          </a:ln>
        </p:spPr>
      </p:cxnSp>
      <p:pic>
        <p:nvPicPr>
          <p:cNvPr id="324" name="Google Shape;324;p54"/>
          <p:cNvPicPr preferRelativeResize="0"/>
          <p:nvPr/>
        </p:nvPicPr>
        <p:blipFill>
          <a:blip r:embed="rId3">
            <a:alphaModFix/>
          </a:blip>
          <a:stretch>
            <a:fillRect/>
          </a:stretch>
        </p:blipFill>
        <p:spPr>
          <a:xfrm>
            <a:off x="3582725" y="3371850"/>
            <a:ext cx="976800" cy="97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330" name="Google Shape;330;p5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rPr>
              <a:t>Async</a:t>
            </a:r>
            <a:r>
              <a:rPr b="1" lang="en">
                <a:solidFill>
                  <a:srgbClr val="000000"/>
                </a:solidFill>
              </a:rPr>
              <a:t> allows users to continue interacting with websites while waiting for an action to occur:</a:t>
            </a:r>
            <a:endParaRPr b="1">
              <a:solidFill>
                <a:srgbClr val="000000"/>
              </a:solidFill>
            </a:endParaRPr>
          </a:p>
        </p:txBody>
      </p:sp>
      <p:sp>
        <p:nvSpPr>
          <p:cNvPr id="331" name="Google Shape;331;p55"/>
          <p:cNvSpPr/>
          <p:nvPr/>
        </p:nvSpPr>
        <p:spPr>
          <a:xfrm>
            <a:off x="792225" y="2636775"/>
            <a:ext cx="1903800" cy="2116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5"/>
          <p:cNvSpPr/>
          <p:nvPr/>
        </p:nvSpPr>
        <p:spPr>
          <a:xfrm>
            <a:off x="969575" y="2790500"/>
            <a:ext cx="7332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5"/>
          <p:cNvSpPr/>
          <p:nvPr/>
        </p:nvSpPr>
        <p:spPr>
          <a:xfrm>
            <a:off x="1040525" y="3689125"/>
            <a:ext cx="1359900" cy="212700"/>
          </a:xfrm>
          <a:prstGeom prst="rect">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Download</a:t>
            </a:r>
            <a:endParaRPr b="1" sz="1200"/>
          </a:p>
        </p:txBody>
      </p:sp>
      <p:sp>
        <p:nvSpPr>
          <p:cNvPr id="334" name="Google Shape;334;p55"/>
          <p:cNvSpPr/>
          <p:nvPr/>
        </p:nvSpPr>
        <p:spPr>
          <a:xfrm>
            <a:off x="1040525" y="4018907"/>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5"/>
          <p:cNvSpPr/>
          <p:nvPr/>
        </p:nvSpPr>
        <p:spPr>
          <a:xfrm>
            <a:off x="1040525" y="4348650"/>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55"/>
          <p:cNvCxnSpPr>
            <a:stCxn id="333" idx="3"/>
          </p:cNvCxnSpPr>
          <p:nvPr/>
        </p:nvCxnSpPr>
        <p:spPr>
          <a:xfrm flipH="1" rot="10800000">
            <a:off x="2400425" y="3783775"/>
            <a:ext cx="1182300" cy="11700"/>
          </a:xfrm>
          <a:prstGeom prst="straightConnector1">
            <a:avLst/>
          </a:prstGeom>
          <a:noFill/>
          <a:ln cap="flat" cmpd="sng" w="9525">
            <a:solidFill>
              <a:schemeClr val="dk2"/>
            </a:solidFill>
            <a:prstDash val="solid"/>
            <a:round/>
            <a:headEnd len="med" w="med" type="none"/>
            <a:tailEnd len="med" w="med" type="triangle"/>
          </a:ln>
        </p:spPr>
      </p:cxnSp>
      <p:pic>
        <p:nvPicPr>
          <p:cNvPr id="337" name="Google Shape;337;p55"/>
          <p:cNvPicPr preferRelativeResize="0"/>
          <p:nvPr/>
        </p:nvPicPr>
        <p:blipFill>
          <a:blip r:embed="rId3">
            <a:alphaModFix/>
          </a:blip>
          <a:stretch>
            <a:fillRect/>
          </a:stretch>
        </p:blipFill>
        <p:spPr>
          <a:xfrm>
            <a:off x="3582725" y="3371850"/>
            <a:ext cx="976800" cy="976800"/>
          </a:xfrm>
          <a:prstGeom prst="rect">
            <a:avLst/>
          </a:prstGeom>
          <a:noFill/>
          <a:ln>
            <a:noFill/>
          </a:ln>
        </p:spPr>
      </p:pic>
      <p:sp>
        <p:nvSpPr>
          <p:cNvPr id="338" name="Google Shape;338;p55"/>
          <p:cNvSpPr/>
          <p:nvPr/>
        </p:nvSpPr>
        <p:spPr>
          <a:xfrm>
            <a:off x="5116875" y="3331825"/>
            <a:ext cx="1882800" cy="9156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Download speed varies depending on many factors!</a:t>
            </a:r>
            <a:endParaRPr>
              <a:solidFill>
                <a:srgbClr val="FFFFFF"/>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344" name="Google Shape;344;p56"/>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rPr>
              <a:t>Async</a:t>
            </a:r>
            <a:r>
              <a:rPr b="1" lang="en">
                <a:solidFill>
                  <a:srgbClr val="000000"/>
                </a:solidFill>
              </a:rPr>
              <a:t> allows users to continue interacting with websites while waiting for an action to occur:</a:t>
            </a:r>
            <a:endParaRPr b="1">
              <a:solidFill>
                <a:srgbClr val="000000"/>
              </a:solidFill>
            </a:endParaRPr>
          </a:p>
        </p:txBody>
      </p:sp>
      <p:sp>
        <p:nvSpPr>
          <p:cNvPr id="345" name="Google Shape;345;p56"/>
          <p:cNvSpPr/>
          <p:nvPr/>
        </p:nvSpPr>
        <p:spPr>
          <a:xfrm>
            <a:off x="792225" y="2636775"/>
            <a:ext cx="1903800" cy="2116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6"/>
          <p:cNvSpPr/>
          <p:nvPr/>
        </p:nvSpPr>
        <p:spPr>
          <a:xfrm>
            <a:off x="969575" y="2790500"/>
            <a:ext cx="7332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6"/>
          <p:cNvSpPr/>
          <p:nvPr/>
        </p:nvSpPr>
        <p:spPr>
          <a:xfrm>
            <a:off x="1040525" y="3689125"/>
            <a:ext cx="1359900" cy="212700"/>
          </a:xfrm>
          <a:prstGeom prst="rect">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Download</a:t>
            </a:r>
            <a:endParaRPr b="1" sz="1200"/>
          </a:p>
        </p:txBody>
      </p:sp>
      <p:sp>
        <p:nvSpPr>
          <p:cNvPr id="348" name="Google Shape;348;p56"/>
          <p:cNvSpPr/>
          <p:nvPr/>
        </p:nvSpPr>
        <p:spPr>
          <a:xfrm>
            <a:off x="1040525" y="4018907"/>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6"/>
          <p:cNvSpPr/>
          <p:nvPr/>
        </p:nvSpPr>
        <p:spPr>
          <a:xfrm>
            <a:off x="1040525" y="4348650"/>
            <a:ext cx="1359900" cy="212700"/>
          </a:xfrm>
          <a:prstGeom prst="rect">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0" name="Google Shape;350;p56"/>
          <p:cNvCxnSpPr>
            <a:stCxn id="347" idx="3"/>
          </p:cNvCxnSpPr>
          <p:nvPr/>
        </p:nvCxnSpPr>
        <p:spPr>
          <a:xfrm flipH="1" rot="10800000">
            <a:off x="2400425" y="3783775"/>
            <a:ext cx="1182300" cy="11700"/>
          </a:xfrm>
          <a:prstGeom prst="straightConnector1">
            <a:avLst/>
          </a:prstGeom>
          <a:noFill/>
          <a:ln cap="flat" cmpd="sng" w="9525">
            <a:solidFill>
              <a:schemeClr val="dk2"/>
            </a:solidFill>
            <a:prstDash val="solid"/>
            <a:round/>
            <a:headEnd len="med" w="med" type="none"/>
            <a:tailEnd len="med" w="med" type="triangle"/>
          </a:ln>
        </p:spPr>
      </p:cxnSp>
      <p:pic>
        <p:nvPicPr>
          <p:cNvPr id="351" name="Google Shape;351;p56"/>
          <p:cNvPicPr preferRelativeResize="0"/>
          <p:nvPr/>
        </p:nvPicPr>
        <p:blipFill>
          <a:blip r:embed="rId3">
            <a:alphaModFix/>
          </a:blip>
          <a:stretch>
            <a:fillRect/>
          </a:stretch>
        </p:blipFill>
        <p:spPr>
          <a:xfrm>
            <a:off x="3582725" y="3371850"/>
            <a:ext cx="976800" cy="976800"/>
          </a:xfrm>
          <a:prstGeom prst="rect">
            <a:avLst/>
          </a:prstGeom>
          <a:noFill/>
          <a:ln>
            <a:noFill/>
          </a:ln>
        </p:spPr>
      </p:pic>
      <p:pic>
        <p:nvPicPr>
          <p:cNvPr id="352" name="Google Shape;352;p56"/>
          <p:cNvPicPr preferRelativeResize="0"/>
          <p:nvPr/>
        </p:nvPicPr>
        <p:blipFill>
          <a:blip r:embed="rId4">
            <a:alphaModFix/>
          </a:blip>
          <a:stretch>
            <a:fillRect/>
          </a:stretch>
        </p:blipFill>
        <p:spPr>
          <a:xfrm rot="-2075555">
            <a:off x="2138597" y="4194845"/>
            <a:ext cx="650100" cy="8998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358" name="Google Shape;358;p57"/>
          <p:cNvSpPr txBox="1"/>
          <p:nvPr>
            <p:ph idx="1" type="body"/>
          </p:nvPr>
        </p:nvSpPr>
        <p:spPr>
          <a:xfrm>
            <a:off x="311700" y="1405225"/>
            <a:ext cx="8520600" cy="116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rPr>
              <a:t>Async</a:t>
            </a:r>
            <a:r>
              <a:rPr b="1" lang="en">
                <a:solidFill>
                  <a:srgbClr val="000000"/>
                </a:solidFill>
              </a:rPr>
              <a:t> allows users to continue interacting with websites while waiting for an action to occur:</a:t>
            </a:r>
            <a:endParaRPr b="1">
              <a:solidFill>
                <a:srgbClr val="000000"/>
              </a:solidFill>
            </a:endParaRPr>
          </a:p>
        </p:txBody>
      </p:sp>
      <p:sp>
        <p:nvSpPr>
          <p:cNvPr id="359" name="Google Shape;359;p57"/>
          <p:cNvSpPr/>
          <p:nvPr/>
        </p:nvSpPr>
        <p:spPr>
          <a:xfrm>
            <a:off x="792225" y="2636775"/>
            <a:ext cx="1903800" cy="2116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7"/>
          <p:cNvSpPr/>
          <p:nvPr/>
        </p:nvSpPr>
        <p:spPr>
          <a:xfrm>
            <a:off x="969575" y="2790500"/>
            <a:ext cx="7332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7"/>
          <p:cNvSpPr/>
          <p:nvPr/>
        </p:nvSpPr>
        <p:spPr>
          <a:xfrm>
            <a:off x="1040525" y="3689125"/>
            <a:ext cx="1359900" cy="212700"/>
          </a:xfrm>
          <a:prstGeom prst="rect">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Download</a:t>
            </a:r>
            <a:endParaRPr b="1" sz="1200"/>
          </a:p>
        </p:txBody>
      </p:sp>
      <p:sp>
        <p:nvSpPr>
          <p:cNvPr id="362" name="Google Shape;362;p57"/>
          <p:cNvSpPr/>
          <p:nvPr/>
        </p:nvSpPr>
        <p:spPr>
          <a:xfrm>
            <a:off x="1040525" y="4018907"/>
            <a:ext cx="1359900" cy="2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7"/>
          <p:cNvSpPr/>
          <p:nvPr/>
        </p:nvSpPr>
        <p:spPr>
          <a:xfrm>
            <a:off x="1040525" y="4348650"/>
            <a:ext cx="1359900" cy="212700"/>
          </a:xfrm>
          <a:prstGeom prst="rect">
            <a:avLst/>
          </a:prstGeom>
          <a:solidFill>
            <a:schemeClr val="lt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57"/>
          <p:cNvCxnSpPr>
            <a:stCxn id="361" idx="3"/>
          </p:cNvCxnSpPr>
          <p:nvPr/>
        </p:nvCxnSpPr>
        <p:spPr>
          <a:xfrm flipH="1" rot="10800000">
            <a:off x="2400425" y="3783775"/>
            <a:ext cx="1182300" cy="11700"/>
          </a:xfrm>
          <a:prstGeom prst="straightConnector1">
            <a:avLst/>
          </a:prstGeom>
          <a:noFill/>
          <a:ln cap="flat" cmpd="sng" w="9525">
            <a:solidFill>
              <a:schemeClr val="dk2"/>
            </a:solidFill>
            <a:prstDash val="solid"/>
            <a:round/>
            <a:headEnd len="med" w="med" type="none"/>
            <a:tailEnd len="med" w="med" type="triangle"/>
          </a:ln>
        </p:spPr>
      </p:cxnSp>
      <p:pic>
        <p:nvPicPr>
          <p:cNvPr id="365" name="Google Shape;365;p57"/>
          <p:cNvPicPr preferRelativeResize="0"/>
          <p:nvPr/>
        </p:nvPicPr>
        <p:blipFill>
          <a:blip r:embed="rId3">
            <a:alphaModFix/>
          </a:blip>
          <a:stretch>
            <a:fillRect/>
          </a:stretch>
        </p:blipFill>
        <p:spPr>
          <a:xfrm>
            <a:off x="3582725" y="3371850"/>
            <a:ext cx="976800" cy="976800"/>
          </a:xfrm>
          <a:prstGeom prst="rect">
            <a:avLst/>
          </a:prstGeom>
          <a:noFill/>
          <a:ln>
            <a:noFill/>
          </a:ln>
        </p:spPr>
      </p:pic>
      <p:cxnSp>
        <p:nvCxnSpPr>
          <p:cNvPr id="366" name="Google Shape;366;p57"/>
          <p:cNvCxnSpPr>
            <a:stCxn id="363" idx="3"/>
          </p:cNvCxnSpPr>
          <p:nvPr/>
        </p:nvCxnSpPr>
        <p:spPr>
          <a:xfrm flipH="1" rot="10800000">
            <a:off x="2400425" y="4446000"/>
            <a:ext cx="1111500" cy="90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57"/>
          <p:cNvSpPr txBox="1"/>
          <p:nvPr/>
        </p:nvSpPr>
        <p:spPr>
          <a:xfrm>
            <a:off x="3577450" y="4348650"/>
            <a:ext cx="2086200" cy="44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"Love this site! 5 Stars! </a:t>
            </a:r>
            <a:endParaRPr>
              <a:latin typeface="Proxima Nova"/>
              <a:ea typeface="Proxima Nova"/>
              <a:cs typeface="Proxima Nova"/>
              <a:sym typeface="Proxima Nova"/>
            </a:endParaRPr>
          </a:p>
          <a:p>
            <a:pPr indent="457200" lvl="0" marL="0" rtl="0" algn="l">
              <a:spcBef>
                <a:spcPts val="0"/>
              </a:spcBef>
              <a:spcAft>
                <a:spcPts val="0"/>
              </a:spcAft>
              <a:buNone/>
            </a:pPr>
            <a:r>
              <a:rPr lang="en" sz="2800">
                <a:solidFill>
                  <a:srgbClr val="424242"/>
                </a:solidFill>
                <a:latin typeface="Proxima Nova"/>
                <a:ea typeface="Proxima Nova"/>
                <a:cs typeface="Proxima Nova"/>
                <a:sym typeface="Proxima Nova"/>
              </a:rPr>
              <a:t>⋆⋆⋆⋆⋆</a:t>
            </a:r>
            <a:endParaRPr sz="28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Asynchronous execution allows other lines of code to execute simultaneously. </a:t>
            </a:r>
            <a:endParaRPr b="1">
              <a:solidFill>
                <a:srgbClr val="000000"/>
              </a:solidFill>
            </a:endParaRPr>
          </a:p>
        </p:txBody>
      </p:sp>
      <p:sp>
        <p:nvSpPr>
          <p:cNvPr id="373" name="Google Shape;373;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374" name="Google Shape;374;p58"/>
          <p:cNvSpPr txBox="1"/>
          <p:nvPr/>
        </p:nvSpPr>
        <p:spPr>
          <a:xfrm>
            <a:off x="1392100" y="2731225"/>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sp>
        <p:nvSpPr>
          <p:cNvPr id="375" name="Google Shape;375;p58"/>
          <p:cNvSpPr txBox="1"/>
          <p:nvPr/>
        </p:nvSpPr>
        <p:spPr>
          <a:xfrm>
            <a:off x="7204380" y="2666217"/>
            <a:ext cx="4095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FF00"/>
                </a:solidFill>
                <a:highlight>
                  <a:srgbClr val="FFFFFF"/>
                </a:highlight>
                <a:latin typeface="Roboto"/>
                <a:ea typeface="Roboto"/>
                <a:cs typeface="Roboto"/>
                <a:sym typeface="Roboto"/>
              </a:rPr>
              <a:t>✓</a:t>
            </a:r>
            <a:endParaRPr sz="3000">
              <a:solidFill>
                <a:srgbClr val="00FF00"/>
              </a:solidFill>
            </a:endParaRPr>
          </a:p>
        </p:txBody>
      </p:sp>
      <p:sp>
        <p:nvSpPr>
          <p:cNvPr id="376" name="Google Shape;376;p58"/>
          <p:cNvSpPr/>
          <p:nvPr/>
        </p:nvSpPr>
        <p:spPr>
          <a:xfrm>
            <a:off x="3630600" y="3944710"/>
            <a:ext cx="1882800" cy="9156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How can we get this to execute </a:t>
            </a:r>
            <a:r>
              <a:rPr b="1" lang="en">
                <a:solidFill>
                  <a:srgbClr val="FFFFFF"/>
                </a:solidFill>
                <a:latin typeface="Proxima Nova"/>
                <a:ea typeface="Proxima Nova"/>
                <a:cs typeface="Proxima Nova"/>
                <a:sym typeface="Proxima Nova"/>
              </a:rPr>
              <a:t>after .animate </a:t>
            </a:r>
            <a:r>
              <a:rPr lang="en">
                <a:solidFill>
                  <a:srgbClr val="FFFFFF"/>
                </a:solidFill>
                <a:latin typeface="Proxima Nova"/>
                <a:ea typeface="Proxima Nova"/>
                <a:cs typeface="Proxima Nova"/>
                <a:sym typeface="Proxima Nova"/>
              </a:rPr>
              <a:t>instead of during?</a:t>
            </a:r>
            <a:endParaRPr>
              <a:solidFill>
                <a:srgbClr val="FFFFFF"/>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Callback Functions</a:t>
            </a:r>
            <a:endParaRPr/>
          </a:p>
        </p:txBody>
      </p:sp>
      <p:sp>
        <p:nvSpPr>
          <p:cNvPr id="382" name="Google Shape;382;p59"/>
          <p:cNvSpPr txBox="1"/>
          <p:nvPr>
            <p:ph idx="2" type="title"/>
          </p:nvPr>
        </p:nvSpPr>
        <p:spPr>
          <a:xfrm>
            <a:off x="478475" y="1888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delay execution using </a:t>
            </a:r>
            <a:r>
              <a:rPr b="1" lang="en"/>
              <a:t>callback functions.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Functions</a:t>
            </a:r>
            <a:endParaRPr/>
          </a:p>
        </p:txBody>
      </p:sp>
      <p:sp>
        <p:nvSpPr>
          <p:cNvPr id="388" name="Google Shape;388;p6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Callback functions are functions that are passed as parameters in another function.</a:t>
            </a:r>
            <a:endParaRPr b="1">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Functions</a:t>
            </a:r>
            <a:endParaRPr/>
          </a:p>
        </p:txBody>
      </p:sp>
      <p:sp>
        <p:nvSpPr>
          <p:cNvPr id="394" name="Google Shape;394;p61"/>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Callback functions are functions that are passed as parameters in another function.</a:t>
            </a:r>
            <a:endParaRPr b="1">
              <a:solidFill>
                <a:srgbClr val="000000"/>
              </a:solidFill>
            </a:endParaRPr>
          </a:p>
        </p:txBody>
      </p:sp>
      <p:sp>
        <p:nvSpPr>
          <p:cNvPr id="395" name="Google Shape;395;p61"/>
          <p:cNvSpPr txBox="1"/>
          <p:nvPr/>
        </p:nvSpPr>
        <p:spPr>
          <a:xfrm>
            <a:off x="1070425" y="2868475"/>
            <a:ext cx="29751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.each:</a:t>
            </a:r>
            <a:endParaRPr b="1">
              <a:latin typeface="Consolas"/>
              <a:ea typeface="Consolas"/>
              <a:cs typeface="Consolas"/>
              <a:sym typeface="Consolas"/>
            </a:endParaRPr>
          </a:p>
          <a:p>
            <a:pPr indent="0" lvl="0" marL="0" rtl="0" algn="ctr">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$(selector).each(</a:t>
            </a:r>
            <a:r>
              <a:rPr lang="en">
                <a:highlight>
                  <a:srgbClr val="FFFF00"/>
                </a:highlight>
                <a:latin typeface="Consolas"/>
                <a:ea typeface="Consolas"/>
                <a:cs typeface="Consolas"/>
                <a:sym typeface="Consolas"/>
              </a:rPr>
              <a:t>function()</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//function </a:t>
            </a:r>
            <a:r>
              <a:rPr lang="en">
                <a:latin typeface="Consolas"/>
                <a:ea typeface="Consolas"/>
                <a:cs typeface="Consolas"/>
                <a:sym typeface="Consolas"/>
              </a:rPr>
              <a:t>code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396" name="Google Shape;396;p61"/>
          <p:cNvSpPr txBox="1"/>
          <p:nvPr/>
        </p:nvSpPr>
        <p:spPr>
          <a:xfrm>
            <a:off x="4714475" y="2868475"/>
            <a:ext cx="30699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.click:</a:t>
            </a:r>
            <a:endParaRPr b="1">
              <a:latin typeface="Consolas"/>
              <a:ea typeface="Consolas"/>
              <a:cs typeface="Consolas"/>
              <a:sym typeface="Consolas"/>
            </a:endParaRPr>
          </a:p>
          <a:p>
            <a:pPr indent="0" lvl="0" marL="0" rtl="0" algn="ctr">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$(selector).click(</a:t>
            </a:r>
            <a:r>
              <a:rPr lang="en">
                <a:highlight>
                  <a:srgbClr val="FFFF00"/>
                </a:highlight>
                <a:latin typeface="Consolas"/>
                <a:ea typeface="Consolas"/>
                <a:cs typeface="Consolas"/>
                <a:sym typeface="Consolas"/>
              </a:rPr>
              <a:t>function()</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//function code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execution</a:t>
            </a:r>
            <a:endParaRPr/>
          </a:p>
        </p:txBody>
      </p:sp>
      <p:sp>
        <p:nvSpPr>
          <p:cNvPr id="170" name="Google Shape;170;p35"/>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can complicate program execution order:</a:t>
            </a:r>
            <a:endParaRPr b="1">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Callback Function</a:t>
            </a:r>
            <a:endParaRPr/>
          </a:p>
        </p:txBody>
      </p:sp>
      <p:sp>
        <p:nvSpPr>
          <p:cNvPr id="402" name="Google Shape;402;p62"/>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can be passed a callback function as a third parameter:</a:t>
            </a:r>
            <a:endParaRPr b="1">
              <a:solidFill>
                <a:srgbClr val="000000"/>
              </a:solidFill>
            </a:endParaRPr>
          </a:p>
        </p:txBody>
      </p:sp>
      <p:sp>
        <p:nvSpPr>
          <p:cNvPr id="403" name="Google Shape;403;p62"/>
          <p:cNvSpPr txBox="1"/>
          <p:nvPr/>
        </p:nvSpPr>
        <p:spPr>
          <a:xfrm>
            <a:off x="897300" y="2687000"/>
            <a:ext cx="73494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i="1" lang="en" sz="1800">
                <a:solidFill>
                  <a:schemeClr val="dk1"/>
                </a:solidFill>
                <a:highlight>
                  <a:srgbClr val="FFFFFF"/>
                </a:highlight>
                <a:latin typeface="Consolas"/>
                <a:ea typeface="Consolas"/>
                <a:cs typeface="Consolas"/>
                <a:sym typeface="Consolas"/>
              </a:rPr>
              <a:t>params</a:t>
            </a: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,speed,callbackFunction</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Callback Function</a:t>
            </a:r>
            <a:endParaRPr/>
          </a:p>
        </p:txBody>
      </p:sp>
      <p:sp>
        <p:nvSpPr>
          <p:cNvPr id="409" name="Google Shape;409;p63"/>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.animate can be passed a callback function as a third parameter:</a:t>
            </a:r>
            <a:endParaRPr b="1">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410" name="Google Shape;410;p63"/>
          <p:cNvSpPr txBox="1"/>
          <p:nvPr/>
        </p:nvSpPr>
        <p:spPr>
          <a:xfrm>
            <a:off x="897300" y="2687000"/>
            <a:ext cx="73494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i="1" lang="en" sz="1800">
                <a:solidFill>
                  <a:schemeClr val="dk1"/>
                </a:solidFill>
                <a:highlight>
                  <a:srgbClr val="FFFFFF"/>
                </a:highlight>
                <a:latin typeface="Consolas"/>
                <a:ea typeface="Consolas"/>
                <a:cs typeface="Consolas"/>
                <a:sym typeface="Consolas"/>
              </a:rPr>
              <a:t>params</a:t>
            </a: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a:t>
            </a:r>
            <a:r>
              <a:rPr i="1" lang="en" sz="1800">
                <a:solidFill>
                  <a:schemeClr val="dk1"/>
                </a:solidFill>
                <a:highlight>
                  <a:srgbClr val="FFFF00"/>
                </a:highlight>
                <a:latin typeface="Consolas"/>
                <a:ea typeface="Consolas"/>
                <a:cs typeface="Consolas"/>
                <a:sym typeface="Consolas"/>
              </a:rPr>
              <a:t>callbackFunction</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cxnSp>
        <p:nvCxnSpPr>
          <p:cNvPr id="411" name="Google Shape;411;p63"/>
          <p:cNvCxnSpPr/>
          <p:nvPr/>
        </p:nvCxnSpPr>
        <p:spPr>
          <a:xfrm flipH="1" rot="10800000">
            <a:off x="6562050" y="3283033"/>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412" name="Google Shape;412;p63"/>
          <p:cNvSpPr/>
          <p:nvPr/>
        </p:nvSpPr>
        <p:spPr>
          <a:xfrm>
            <a:off x="5621700" y="3742858"/>
            <a:ext cx="1882800" cy="9156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Function that will execute after the animation terminates</a:t>
            </a:r>
            <a:endParaRPr>
              <a:solidFill>
                <a:srgbClr val="FFFFFF"/>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Callback Function</a:t>
            </a:r>
            <a:endParaRPr/>
          </a:p>
        </p:txBody>
      </p:sp>
      <p:sp>
        <p:nvSpPr>
          <p:cNvPr id="418" name="Google Shape;418;p64"/>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.animate can be passed a callback function as a third parameter:</a:t>
            </a:r>
            <a:endParaRPr b="1">
              <a:solidFill>
                <a:schemeClr val="dk1"/>
              </a:solidFill>
            </a:endParaRPr>
          </a:p>
          <a:p>
            <a:pPr indent="0" lvl="0" marL="0" rtl="0" algn="l">
              <a:spcBef>
                <a:spcPts val="1600"/>
              </a:spcBef>
              <a:spcAft>
                <a:spcPts val="0"/>
              </a:spcAft>
              <a:buClr>
                <a:schemeClr val="dk1"/>
              </a:buClr>
              <a:buSzPts val="1100"/>
              <a:buFont typeface="Arial"/>
              <a:buNone/>
            </a:pPr>
            <a:r>
              <a:t/>
            </a:r>
            <a:endParaRPr b="1">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419" name="Google Shape;419;p64"/>
          <p:cNvSpPr txBox="1"/>
          <p:nvPr/>
        </p:nvSpPr>
        <p:spPr>
          <a:xfrm>
            <a:off x="1136700" y="2633400"/>
            <a:ext cx="68706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sp>
        <p:nvSpPr>
          <p:cNvPr id="420" name="Google Shape;420;p64"/>
          <p:cNvSpPr txBox="1"/>
          <p:nvPr/>
        </p:nvSpPr>
        <p:spPr>
          <a:xfrm>
            <a:off x="1136700" y="2633400"/>
            <a:ext cx="68706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 function(){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alert("The animation is complete!");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xit" presetID="10" presetSubtype="0">
                                  <p:stCondLst>
                                    <p:cond delay="0"/>
                                  </p:stCondLst>
                                  <p:childTnLst>
                                    <p:animEffect filter="fade" transition="out">
                                      <p:cBhvr>
                                        <p:cTn dur="1000"/>
                                        <p:tgtEl>
                                          <p:spTgt spid="419"/>
                                        </p:tgtEl>
                                      </p:cBhvr>
                                    </p:animEffect>
                                    <p:set>
                                      <p:cBhvr>
                                        <p:cTn dur="1" fill="hold">
                                          <p:stCondLst>
                                            <p:cond delay="1000"/>
                                          </p:stCondLst>
                                        </p:cTn>
                                        <p:tgtEl>
                                          <p:spTgt spid="4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5"/>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The callback function will execute after the animation:</a:t>
            </a:r>
            <a:endParaRPr b="1">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426" name="Google Shape;426;p6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Callback Function</a:t>
            </a:r>
            <a:endParaRPr/>
          </a:p>
        </p:txBody>
      </p:sp>
      <p:pic>
        <p:nvPicPr>
          <p:cNvPr id="427" name="Google Shape;427;p65"/>
          <p:cNvPicPr preferRelativeResize="0"/>
          <p:nvPr/>
        </p:nvPicPr>
        <p:blipFill>
          <a:blip r:embed="rId3">
            <a:alphaModFix/>
          </a:blip>
          <a:stretch>
            <a:fillRect/>
          </a:stretch>
        </p:blipFill>
        <p:spPr>
          <a:xfrm>
            <a:off x="1630538" y="2210000"/>
            <a:ext cx="5882925" cy="263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6"/>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Callback functions execute on a </a:t>
            </a:r>
            <a:r>
              <a:rPr b="1" i="1" lang="en">
                <a:solidFill>
                  <a:schemeClr val="dk1"/>
                </a:solidFill>
              </a:rPr>
              <a:t>per-element</a:t>
            </a:r>
            <a:r>
              <a:rPr b="1" lang="en">
                <a:solidFill>
                  <a:schemeClr val="dk1"/>
                </a:solidFill>
              </a:rPr>
              <a:t> </a:t>
            </a:r>
            <a:r>
              <a:rPr b="1" lang="en">
                <a:solidFill>
                  <a:schemeClr val="dk1"/>
                </a:solidFill>
              </a:rPr>
              <a:t>basis:</a:t>
            </a:r>
            <a:endParaRPr b="1">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433" name="Google Shape;433;p6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Callback Function</a:t>
            </a:r>
            <a:endParaRPr/>
          </a:p>
        </p:txBody>
      </p:sp>
      <p:pic>
        <p:nvPicPr>
          <p:cNvPr id="434" name="Google Shape;434;p66"/>
          <p:cNvPicPr preferRelativeResize="0"/>
          <p:nvPr/>
        </p:nvPicPr>
        <p:blipFill>
          <a:blip r:embed="rId3">
            <a:alphaModFix/>
          </a:blip>
          <a:stretch>
            <a:fillRect/>
          </a:stretch>
        </p:blipFill>
        <p:spPr>
          <a:xfrm>
            <a:off x="1491188" y="2085350"/>
            <a:ext cx="6161626" cy="2755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7"/>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Callback functions execute on a </a:t>
            </a:r>
            <a:r>
              <a:rPr b="1" i="1" lang="en">
                <a:solidFill>
                  <a:schemeClr val="dk1"/>
                </a:solidFill>
              </a:rPr>
              <a:t>per-element</a:t>
            </a:r>
            <a:r>
              <a:rPr b="1" lang="en">
                <a:solidFill>
                  <a:schemeClr val="dk1"/>
                </a:solidFill>
              </a:rPr>
              <a:t> basis:</a:t>
            </a:r>
            <a:endParaRPr b="1">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440" name="Google Shape;440;p6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Callback Function</a:t>
            </a:r>
            <a:endParaRPr/>
          </a:p>
        </p:txBody>
      </p:sp>
      <p:sp>
        <p:nvSpPr>
          <p:cNvPr id="441" name="Google Shape;441;p67"/>
          <p:cNvSpPr txBox="1"/>
          <p:nvPr/>
        </p:nvSpPr>
        <p:spPr>
          <a:xfrm>
            <a:off x="1136700" y="2633400"/>
            <a:ext cx="68706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 function(){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solidFill>
                  <a:schemeClr val="dk1"/>
                </a:solidFill>
                <a:highlight>
                  <a:srgbClr val="FFFF00"/>
                </a:highlight>
                <a:latin typeface="Consolas"/>
                <a:ea typeface="Consolas"/>
                <a:cs typeface="Consolas"/>
                <a:sym typeface="Consolas"/>
              </a:rPr>
              <a:t>this</a:t>
            </a:r>
            <a:r>
              <a:rPr lang="en">
                <a:solidFill>
                  <a:schemeClr val="dk1"/>
                </a:solidFill>
                <a:latin typeface="Consolas"/>
                <a:ea typeface="Consolas"/>
                <a:cs typeface="Consolas"/>
                <a:sym typeface="Consolas"/>
              </a:rPr>
              <a:t>).text("This element has been animated");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cxnSp>
        <p:nvCxnSpPr>
          <p:cNvPr id="442" name="Google Shape;442;p67"/>
          <p:cNvCxnSpPr/>
          <p:nvPr/>
        </p:nvCxnSpPr>
        <p:spPr>
          <a:xfrm rot="10800000">
            <a:off x="2185925" y="3333375"/>
            <a:ext cx="1088100" cy="702300"/>
          </a:xfrm>
          <a:prstGeom prst="straightConnector1">
            <a:avLst/>
          </a:prstGeom>
          <a:noFill/>
          <a:ln cap="flat" cmpd="sng" w="9525">
            <a:solidFill>
              <a:srgbClr val="595959"/>
            </a:solidFill>
            <a:prstDash val="solid"/>
            <a:round/>
            <a:headEnd len="med" w="med" type="none"/>
            <a:tailEnd len="med" w="med" type="triangle"/>
          </a:ln>
        </p:spPr>
      </p:cxnSp>
      <p:sp>
        <p:nvSpPr>
          <p:cNvPr id="443" name="Google Shape;443;p67"/>
          <p:cNvSpPr/>
          <p:nvPr/>
        </p:nvSpPr>
        <p:spPr>
          <a:xfrm>
            <a:off x="3109300" y="3861550"/>
            <a:ext cx="1945200" cy="1094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can use </a:t>
            </a:r>
            <a:r>
              <a:rPr lang="en">
                <a:solidFill>
                  <a:srgbClr val="FFFFFF"/>
                </a:solidFill>
                <a:latin typeface="Consolas"/>
                <a:ea typeface="Consolas"/>
                <a:cs typeface="Consolas"/>
                <a:sym typeface="Consolas"/>
              </a:rPr>
              <a:t>this</a:t>
            </a:r>
            <a:r>
              <a:rPr lang="en">
                <a:solidFill>
                  <a:srgbClr val="FFFFFF"/>
                </a:solidFill>
                <a:latin typeface="Proxima Nova"/>
                <a:ea typeface="Proxima Nova"/>
                <a:cs typeface="Proxima Nova"/>
                <a:sym typeface="Proxima Nova"/>
              </a:rPr>
              <a:t> in callbacks to access each element in a selection!</a:t>
            </a:r>
            <a:endParaRPr>
              <a:solidFill>
                <a:srgbClr val="FFFFFF"/>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8"/>
          <p:cNvSpPr txBox="1"/>
          <p:nvPr>
            <p:ph type="ctrTitle"/>
          </p:nvPr>
        </p:nvSpPr>
        <p:spPr>
          <a:xfrm>
            <a:off x="311708" y="1139225"/>
            <a:ext cx="8520600" cy="15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a:t>
            </a:r>
            <a:r>
              <a:rPr lang="en"/>
              <a:t>Turn</a:t>
            </a: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aphicFrame>
        <p:nvGraphicFramePr>
          <p:cNvPr id="453" name="Google Shape;453;p69"/>
          <p:cNvGraphicFramePr/>
          <p:nvPr/>
        </p:nvGraphicFramePr>
        <p:xfrm>
          <a:off x="991459" y="2048963"/>
          <a:ext cx="3000000" cy="3000000"/>
        </p:xfrm>
        <a:graphic>
          <a:graphicData uri="http://schemas.openxmlformats.org/drawingml/2006/table">
            <a:tbl>
              <a:tblPr>
                <a:noFill/>
                <a:tableStyleId>{2A79BE2B-F035-4C30-984A-D204212DB914}</a:tableStyleId>
              </a:tblPr>
              <a:tblGrid>
                <a:gridCol w="3619500"/>
                <a:gridCol w="3619500"/>
              </a:tblGrid>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Synchronous execution</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When scripts and lines of code execute linearly. Each line of code waits for the previous line to execute before the next executes.</a:t>
                      </a:r>
                      <a:endParaRPr sz="1100"/>
                    </a:p>
                  </a:txBody>
                  <a:tcPr marT="68575" marB="68575" marR="91425" marL="91425"/>
                </a:tc>
              </a:tr>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Asynchronous execution</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When scripts and lines of code execute simultaneously. This often occurs when a script or function executes over an extended period of time, allowing others to execute concurrently.</a:t>
                      </a:r>
                      <a:endParaRPr sz="1100"/>
                    </a:p>
                  </a:txBody>
                  <a:tcPr marT="68575" marB="68575" marR="91425" marL="91425"/>
                </a:tc>
              </a:tr>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Callback Function</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A function that can be passed as a parameter in another function.</a:t>
                      </a:r>
                      <a:endParaRPr sz="1100"/>
                    </a:p>
                  </a:txBody>
                  <a:tcPr marT="68575" marB="6857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execution</a:t>
            </a:r>
            <a:endParaRPr/>
          </a:p>
        </p:txBody>
      </p:sp>
      <p:sp>
        <p:nvSpPr>
          <p:cNvPr id="176" name="Google Shape;176;p36"/>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can complicate program execution order:</a:t>
            </a:r>
            <a:endParaRPr b="1">
              <a:solidFill>
                <a:srgbClr val="000000"/>
              </a:solidFill>
            </a:endParaRPr>
          </a:p>
        </p:txBody>
      </p:sp>
      <p:sp>
        <p:nvSpPr>
          <p:cNvPr id="177" name="Google Shape;177;p36"/>
          <p:cNvSpPr txBox="1"/>
          <p:nvPr/>
        </p:nvSpPr>
        <p:spPr>
          <a:xfrm>
            <a:off x="1688850" y="2633400"/>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execution</a:t>
            </a:r>
            <a:endParaRPr/>
          </a:p>
        </p:txBody>
      </p:sp>
      <p:sp>
        <p:nvSpPr>
          <p:cNvPr id="183" name="Google Shape;183;p37"/>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can complicate program execution order:</a:t>
            </a:r>
            <a:endParaRPr b="1">
              <a:solidFill>
                <a:srgbClr val="000000"/>
              </a:solidFill>
            </a:endParaRPr>
          </a:p>
        </p:txBody>
      </p:sp>
      <p:sp>
        <p:nvSpPr>
          <p:cNvPr id="184" name="Google Shape;184;p37"/>
          <p:cNvSpPr txBox="1"/>
          <p:nvPr/>
        </p:nvSpPr>
        <p:spPr>
          <a:xfrm>
            <a:off x="1688850" y="2633400"/>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alert("The animation is complete!");</a:t>
            </a:r>
            <a:endParaRPr>
              <a:latin typeface="Consolas"/>
              <a:ea typeface="Consolas"/>
              <a:cs typeface="Consolas"/>
              <a:sym typeface="Consolas"/>
            </a:endParaRPr>
          </a:p>
        </p:txBody>
      </p:sp>
      <p:pic>
        <p:nvPicPr>
          <p:cNvPr id="185" name="Google Shape;185;p37"/>
          <p:cNvPicPr preferRelativeResize="0"/>
          <p:nvPr/>
        </p:nvPicPr>
        <p:blipFill>
          <a:blip r:embed="rId3">
            <a:alphaModFix/>
          </a:blip>
          <a:stretch>
            <a:fillRect/>
          </a:stretch>
        </p:blipFill>
        <p:spPr>
          <a:xfrm>
            <a:off x="1000125" y="2093000"/>
            <a:ext cx="7143749" cy="2791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execution</a:t>
            </a:r>
            <a:endParaRPr/>
          </a:p>
        </p:txBody>
      </p:sp>
      <p:sp>
        <p:nvSpPr>
          <p:cNvPr id="191" name="Google Shape;191;p38"/>
          <p:cNvSpPr txBox="1"/>
          <p:nvPr>
            <p:ph idx="1" type="body"/>
          </p:nvPr>
        </p:nvSpPr>
        <p:spPr>
          <a:xfrm>
            <a:off x="311700" y="142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can complicate program execution order:</a:t>
            </a:r>
            <a:endParaRPr b="1">
              <a:solidFill>
                <a:srgbClr val="000000"/>
              </a:solidFill>
            </a:endParaRPr>
          </a:p>
        </p:txBody>
      </p:sp>
      <p:sp>
        <p:nvSpPr>
          <p:cNvPr id="192" name="Google Shape;192;p38"/>
          <p:cNvSpPr txBox="1"/>
          <p:nvPr/>
        </p:nvSpPr>
        <p:spPr>
          <a:xfrm>
            <a:off x="1688850" y="2633400"/>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highlight>
                  <a:srgbClr val="FFFF00"/>
                </a:highlight>
                <a:latin typeface="Consolas"/>
                <a:ea typeface="Consolas"/>
                <a:cs typeface="Consolas"/>
                <a:sym typeface="Consolas"/>
              </a:rPr>
              <a:t>alert("The animation is complete!");</a:t>
            </a:r>
            <a:endParaRPr>
              <a:highlight>
                <a:srgbClr val="FFFF00"/>
              </a:highlight>
              <a:latin typeface="Consolas"/>
              <a:ea typeface="Consolas"/>
              <a:cs typeface="Consolas"/>
              <a:sym typeface="Consolas"/>
            </a:endParaRPr>
          </a:p>
        </p:txBody>
      </p:sp>
      <p:cxnSp>
        <p:nvCxnSpPr>
          <p:cNvPr id="193" name="Google Shape;193;p38"/>
          <p:cNvCxnSpPr/>
          <p:nvPr/>
        </p:nvCxnSpPr>
        <p:spPr>
          <a:xfrm flipH="1" rot="10800000">
            <a:off x="4425525" y="3524450"/>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194" name="Google Shape;194;p38"/>
          <p:cNvSpPr/>
          <p:nvPr/>
        </p:nvSpPr>
        <p:spPr>
          <a:xfrm>
            <a:off x="3485175" y="3984275"/>
            <a:ext cx="1882800" cy="9156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This executes </a:t>
            </a:r>
            <a:r>
              <a:rPr b="1" lang="en">
                <a:solidFill>
                  <a:srgbClr val="FFFFFF"/>
                </a:solidFill>
                <a:latin typeface="Proxima Nova"/>
                <a:ea typeface="Proxima Nova"/>
                <a:cs typeface="Proxima Nova"/>
                <a:sym typeface="Proxima Nova"/>
              </a:rPr>
              <a:t>before </a:t>
            </a:r>
            <a:r>
              <a:rPr lang="en">
                <a:solidFill>
                  <a:srgbClr val="FFFFFF"/>
                </a:solidFill>
                <a:latin typeface="Proxima Nova"/>
                <a:ea typeface="Proxima Nova"/>
                <a:cs typeface="Proxima Nova"/>
                <a:sym typeface="Proxima Nova"/>
              </a:rPr>
              <a:t>the animation finishes executing</a:t>
            </a:r>
            <a:endParaRPr>
              <a:solidFill>
                <a:srgbClr val="FFFF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00" name="Google Shape;200;p39"/>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issue occurs because .animate executes </a:t>
            </a:r>
            <a:r>
              <a:rPr b="1" lang="en"/>
              <a:t>asynchronously.</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06" name="Google Shape;206;p4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Asynchronous execution allows other lines of code to execute </a:t>
            </a:r>
            <a:r>
              <a:rPr b="1" lang="en">
                <a:solidFill>
                  <a:srgbClr val="000000"/>
                </a:solidFill>
              </a:rPr>
              <a:t>simultaneously</a:t>
            </a:r>
            <a:r>
              <a:rPr b="1" lang="en">
                <a:solidFill>
                  <a:srgbClr val="000000"/>
                </a:solidFill>
              </a:rPr>
              <a:t>. </a:t>
            </a:r>
            <a:endParaRPr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Execution</a:t>
            </a:r>
            <a:endParaRPr/>
          </a:p>
        </p:txBody>
      </p:sp>
      <p:sp>
        <p:nvSpPr>
          <p:cNvPr id="212" name="Google Shape;212;p41"/>
          <p:cNvSpPr txBox="1"/>
          <p:nvPr>
            <p:ph idx="1" type="body"/>
          </p:nvPr>
        </p:nvSpPr>
        <p:spPr>
          <a:xfrm>
            <a:off x="311700" y="1405225"/>
            <a:ext cx="8520600" cy="105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Normally, lines of code are executed linearly. This is synchronous execution:</a:t>
            </a:r>
            <a:endParaRPr b="1">
              <a:solidFill>
                <a:srgbClr val="000000"/>
              </a:solidFill>
            </a:endParaRPr>
          </a:p>
        </p:txBody>
      </p:sp>
      <p:sp>
        <p:nvSpPr>
          <p:cNvPr id="213" name="Google Shape;213;p41"/>
          <p:cNvSpPr txBox="1"/>
          <p:nvPr/>
        </p:nvSpPr>
        <p:spPr>
          <a:xfrm>
            <a:off x="662725" y="2650875"/>
            <a:ext cx="3204900" cy="188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execute();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console.log("Also Executing");</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function execute()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console.log("Executed");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