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Proxima Nova"/>
      <p:regular r:id="rId51"/>
      <p:bold r:id="rId52"/>
      <p:italic r:id="rId53"/>
      <p:boldItalic r:id="rId54"/>
    </p:embeddedFont>
    <p:embeddedFont>
      <p:font typeface="Roboto"/>
      <p:regular r:id="rId55"/>
      <p:bold r:id="rId56"/>
      <p:italic r:id="rId57"/>
      <p:boldItalic r:id="rId58"/>
    </p:embeddedFont>
    <p:embeddedFont>
      <p:font typeface="Satisfy"/>
      <p:regular r:id="rId59"/>
    </p:embeddedFont>
    <p:embeddedFont>
      <p:font typeface="Lemon"/>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B47AAE-BE59-4F19-BC3F-7F4C07881A8E}">
  <a:tblStyle styleId="{47B47AAE-BE59-4F19-BC3F-7F4C07881A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emon-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regular.fntdata"/><Relationship Id="rId50" Type="http://schemas.openxmlformats.org/officeDocument/2006/relationships/slide" Target="slides/slide44.xml"/><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font" Target="fonts/ProximaNova-boldItalic.fntdata"/><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Satisfy-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e40bc765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e40bc765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f01177e01_1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f01177e0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can be used to identify a particular element in the document that we want to change. It will only find elements that have a specific id attribute.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f4699c6b4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f4699c6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et's look at document.getElementById in action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f4699c6b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f4699c6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snippet of HTML that we would like to make changes to. In this example, we would like to make changes to </a:t>
            </a:r>
            <a:r>
              <a:rPr lang="en"/>
              <a:t>the paragraph with the id para-one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f4699c6b4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f4699c6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access that element, we can do so by writing document.getElementById("para-one"), to find an element in the document that has the id para-one. In general, id's should only be used on one element, so that getElementById will grab the correct element.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print this to the console, we can see that the result is HTML code that represents that p tag element.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f4699c6b4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f4699c6b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document.getElementById("para-one") now stores the p tag element.  Now we can call  </a:t>
            </a:r>
            <a:r>
              <a:rPr lang="en"/>
              <a:t>the .innerHTML function on this statement to access the content of the p tag</a:t>
            </a:r>
            <a:r>
              <a:rPr lang="en"/>
              <a:t>, as innerHTML is a property of the p tag element. Here we can see that the text, "This is a paragraph" is the value that is returned.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f4699c6b4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f4699c6b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of document.getElementById can also be stored in a variable. Here we set the variable para to the </a:t>
            </a:r>
            <a:r>
              <a:rPr i="1" lang="en"/>
              <a:t>element</a:t>
            </a:r>
            <a:r>
              <a:rPr lang="en"/>
              <a:t> that is accessed by the call to getElementByID. para now represents the p tag with the id para-one, and can be used in further operations. As we can see, the next line of code uses para.innerHTML to access the content of the p tag.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f4699c6b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f4699c6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innerHTML call can also be used to set the value of the inner value of an element. Here we set the innerHTML value to "This is an altered paragraph". When this is printed out in the console, we can see that the element para now has contains the value this is an altered paragraph instead of its original value.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f505b90db_0_2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f505b90d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how to access and change elements on a webpage, let's solve our lesson goal!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f505b90db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f505b90db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f505b90db_0_2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f505b90d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lesson, we learned about how to access elements on a webpage using document.getElementById.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e40bc7657_0_1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e40bc765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we learned in the previous lesson, we can add JavaScript to any of our HTML files by adding a script tag.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f505b90db_0_3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f505b90d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access an element, we can do so by inputting the id of the element we would like to access in getElementById. This call returns the specific element with that id, which can then be altered for use!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6e40bc7657_0_5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e40bc7657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ability to use document.getElementById is possible because it makes use of a very helpful tool called the </a:t>
            </a:r>
            <a:r>
              <a:rPr b="1" lang="en"/>
              <a:t>DOM</a:t>
            </a:r>
            <a:r>
              <a:rPr lang="en"/>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6e40bc7657_0_5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40bc7657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DOM, or the Document Object Model is a programming interface that represents an HTML file as a mutable, or changeable object that can be manipulated by programming languages.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6e40bc7657_0_5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e40bc7657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write HTML files, we see them as a sequential order of commands that are read to create a web file on our browser.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e40bc7657_0_58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40bc7657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When read by the browser, the browser takes an HTML file and automatically converts it into its DOM form when it renders the webpage. Unlike its original form, the DOM represents HTML files as a Tree, where each component of the HTML file is connected to it's parent and children elements in an organized manner.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e40bc7657_0_6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e40bc7657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C4043"/>
                </a:solidFill>
                <a:highlight>
                  <a:schemeClr val="lt1"/>
                </a:highlight>
                <a:latin typeface="Roboto"/>
                <a:ea typeface="Roboto"/>
                <a:cs typeface="Roboto"/>
                <a:sym typeface="Roboto"/>
              </a:rPr>
              <a:t>The DOM represents an alternative structure of an HTML file, turning each component in the file into an object or node. </a:t>
            </a:r>
            <a:r>
              <a:rPr lang="en" sz="1050">
                <a:solidFill>
                  <a:srgbClr val="3C4043"/>
                </a:solidFill>
                <a:highlight>
                  <a:schemeClr val="lt1"/>
                </a:highlight>
                <a:latin typeface="Roboto"/>
                <a:ea typeface="Roboto"/>
                <a:cs typeface="Roboto"/>
                <a:sym typeface="Roboto"/>
              </a:rPr>
              <a:t>We can then write JavaScript code to alter the DOM, thereby altering the webpage.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6e40bc7657_0_6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e40bc7657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DOM, each element in an HTML file represents what we call a </a:t>
            </a:r>
            <a:r>
              <a:rPr b="1" lang="en"/>
              <a:t>node</a:t>
            </a:r>
            <a:r>
              <a:rPr lang="en"/>
              <a:t>. A node is the object form of a given element. In this example, the h1 tag represents its own node, or object. </a:t>
            </a:r>
            <a:r>
              <a:rPr lang="en">
                <a:solidFill>
                  <a:schemeClr val="dk1"/>
                </a:solidFill>
              </a:rPr>
              <a:t>In object form, javascript code can be used to make changes to style, attributes and text of the h1 element.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6e40bc7657_0_6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e40bc7657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node has attributes that we can access, such as text and style. When we make changes to the h1 element, we will need to specify which aspect of the h1 element we want to change. We will discuss this in greater detail in the coming lessons.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6e40bc7657_0_7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e40bc7657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access elements in an HTML file by using the keyword document. document, as we mentioned, represents the entire HTML file.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6e40bc7657_0_7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e40bc7657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directly access, or change elements in HTML by specifying the element that we want using the notation document. element. In this case, writing document.body will give us direct access to make changes to the body of an HTML file.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40bc7657_0_2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40bc765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we write script tags, they should be placed at the bottom of our body tags. This is crucial as we start developing more complex scripts that we want to run on our HTML files.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6e40bc7657_0_7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e40bc7657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write </a:t>
            </a:r>
            <a:r>
              <a:rPr lang="en"/>
              <a:t>console.log(document.body), or document.body</a:t>
            </a:r>
            <a:r>
              <a:rPr lang="en"/>
              <a:t> directly into the console, the result is the body tag and all of its content. When we do the same for document.title, we can see that it returns the text written directly in the HTML file's title tag.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6e40bc7657_0_8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e40bc7657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 to access </a:t>
            </a:r>
            <a:r>
              <a:rPr lang="en"/>
              <a:t>the contents of an element, and not the element itself</a:t>
            </a:r>
            <a:r>
              <a:rPr lang="en"/>
              <a:t>, we can use the command .innerHTML to return all of the content of a given element.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6e40bc7657_0_8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6e40bc7657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document.body is directing us to the body element in the HTML file, and .innerHTML is returning all of the content of the body. In the console log, we can see the h1 tag, as well as its text as the innerHTML of the body tag.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6e40bc7657_0_9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e40bc7657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Unfortunately, not all elements can be so easily accessed. Elements like p, h, and divs cannot be directly accessed from the keyword document. As we see here, calls to document.p and document.body.p result in undefined, meaning that the document does not recognize these element nodes.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6e40bc7657_0_10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6e40bc7657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access these other element types, we can do so by using the helper functions getElementByID and getElementsByTagName!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e40bc7657_0_97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e40bc7657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discussed earlier, the document.getElementByID function returns an element with the associated ID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6e40bc7657_0_10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e40bc7657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other helper function that we have yet to discuss is document.getElementsByTagName. document.getElementsByTagName returns a list of elements of the associated tag. Let's take a look at these in action!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e40bc7657_0_10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e40bc7657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document.getElementByTagName returns a list of elements with the associated tag.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6e40bc7657_0_10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6e40bc7657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HTML snippet, there are multiple p tags in use, and we would like to be able to access one, or all of them for future alteration.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6e40bc7657_0_10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6e40bc7657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access all p tag elements in an HTML file by calling document.getElementsByTagName with the tag type as a parameter.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e40bc7657_0_4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40bc765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learned how to write scripts that allow us to interact with the console. In this lesson, we are going to explore how we can use scripts and JavaScript to change the content of a webpage.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6e40bc7657_0_10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6e40bc7657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print this out, you'll notice that the information that is provided isn't exactly what we are looking for. Because this function returns a list, it returns the list object and its data, not the individual items in the list. In order to access the items within the list, we will have to access each individual index.</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6e40bc7657_0_10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6e40bc7657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getElementById, we can store the result of getElementsByTagName in a variable. In this case, the variable list now stores a list of p tags from the HTML file.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access the individual elements in the list by accessing the individual indices of the list. Here we are making two calls, one to access index 0, and one to access index 1 of the list. These represent the p tag elements themselves.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6e40bc7657_0_10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6e40bc7657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we print out these values in the console, we can see that both p tags are now printed to the console in sequential order. This process can be very useful when web pages have more than one element of the same type that you would like to access.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6e40bc7657_0_11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6e40bc7657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the using the DOM, it's your turn to write script tags using our new helper functions!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6e40bc7657_0_11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6e40bc7657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e40bc7657_0_5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40bc7657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this lesson is to be able to write messages that we've previously been able to leave in the console on the actual web pages themselves.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e40bc7657_0_5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40bc7657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actually alter the content and style of an HTML document using two key functions: document.getElementById and document.innerHTML.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e40bc7657_0_5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40bc765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exactly is document.getElementByID?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e40bc7657_0_5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40bc7657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document portion of this code refers to the HTML file that is currently being used. document refers to the entire HTML file and all of its content.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e40bc7657_0_5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e40bc7657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getElementByID is a function, or method, that is being called on the document, or HTML file.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741750" y="4494544"/>
            <a:ext cx="703369" cy="307800"/>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623926" y="4425225"/>
            <a:ext cx="674343" cy="295106"/>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{47B47AAE-BE59-4F19-BC3F-7F4C07881A8E}</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document.getElementById</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document?</a:t>
            </a:r>
            <a:endParaRPr/>
          </a:p>
        </p:txBody>
      </p:sp>
      <p:sp>
        <p:nvSpPr>
          <p:cNvPr id="199" name="Google Shape;199;p38"/>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Consolas"/>
              <a:ea typeface="Consolas"/>
              <a:cs typeface="Consolas"/>
              <a:sym typeface="Consolas"/>
            </a:endParaRPr>
          </a:p>
          <a:p>
            <a:pPr indent="0" lvl="0" marL="0" rtl="0" algn="ctr">
              <a:spcBef>
                <a:spcPts val="1600"/>
              </a:spcBef>
              <a:spcAft>
                <a:spcPts val="1600"/>
              </a:spcAft>
              <a:buNone/>
            </a:pPr>
            <a:r>
              <a:rPr lang="en">
                <a:solidFill>
                  <a:srgbClr val="000000"/>
                </a:solidFill>
                <a:latin typeface="Consolas"/>
                <a:ea typeface="Consolas"/>
                <a:cs typeface="Consolas"/>
                <a:sym typeface="Consolas"/>
              </a:rPr>
              <a:t>document.getElementById(</a:t>
            </a:r>
            <a:r>
              <a:rPr i="1" lang="en">
                <a:solidFill>
                  <a:srgbClr val="000000"/>
                </a:solidFill>
                <a:highlight>
                  <a:srgbClr val="FFFF00"/>
                </a:highlight>
                <a:latin typeface="Consolas"/>
                <a:ea typeface="Consolas"/>
                <a:cs typeface="Consolas"/>
                <a:sym typeface="Consolas"/>
              </a:rPr>
              <a:t>id</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p:txBody>
      </p:sp>
      <p:cxnSp>
        <p:nvCxnSpPr>
          <p:cNvPr id="200" name="Google Shape;200;p38"/>
          <p:cNvCxnSpPr/>
          <p:nvPr/>
        </p:nvCxnSpPr>
        <p:spPr>
          <a:xfrm>
            <a:off x="6532750" y="2744044"/>
            <a:ext cx="0" cy="4308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38"/>
          <p:cNvSpPr/>
          <p:nvPr/>
        </p:nvSpPr>
        <p:spPr>
          <a:xfrm>
            <a:off x="5201500" y="3261806"/>
            <a:ext cx="2662500" cy="9546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ID of element that is being searched for </a:t>
            </a:r>
            <a:endParaRPr>
              <a:solidFill>
                <a:srgbClr val="FFFFFF"/>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getElementById</a:t>
            </a:r>
            <a:endParaRPr/>
          </a:p>
        </p:txBody>
      </p:sp>
      <p:sp>
        <p:nvSpPr>
          <p:cNvPr id="207" name="Google Shape;207;p39"/>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document.getElementById returns an element with the associated ID:</a:t>
            </a:r>
            <a:endParaRPr b="1" sz="2200">
              <a:solidFill>
                <a:srgbClr val="000000"/>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getElementById</a:t>
            </a:r>
            <a:endParaRPr/>
          </a:p>
        </p:txBody>
      </p:sp>
      <p:sp>
        <p:nvSpPr>
          <p:cNvPr id="213" name="Google Shape;213;p40"/>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document.getElementById returns an element with the associated ID:</a:t>
            </a:r>
            <a:endParaRPr b="1" sz="2200">
              <a:solidFill>
                <a:srgbClr val="000000"/>
              </a:solidFill>
              <a:latin typeface="Consolas"/>
              <a:ea typeface="Consolas"/>
              <a:cs typeface="Consolas"/>
              <a:sym typeface="Consolas"/>
            </a:endParaRPr>
          </a:p>
        </p:txBody>
      </p:sp>
      <p:sp>
        <p:nvSpPr>
          <p:cNvPr id="214" name="Google Shape;214;p40"/>
          <p:cNvSpPr txBox="1"/>
          <p:nvPr/>
        </p:nvSpPr>
        <p:spPr>
          <a:xfrm>
            <a:off x="406175" y="2499700"/>
            <a:ext cx="3140400" cy="244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a:t>
            </a:r>
            <a:r>
              <a:rPr lang="en" sz="950">
                <a:highlight>
                  <a:srgbClr val="FFFF00"/>
                </a:highlight>
                <a:latin typeface="Consolas"/>
                <a:ea typeface="Consolas"/>
                <a:cs typeface="Consolas"/>
                <a:sym typeface="Consolas"/>
              </a:rPr>
              <a:t>&lt;p id = "para_one"&gt;</a:t>
            </a:r>
            <a:endParaRPr sz="950">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getElementById</a:t>
            </a:r>
            <a:endParaRPr/>
          </a:p>
        </p:txBody>
      </p:sp>
      <p:sp>
        <p:nvSpPr>
          <p:cNvPr id="220" name="Google Shape;220;p41"/>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document.getElementById returns an element with the associated ID:</a:t>
            </a:r>
            <a:endParaRPr b="1" sz="2200">
              <a:solidFill>
                <a:srgbClr val="000000"/>
              </a:solidFill>
              <a:latin typeface="Consolas"/>
              <a:ea typeface="Consolas"/>
              <a:cs typeface="Consolas"/>
              <a:sym typeface="Consolas"/>
            </a:endParaRPr>
          </a:p>
        </p:txBody>
      </p:sp>
      <p:sp>
        <p:nvSpPr>
          <p:cNvPr id="221" name="Google Shape;221;p41"/>
          <p:cNvSpPr txBox="1"/>
          <p:nvPr/>
        </p:nvSpPr>
        <p:spPr>
          <a:xfrm>
            <a:off x="4502650" y="2914650"/>
            <a:ext cx="4012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document.getElementById("para_one");</a:t>
            </a:r>
            <a:endParaRPr b="1">
              <a:latin typeface="Consolas"/>
              <a:ea typeface="Consolas"/>
              <a:cs typeface="Consolas"/>
              <a:sym typeface="Consolas"/>
            </a:endParaRPr>
          </a:p>
        </p:txBody>
      </p:sp>
      <p:pic>
        <p:nvPicPr>
          <p:cNvPr id="222" name="Google Shape;222;p41"/>
          <p:cNvPicPr preferRelativeResize="0"/>
          <p:nvPr/>
        </p:nvPicPr>
        <p:blipFill>
          <a:blip r:embed="rId3">
            <a:alphaModFix/>
          </a:blip>
          <a:stretch>
            <a:fillRect/>
          </a:stretch>
        </p:blipFill>
        <p:spPr>
          <a:xfrm>
            <a:off x="4992100" y="3533453"/>
            <a:ext cx="2702100" cy="685450"/>
          </a:xfrm>
          <a:prstGeom prst="rect">
            <a:avLst/>
          </a:prstGeom>
          <a:noFill/>
          <a:ln>
            <a:noFill/>
          </a:ln>
        </p:spPr>
      </p:pic>
      <p:sp>
        <p:nvSpPr>
          <p:cNvPr id="223" name="Google Shape;223;p41"/>
          <p:cNvSpPr txBox="1"/>
          <p:nvPr/>
        </p:nvSpPr>
        <p:spPr>
          <a:xfrm>
            <a:off x="406175" y="2499700"/>
            <a:ext cx="3140400" cy="244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 id = "para_one"&gt;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getElementById</a:t>
            </a:r>
            <a:endParaRPr/>
          </a:p>
        </p:txBody>
      </p:sp>
      <p:sp>
        <p:nvSpPr>
          <p:cNvPr id="229" name="Google Shape;229;p42"/>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document.getElementById returns an element with the associated ID:</a:t>
            </a:r>
            <a:endParaRPr b="1" sz="2200">
              <a:solidFill>
                <a:srgbClr val="000000"/>
              </a:solidFill>
              <a:latin typeface="Consolas"/>
              <a:ea typeface="Consolas"/>
              <a:cs typeface="Consolas"/>
              <a:sym typeface="Consolas"/>
            </a:endParaRPr>
          </a:p>
        </p:txBody>
      </p:sp>
      <p:sp>
        <p:nvSpPr>
          <p:cNvPr id="230" name="Google Shape;230;p42"/>
          <p:cNvSpPr txBox="1"/>
          <p:nvPr/>
        </p:nvSpPr>
        <p:spPr>
          <a:xfrm>
            <a:off x="4022175" y="2922075"/>
            <a:ext cx="47355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document.getElementById("para_one").innerHTML;</a:t>
            </a:r>
            <a:endParaRPr b="1">
              <a:latin typeface="Consolas"/>
              <a:ea typeface="Consolas"/>
              <a:cs typeface="Consolas"/>
              <a:sym typeface="Consolas"/>
            </a:endParaRPr>
          </a:p>
        </p:txBody>
      </p:sp>
      <p:pic>
        <p:nvPicPr>
          <p:cNvPr id="231" name="Google Shape;231;p42"/>
          <p:cNvPicPr preferRelativeResize="0"/>
          <p:nvPr/>
        </p:nvPicPr>
        <p:blipFill>
          <a:blip r:embed="rId3">
            <a:alphaModFix/>
          </a:blip>
          <a:stretch>
            <a:fillRect/>
          </a:stretch>
        </p:blipFill>
        <p:spPr>
          <a:xfrm>
            <a:off x="4578663" y="3521908"/>
            <a:ext cx="3622525" cy="711375"/>
          </a:xfrm>
          <a:prstGeom prst="rect">
            <a:avLst/>
          </a:prstGeom>
          <a:noFill/>
          <a:ln>
            <a:noFill/>
          </a:ln>
        </p:spPr>
      </p:pic>
      <p:sp>
        <p:nvSpPr>
          <p:cNvPr id="232" name="Google Shape;232;p42"/>
          <p:cNvSpPr txBox="1"/>
          <p:nvPr/>
        </p:nvSpPr>
        <p:spPr>
          <a:xfrm>
            <a:off x="406175" y="2499700"/>
            <a:ext cx="3140400" cy="244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 id = "para_one"&gt;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getElementById</a:t>
            </a:r>
            <a:endParaRPr/>
          </a:p>
        </p:txBody>
      </p:sp>
      <p:sp>
        <p:nvSpPr>
          <p:cNvPr id="238" name="Google Shape;238;p43"/>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The result of getElementById can be stored in a variable:</a:t>
            </a:r>
            <a:endParaRPr b="1" sz="2200">
              <a:solidFill>
                <a:srgbClr val="000000"/>
              </a:solidFill>
              <a:latin typeface="Consolas"/>
              <a:ea typeface="Consolas"/>
              <a:cs typeface="Consolas"/>
              <a:sym typeface="Consolas"/>
            </a:endParaRPr>
          </a:p>
        </p:txBody>
      </p:sp>
      <p:sp>
        <p:nvSpPr>
          <p:cNvPr id="239" name="Google Shape;239;p43"/>
          <p:cNvSpPr txBox="1"/>
          <p:nvPr/>
        </p:nvSpPr>
        <p:spPr>
          <a:xfrm>
            <a:off x="4023743" y="2736085"/>
            <a:ext cx="48147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var para = document.getElementById("para_one");</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console.log(para.innerHTML);</a:t>
            </a:r>
            <a:endParaRPr b="1">
              <a:latin typeface="Consolas"/>
              <a:ea typeface="Consolas"/>
              <a:cs typeface="Consolas"/>
              <a:sym typeface="Consolas"/>
            </a:endParaRPr>
          </a:p>
        </p:txBody>
      </p:sp>
      <p:sp>
        <p:nvSpPr>
          <p:cNvPr id="240" name="Google Shape;240;p43"/>
          <p:cNvSpPr txBox="1"/>
          <p:nvPr/>
        </p:nvSpPr>
        <p:spPr>
          <a:xfrm>
            <a:off x="406175" y="2499700"/>
            <a:ext cx="3140400" cy="244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 id = "para_one"&gt;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pic>
        <p:nvPicPr>
          <p:cNvPr id="241" name="Google Shape;241;p43"/>
          <p:cNvPicPr preferRelativeResize="0"/>
          <p:nvPr/>
        </p:nvPicPr>
        <p:blipFill>
          <a:blip r:embed="rId3">
            <a:alphaModFix/>
          </a:blip>
          <a:stretch>
            <a:fillRect/>
          </a:stretch>
        </p:blipFill>
        <p:spPr>
          <a:xfrm>
            <a:off x="4619275" y="3555650"/>
            <a:ext cx="3865750" cy="93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getElementById</a:t>
            </a:r>
            <a:endParaRPr/>
          </a:p>
        </p:txBody>
      </p:sp>
      <p:sp>
        <p:nvSpPr>
          <p:cNvPr id="247" name="Google Shape;247;p44"/>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innerHTML can also be used to SET an element's inner-html value:</a:t>
            </a:r>
            <a:endParaRPr b="1" sz="2200">
              <a:solidFill>
                <a:srgbClr val="000000"/>
              </a:solidFill>
              <a:latin typeface="Consolas"/>
              <a:ea typeface="Consolas"/>
              <a:cs typeface="Consolas"/>
              <a:sym typeface="Consolas"/>
            </a:endParaRPr>
          </a:p>
        </p:txBody>
      </p:sp>
      <p:sp>
        <p:nvSpPr>
          <p:cNvPr id="248" name="Google Shape;248;p44"/>
          <p:cNvSpPr txBox="1"/>
          <p:nvPr/>
        </p:nvSpPr>
        <p:spPr>
          <a:xfrm>
            <a:off x="3843850" y="2847788"/>
            <a:ext cx="4909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var para = document.getElementById("para_one");</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para.innerHTML = "This is an altered paragraph";</a:t>
            </a:r>
            <a:endParaRPr b="1">
              <a:latin typeface="Consolas"/>
              <a:ea typeface="Consolas"/>
              <a:cs typeface="Consolas"/>
              <a:sym typeface="Consolas"/>
            </a:endParaRPr>
          </a:p>
        </p:txBody>
      </p:sp>
      <p:pic>
        <p:nvPicPr>
          <p:cNvPr id="249" name="Google Shape;249;p44"/>
          <p:cNvPicPr preferRelativeResize="0"/>
          <p:nvPr/>
        </p:nvPicPr>
        <p:blipFill>
          <a:blip r:embed="rId3">
            <a:alphaModFix/>
          </a:blip>
          <a:stretch>
            <a:fillRect/>
          </a:stretch>
        </p:blipFill>
        <p:spPr>
          <a:xfrm>
            <a:off x="4298175" y="3605500"/>
            <a:ext cx="4000525" cy="1095375"/>
          </a:xfrm>
          <a:prstGeom prst="rect">
            <a:avLst/>
          </a:prstGeom>
          <a:noFill/>
          <a:ln>
            <a:noFill/>
          </a:ln>
        </p:spPr>
      </p:pic>
      <p:sp>
        <p:nvSpPr>
          <p:cNvPr id="250" name="Google Shape;250;p44"/>
          <p:cNvSpPr txBox="1"/>
          <p:nvPr/>
        </p:nvSpPr>
        <p:spPr>
          <a:xfrm>
            <a:off x="406175" y="2499700"/>
            <a:ext cx="3140400" cy="244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 id = "para_one"&gt;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Solving Our </a:t>
            </a:r>
            <a:r>
              <a:rPr lang="en"/>
              <a:t>Lesson Goal</a:t>
            </a:r>
            <a:endParaRPr/>
          </a:p>
        </p:txBody>
      </p:sp>
      <p:sp>
        <p:nvSpPr>
          <p:cNvPr id="256" name="Google Shape;256;p45"/>
          <p:cNvSpPr txBox="1"/>
          <p:nvPr>
            <p:ph idx="2" type="title"/>
          </p:nvPr>
        </p:nvSpPr>
        <p:spPr>
          <a:xfrm>
            <a:off x="478475" y="18561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a:t>Instead of writing </a:t>
            </a:r>
            <a:r>
              <a:rPr lang="en">
                <a:latin typeface="Consolas"/>
                <a:ea typeface="Consolas"/>
                <a:cs typeface="Consolas"/>
                <a:sym typeface="Consolas"/>
              </a:rPr>
              <a:t>"Welcome" + name</a:t>
            </a:r>
            <a:r>
              <a:rPr lang="en"/>
              <a:t> in the console, how can we get our program to write it on the webpage??</a:t>
            </a:r>
            <a:endParaRPr b="1" sz="18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Using the DOM</a:t>
            </a:r>
            <a:endParaRPr i="1"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getElementById</a:t>
            </a:r>
            <a:endParaRPr/>
          </a:p>
        </p:txBody>
      </p:sp>
      <p:sp>
        <p:nvSpPr>
          <p:cNvPr id="267" name="Google Shape;267;p47"/>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Consolas"/>
              <a:ea typeface="Consolas"/>
              <a:cs typeface="Consolas"/>
              <a:sym typeface="Consolas"/>
            </a:endParaRPr>
          </a:p>
          <a:p>
            <a:pPr indent="0" lvl="0" marL="0" rtl="0" algn="ctr">
              <a:spcBef>
                <a:spcPts val="1600"/>
              </a:spcBef>
              <a:spcAft>
                <a:spcPts val="1600"/>
              </a:spcAft>
              <a:buNone/>
            </a:pPr>
            <a:r>
              <a:rPr lang="en">
                <a:solidFill>
                  <a:srgbClr val="000000"/>
                </a:solidFill>
                <a:latin typeface="Consolas"/>
                <a:ea typeface="Consolas"/>
                <a:cs typeface="Consolas"/>
                <a:sym typeface="Consolas"/>
              </a:rPr>
              <a:t>document.getElementById(</a:t>
            </a:r>
            <a:r>
              <a:rPr i="1" lang="en">
                <a:solidFill>
                  <a:srgbClr val="000000"/>
                </a:solidFill>
                <a:latin typeface="Consolas"/>
                <a:ea typeface="Consolas"/>
                <a:cs typeface="Consolas"/>
                <a:sym typeface="Consolas"/>
              </a:rPr>
              <a:t>id</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p:txBody>
      </p:sp>
      <p:cxnSp>
        <p:nvCxnSpPr>
          <p:cNvPr id="268" name="Google Shape;268;p47"/>
          <p:cNvCxnSpPr/>
          <p:nvPr/>
        </p:nvCxnSpPr>
        <p:spPr>
          <a:xfrm>
            <a:off x="3031500" y="2741719"/>
            <a:ext cx="0" cy="43080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47"/>
          <p:cNvSpPr/>
          <p:nvPr/>
        </p:nvSpPr>
        <p:spPr>
          <a:xfrm>
            <a:off x="2100000" y="3321500"/>
            <a:ext cx="1863000" cy="11130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Refers to the HTML file that is in use.</a:t>
            </a:r>
            <a:endParaRPr>
              <a:solidFill>
                <a:srgbClr val="FFFFFF"/>
              </a:solidFill>
              <a:latin typeface="Proxima Nova"/>
              <a:ea typeface="Proxima Nova"/>
              <a:cs typeface="Proxima Nova"/>
              <a:sym typeface="Proxima Nova"/>
            </a:endParaRPr>
          </a:p>
        </p:txBody>
      </p:sp>
      <p:cxnSp>
        <p:nvCxnSpPr>
          <p:cNvPr id="270" name="Google Shape;270;p47"/>
          <p:cNvCxnSpPr/>
          <p:nvPr/>
        </p:nvCxnSpPr>
        <p:spPr>
          <a:xfrm>
            <a:off x="5220900" y="2734313"/>
            <a:ext cx="0" cy="4308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47"/>
          <p:cNvSpPr/>
          <p:nvPr/>
        </p:nvSpPr>
        <p:spPr>
          <a:xfrm>
            <a:off x="4289400" y="3321500"/>
            <a:ext cx="1863000" cy="11130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Function, or method, that is being called on the document, or HTML file.</a:t>
            </a:r>
            <a:endParaRPr>
              <a:solidFill>
                <a:srgbClr val="FFFFFF"/>
              </a:solidFill>
              <a:latin typeface="Proxima Nova"/>
              <a:ea typeface="Proxima Nova"/>
              <a:cs typeface="Proxima Nova"/>
              <a:sym typeface="Proxima Nova"/>
            </a:endParaRPr>
          </a:p>
        </p:txBody>
      </p:sp>
      <p:cxnSp>
        <p:nvCxnSpPr>
          <p:cNvPr id="272" name="Google Shape;272;p47"/>
          <p:cNvCxnSpPr/>
          <p:nvPr/>
        </p:nvCxnSpPr>
        <p:spPr>
          <a:xfrm>
            <a:off x="6751475" y="2736550"/>
            <a:ext cx="309600" cy="4491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47"/>
          <p:cNvSpPr/>
          <p:nvPr/>
        </p:nvSpPr>
        <p:spPr>
          <a:xfrm>
            <a:off x="6631625" y="3321500"/>
            <a:ext cx="1863000" cy="11130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ID of element that is being searched for </a:t>
            </a:r>
            <a:endParaRPr>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000000"/>
              </a:solidFill>
            </a:endParaRPr>
          </a:p>
          <a:p>
            <a:pPr indent="0" lvl="0" marL="0" rtl="0" algn="l">
              <a:spcBef>
                <a:spcPts val="1600"/>
              </a:spcBef>
              <a:spcAft>
                <a:spcPts val="0"/>
              </a:spcAft>
              <a:buNone/>
            </a:pPr>
            <a:r>
              <a:rPr b="1" lang="en" sz="1600">
                <a:solidFill>
                  <a:srgbClr val="000000"/>
                </a:solidFill>
                <a:latin typeface="Consolas"/>
                <a:ea typeface="Consolas"/>
                <a:cs typeface="Consolas"/>
                <a:sym typeface="Consolas"/>
              </a:rPr>
              <a:t>&lt;body&gt;</a:t>
            </a:r>
            <a:endParaRPr b="1" sz="1600">
              <a:solidFill>
                <a:srgbClr val="000000"/>
              </a:solidFill>
              <a:latin typeface="Consolas"/>
              <a:ea typeface="Consolas"/>
              <a:cs typeface="Consolas"/>
              <a:sym typeface="Consolas"/>
            </a:endParaRPr>
          </a:p>
          <a:p>
            <a:pPr indent="0" lvl="0" marL="0" rtl="0" algn="l">
              <a:spcBef>
                <a:spcPts val="1600"/>
              </a:spcBef>
              <a:spcAft>
                <a:spcPts val="0"/>
              </a:spcAft>
              <a:buNone/>
            </a:pPr>
            <a:r>
              <a:rPr b="1" lang="en" sz="1600">
                <a:solidFill>
                  <a:srgbClr val="000000"/>
                </a:solidFill>
                <a:latin typeface="Consolas"/>
                <a:ea typeface="Consolas"/>
                <a:cs typeface="Consolas"/>
                <a:sym typeface="Consolas"/>
              </a:rPr>
              <a:t>	&lt;h2&gt;My Website!&lt;/h2&gt;</a:t>
            </a:r>
            <a:endParaRPr b="1" sz="1600">
              <a:solidFill>
                <a:srgbClr val="000000"/>
              </a:solidFill>
              <a:latin typeface="Consolas"/>
              <a:ea typeface="Consolas"/>
              <a:cs typeface="Consolas"/>
              <a:sym typeface="Consolas"/>
            </a:endParaRPr>
          </a:p>
          <a:p>
            <a:pPr indent="0" lvl="0" marL="457200" rtl="0" algn="l">
              <a:spcBef>
                <a:spcPts val="1600"/>
              </a:spcBef>
              <a:spcAft>
                <a:spcPts val="0"/>
              </a:spcAft>
              <a:buNone/>
            </a:pPr>
            <a:r>
              <a:rPr b="1" lang="en" sz="1600">
                <a:solidFill>
                  <a:srgbClr val="000000"/>
                </a:solidFill>
                <a:latin typeface="Consolas"/>
                <a:ea typeface="Consolas"/>
                <a:cs typeface="Consolas"/>
                <a:sym typeface="Consolas"/>
              </a:rPr>
              <a:t>&lt;script&gt;</a:t>
            </a:r>
            <a:endParaRPr b="1" sz="1600">
              <a:solidFill>
                <a:srgbClr val="000000"/>
              </a:solidFill>
              <a:latin typeface="Consolas"/>
              <a:ea typeface="Consolas"/>
              <a:cs typeface="Consolas"/>
              <a:sym typeface="Consolas"/>
            </a:endParaRPr>
          </a:p>
          <a:p>
            <a:pPr indent="0" lvl="0" marL="457200" rtl="0" algn="l">
              <a:spcBef>
                <a:spcPts val="1600"/>
              </a:spcBef>
              <a:spcAft>
                <a:spcPts val="0"/>
              </a:spcAft>
              <a:buNone/>
            </a:pPr>
            <a:r>
              <a:rPr b="1" lang="en" sz="1600">
                <a:solidFill>
                  <a:srgbClr val="000000"/>
                </a:solidFill>
                <a:latin typeface="Consolas"/>
                <a:ea typeface="Consolas"/>
                <a:cs typeface="Consolas"/>
                <a:sym typeface="Consolas"/>
              </a:rPr>
              <a:t>	// Any JavaScript code we'd like to add!</a:t>
            </a:r>
            <a:endParaRPr b="1" sz="1600">
              <a:solidFill>
                <a:srgbClr val="000000"/>
              </a:solidFill>
              <a:latin typeface="Consolas"/>
              <a:ea typeface="Consolas"/>
              <a:cs typeface="Consolas"/>
              <a:sym typeface="Consolas"/>
            </a:endParaRPr>
          </a:p>
          <a:p>
            <a:pPr indent="0" lvl="0" marL="457200" rtl="0" algn="l">
              <a:spcBef>
                <a:spcPts val="1600"/>
              </a:spcBef>
              <a:spcAft>
                <a:spcPts val="0"/>
              </a:spcAft>
              <a:buNone/>
            </a:pPr>
            <a:r>
              <a:rPr b="1" lang="en" sz="1600">
                <a:solidFill>
                  <a:srgbClr val="000000"/>
                </a:solidFill>
                <a:latin typeface="Consolas"/>
                <a:ea typeface="Consolas"/>
                <a:cs typeface="Consolas"/>
                <a:sym typeface="Consolas"/>
              </a:rPr>
              <a:t>&lt;/script&gt;</a:t>
            </a:r>
            <a:endParaRPr b="1" sz="1600">
              <a:solidFill>
                <a:srgbClr val="000000"/>
              </a:solidFill>
              <a:latin typeface="Consolas"/>
              <a:ea typeface="Consolas"/>
              <a:cs typeface="Consolas"/>
              <a:sym typeface="Consolas"/>
            </a:endParaRPr>
          </a:p>
          <a:p>
            <a:pPr indent="0" lvl="0" marL="0" rtl="0" algn="l">
              <a:spcBef>
                <a:spcPts val="1600"/>
              </a:spcBef>
              <a:spcAft>
                <a:spcPts val="1600"/>
              </a:spcAft>
              <a:buNone/>
            </a:pPr>
            <a:r>
              <a:rPr b="1" lang="en" sz="1600">
                <a:solidFill>
                  <a:srgbClr val="000000"/>
                </a:solidFill>
                <a:latin typeface="Consolas"/>
                <a:ea typeface="Consolas"/>
                <a:cs typeface="Consolas"/>
                <a:sym typeface="Consolas"/>
              </a:rPr>
              <a:t>&lt;/body&gt;</a:t>
            </a:r>
            <a:endParaRPr b="1" sz="1600">
              <a:solidFill>
                <a:srgbClr val="000000"/>
              </a:solidFill>
              <a:latin typeface="Consolas"/>
              <a:ea typeface="Consolas"/>
              <a:cs typeface="Consolas"/>
              <a:sym typeface="Consolas"/>
            </a:endParaRPr>
          </a:p>
        </p:txBody>
      </p:sp>
      <p:sp>
        <p:nvSpPr>
          <p:cNvPr id="143" name="Google Shape;143;p3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The Script Tag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Recap: </a:t>
            </a:r>
            <a:r>
              <a:rPr lang="en">
                <a:solidFill>
                  <a:schemeClr val="lt1"/>
                </a:solidFill>
              </a:rPr>
              <a:t>getElementById</a:t>
            </a:r>
            <a:endParaRPr/>
          </a:p>
        </p:txBody>
      </p:sp>
      <p:sp>
        <p:nvSpPr>
          <p:cNvPr id="279" name="Google Shape;279;p48"/>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document.getElementById returns an element with the associated ID:</a:t>
            </a:r>
            <a:endParaRPr b="1" sz="2200">
              <a:solidFill>
                <a:srgbClr val="000000"/>
              </a:solidFill>
              <a:latin typeface="Consolas"/>
              <a:ea typeface="Consolas"/>
              <a:cs typeface="Consolas"/>
              <a:sym typeface="Consolas"/>
            </a:endParaRPr>
          </a:p>
        </p:txBody>
      </p:sp>
      <p:sp>
        <p:nvSpPr>
          <p:cNvPr id="280" name="Google Shape;280;p48"/>
          <p:cNvSpPr txBox="1"/>
          <p:nvPr/>
        </p:nvSpPr>
        <p:spPr>
          <a:xfrm>
            <a:off x="4502650" y="2914650"/>
            <a:ext cx="4012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document.getElementById("para_one");</a:t>
            </a:r>
            <a:endParaRPr b="1">
              <a:latin typeface="Consolas"/>
              <a:ea typeface="Consolas"/>
              <a:cs typeface="Consolas"/>
              <a:sym typeface="Consolas"/>
            </a:endParaRPr>
          </a:p>
        </p:txBody>
      </p:sp>
      <p:pic>
        <p:nvPicPr>
          <p:cNvPr id="281" name="Google Shape;281;p48"/>
          <p:cNvPicPr preferRelativeResize="0"/>
          <p:nvPr/>
        </p:nvPicPr>
        <p:blipFill>
          <a:blip r:embed="rId3">
            <a:alphaModFix/>
          </a:blip>
          <a:stretch>
            <a:fillRect/>
          </a:stretch>
        </p:blipFill>
        <p:spPr>
          <a:xfrm>
            <a:off x="4992100" y="3533453"/>
            <a:ext cx="2702100" cy="685450"/>
          </a:xfrm>
          <a:prstGeom prst="rect">
            <a:avLst/>
          </a:prstGeom>
          <a:noFill/>
          <a:ln>
            <a:noFill/>
          </a:ln>
        </p:spPr>
      </p:pic>
      <p:sp>
        <p:nvSpPr>
          <p:cNvPr id="282" name="Google Shape;282;p48"/>
          <p:cNvSpPr txBox="1"/>
          <p:nvPr/>
        </p:nvSpPr>
        <p:spPr>
          <a:xfrm>
            <a:off x="406175" y="2499700"/>
            <a:ext cx="3140400" cy="244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&lt;/h1&gt;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 id = "para_one"&gt;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Introducing the DOM</a:t>
            </a:r>
            <a:endParaRPr/>
          </a:p>
        </p:txBody>
      </p:sp>
      <p:sp>
        <p:nvSpPr>
          <p:cNvPr id="288" name="Google Shape;288;p49"/>
          <p:cNvSpPr txBox="1"/>
          <p:nvPr>
            <p:ph idx="2" type="title"/>
          </p:nvPr>
        </p:nvSpPr>
        <p:spPr>
          <a:xfrm>
            <a:off x="478475" y="1984513"/>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use of </a:t>
            </a:r>
            <a:r>
              <a:rPr lang="en">
                <a:latin typeface="Consolas"/>
                <a:ea typeface="Consolas"/>
                <a:cs typeface="Consolas"/>
                <a:sym typeface="Consolas"/>
              </a:rPr>
              <a:t>document.getElementByID</a:t>
            </a:r>
            <a:r>
              <a:rPr lang="en"/>
              <a:t> is possible because it uses the </a:t>
            </a:r>
            <a:r>
              <a:rPr b="1" lang="en"/>
              <a:t>DOM.</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DOM?	</a:t>
            </a:r>
            <a:endParaRPr/>
          </a:p>
        </p:txBody>
      </p:sp>
      <p:sp>
        <p:nvSpPr>
          <p:cNvPr id="294" name="Google Shape;294;p50"/>
          <p:cNvSpPr txBox="1"/>
          <p:nvPr>
            <p:ph idx="1" type="body"/>
          </p:nvPr>
        </p:nvSpPr>
        <p:spPr>
          <a:xfrm>
            <a:off x="311700" y="146466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The </a:t>
            </a:r>
            <a:r>
              <a:rPr b="1" lang="en" sz="1800">
                <a:solidFill>
                  <a:srgbClr val="000000"/>
                </a:solidFill>
              </a:rPr>
              <a:t>DOM (Document Object Model) </a:t>
            </a:r>
            <a:r>
              <a:rPr lang="en" sz="1800">
                <a:solidFill>
                  <a:srgbClr val="000000"/>
                </a:solidFill>
              </a:rPr>
              <a:t>is a programming interface that represents HTML files as mutable objects that can be manipulated by programming languages. </a:t>
            </a:r>
            <a:endParaRPr sz="1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DOM?	</a:t>
            </a:r>
            <a:endParaRPr/>
          </a:p>
        </p:txBody>
      </p:sp>
      <p:sp>
        <p:nvSpPr>
          <p:cNvPr id="300" name="Google Shape;300;p51"/>
          <p:cNvSpPr txBox="1"/>
          <p:nvPr>
            <p:ph idx="1" type="body"/>
          </p:nvPr>
        </p:nvSpPr>
        <p:spPr>
          <a:xfrm>
            <a:off x="311700" y="1416479"/>
            <a:ext cx="8520600" cy="85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The </a:t>
            </a:r>
            <a:r>
              <a:rPr b="1" lang="en" sz="1800">
                <a:solidFill>
                  <a:srgbClr val="000000"/>
                </a:solidFill>
              </a:rPr>
              <a:t>DOM (Document Object Model) </a:t>
            </a:r>
            <a:r>
              <a:rPr lang="en" sz="1800">
                <a:solidFill>
                  <a:srgbClr val="000000"/>
                </a:solidFill>
              </a:rPr>
              <a:t>is a programming interface that represents HTML files as mutable objects that can be manipulated by programming languages. </a:t>
            </a:r>
            <a:endParaRPr sz="1800">
              <a:solidFill>
                <a:srgbClr val="000000"/>
              </a:solidFill>
            </a:endParaRPr>
          </a:p>
        </p:txBody>
      </p:sp>
      <p:sp>
        <p:nvSpPr>
          <p:cNvPr id="301" name="Google Shape;301;p51"/>
          <p:cNvSpPr txBox="1"/>
          <p:nvPr/>
        </p:nvSpPr>
        <p:spPr>
          <a:xfrm>
            <a:off x="471000" y="2824452"/>
            <a:ext cx="3536700" cy="195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&lt;!DOCTYPE html&gt;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&lt;html&gt;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&lt;head&gt;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&lt;title&gt;Your Page Title&lt;/title&gt;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&lt;/head&gt;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&lt;body&gt;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&lt;h1&gt;Welcome!&lt;/h1&gt;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&lt;/body&gt;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&lt;/html&gt;</a:t>
            </a:r>
            <a:endParaRPr sz="1100">
              <a:latin typeface="Consolas"/>
              <a:ea typeface="Consolas"/>
              <a:cs typeface="Consolas"/>
              <a:sym typeface="Consolas"/>
            </a:endParaRPr>
          </a:p>
        </p:txBody>
      </p:sp>
      <p:sp>
        <p:nvSpPr>
          <p:cNvPr id="302" name="Google Shape;302;p51"/>
          <p:cNvSpPr txBox="1"/>
          <p:nvPr/>
        </p:nvSpPr>
        <p:spPr>
          <a:xfrm>
            <a:off x="1679550" y="2318044"/>
            <a:ext cx="1119600" cy="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HTML FILE</a:t>
            </a:r>
            <a:endParaRPr b="1">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DOM?	</a:t>
            </a:r>
            <a:endParaRPr/>
          </a:p>
        </p:txBody>
      </p:sp>
      <p:sp>
        <p:nvSpPr>
          <p:cNvPr id="308" name="Google Shape;308;p52"/>
          <p:cNvSpPr txBox="1"/>
          <p:nvPr>
            <p:ph idx="1" type="body"/>
          </p:nvPr>
        </p:nvSpPr>
        <p:spPr>
          <a:xfrm>
            <a:off x="311700" y="1428025"/>
            <a:ext cx="8520600" cy="78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The </a:t>
            </a:r>
            <a:r>
              <a:rPr b="1" lang="en" sz="1800">
                <a:solidFill>
                  <a:srgbClr val="000000"/>
                </a:solidFill>
              </a:rPr>
              <a:t>DOM (Document Object Model) </a:t>
            </a:r>
            <a:r>
              <a:rPr lang="en" sz="1800">
                <a:solidFill>
                  <a:srgbClr val="000000"/>
                </a:solidFill>
              </a:rPr>
              <a:t>is a programming interface that represents HTML files as mutable objects that can be manipulated by programming languages. </a:t>
            </a:r>
            <a:endParaRPr sz="1800">
              <a:solidFill>
                <a:srgbClr val="000000"/>
              </a:solidFill>
            </a:endParaRPr>
          </a:p>
        </p:txBody>
      </p:sp>
      <p:cxnSp>
        <p:nvCxnSpPr>
          <p:cNvPr id="309" name="Google Shape;309;p52"/>
          <p:cNvCxnSpPr>
            <a:stCxn id="310" idx="3"/>
          </p:cNvCxnSpPr>
          <p:nvPr/>
        </p:nvCxnSpPr>
        <p:spPr>
          <a:xfrm flipH="1" rot="10800000">
            <a:off x="4160100" y="3741750"/>
            <a:ext cx="833100" cy="30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52"/>
          <p:cNvSpPr/>
          <p:nvPr/>
        </p:nvSpPr>
        <p:spPr>
          <a:xfrm>
            <a:off x="6072875" y="276391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312" name="Google Shape;312;p52"/>
          <p:cNvSpPr/>
          <p:nvPr/>
        </p:nvSpPr>
        <p:spPr>
          <a:xfrm>
            <a:off x="6072875" y="314578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313" name="Google Shape;313;p52"/>
          <p:cNvSpPr/>
          <p:nvPr/>
        </p:nvSpPr>
        <p:spPr>
          <a:xfrm>
            <a:off x="5235318" y="356471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314" name="Google Shape;314;p52"/>
          <p:cNvSpPr/>
          <p:nvPr/>
        </p:nvSpPr>
        <p:spPr>
          <a:xfrm>
            <a:off x="6922550" y="355728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315" name="Google Shape;315;p52"/>
          <p:cNvSpPr/>
          <p:nvPr/>
        </p:nvSpPr>
        <p:spPr>
          <a:xfrm>
            <a:off x="5235318" y="402823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316" name="Google Shape;316;p52"/>
          <p:cNvSpPr/>
          <p:nvPr/>
        </p:nvSpPr>
        <p:spPr>
          <a:xfrm>
            <a:off x="5165251" y="4487794"/>
            <a:ext cx="13779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Your Page Title</a:t>
            </a:r>
            <a:endParaRPr sz="1100">
              <a:latin typeface="Consolas"/>
              <a:ea typeface="Consolas"/>
              <a:cs typeface="Consolas"/>
              <a:sym typeface="Consolas"/>
            </a:endParaRPr>
          </a:p>
        </p:txBody>
      </p:sp>
      <p:sp>
        <p:nvSpPr>
          <p:cNvPr id="317" name="Google Shape;317;p52"/>
          <p:cNvSpPr/>
          <p:nvPr/>
        </p:nvSpPr>
        <p:spPr>
          <a:xfrm>
            <a:off x="6922550" y="402080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318" name="Google Shape;318;p52"/>
          <p:cNvSpPr/>
          <p:nvPr/>
        </p:nvSpPr>
        <p:spPr>
          <a:xfrm>
            <a:off x="6925543" y="4517006"/>
            <a:ext cx="12483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Welcome!</a:t>
            </a:r>
            <a:endParaRPr sz="1100">
              <a:latin typeface="Consolas"/>
              <a:ea typeface="Consolas"/>
              <a:cs typeface="Consolas"/>
              <a:sym typeface="Consolas"/>
            </a:endParaRPr>
          </a:p>
        </p:txBody>
      </p:sp>
      <p:cxnSp>
        <p:nvCxnSpPr>
          <p:cNvPr id="319" name="Google Shape;319;p52"/>
          <p:cNvCxnSpPr>
            <a:endCxn id="312" idx="0"/>
          </p:cNvCxnSpPr>
          <p:nvPr/>
        </p:nvCxnSpPr>
        <p:spPr>
          <a:xfrm>
            <a:off x="6697025" y="298708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52"/>
          <p:cNvCxnSpPr>
            <a:stCxn id="312" idx="2"/>
            <a:endCxn id="314" idx="0"/>
          </p:cNvCxnSpPr>
          <p:nvPr/>
        </p:nvCxnSpPr>
        <p:spPr>
          <a:xfrm flipH="1" rot="-5400000">
            <a:off x="7027475" y="3038231"/>
            <a:ext cx="188700" cy="849600"/>
          </a:xfrm>
          <a:prstGeom prst="bentConnector3">
            <a:avLst>
              <a:gd fmla="val 49995" name="adj1"/>
            </a:avLst>
          </a:prstGeom>
          <a:noFill/>
          <a:ln cap="flat" cmpd="sng" w="9525">
            <a:solidFill>
              <a:schemeClr val="dk2"/>
            </a:solidFill>
            <a:prstDash val="solid"/>
            <a:round/>
            <a:headEnd len="med" w="med" type="none"/>
            <a:tailEnd len="med" w="med" type="triangle"/>
          </a:ln>
        </p:spPr>
      </p:cxnSp>
      <p:cxnSp>
        <p:nvCxnSpPr>
          <p:cNvPr id="321" name="Google Shape;321;p52"/>
          <p:cNvCxnSpPr>
            <a:stCxn id="312" idx="2"/>
            <a:endCxn id="313" idx="0"/>
          </p:cNvCxnSpPr>
          <p:nvPr/>
        </p:nvCxnSpPr>
        <p:spPr>
          <a:xfrm rot="5400000">
            <a:off x="6180275" y="3047831"/>
            <a:ext cx="195900" cy="837600"/>
          </a:xfrm>
          <a:prstGeom prst="bentConnector3">
            <a:avLst>
              <a:gd fmla="val 49997" name="adj1"/>
            </a:avLst>
          </a:prstGeom>
          <a:noFill/>
          <a:ln cap="flat" cmpd="sng" w="9525">
            <a:solidFill>
              <a:schemeClr val="dk2"/>
            </a:solidFill>
            <a:prstDash val="solid"/>
            <a:round/>
            <a:headEnd len="med" w="med" type="none"/>
            <a:tailEnd len="med" w="med" type="triangle"/>
          </a:ln>
        </p:spPr>
      </p:cxnSp>
      <p:cxnSp>
        <p:nvCxnSpPr>
          <p:cNvPr id="322" name="Google Shape;322;p52"/>
          <p:cNvCxnSpPr>
            <a:stCxn id="313" idx="2"/>
            <a:endCxn id="315" idx="0"/>
          </p:cNvCxnSpPr>
          <p:nvPr/>
        </p:nvCxnSpPr>
        <p:spPr>
          <a:xfrm>
            <a:off x="5859468" y="378761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52"/>
          <p:cNvCxnSpPr>
            <a:stCxn id="314" idx="2"/>
            <a:endCxn id="317" idx="0"/>
          </p:cNvCxnSpPr>
          <p:nvPr/>
        </p:nvCxnSpPr>
        <p:spPr>
          <a:xfrm>
            <a:off x="7546700" y="378018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52"/>
          <p:cNvCxnSpPr>
            <a:stCxn id="315" idx="2"/>
            <a:endCxn id="316" idx="0"/>
          </p:cNvCxnSpPr>
          <p:nvPr/>
        </p:nvCxnSpPr>
        <p:spPr>
          <a:xfrm flipH="1">
            <a:off x="5854068" y="4251136"/>
            <a:ext cx="5400" cy="2367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52"/>
          <p:cNvCxnSpPr>
            <a:stCxn id="317" idx="2"/>
            <a:endCxn id="318" idx="0"/>
          </p:cNvCxnSpPr>
          <p:nvPr/>
        </p:nvCxnSpPr>
        <p:spPr>
          <a:xfrm>
            <a:off x="7546700" y="424370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52"/>
          <p:cNvSpPr txBox="1"/>
          <p:nvPr/>
        </p:nvSpPr>
        <p:spPr>
          <a:xfrm>
            <a:off x="6137225" y="245904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
        <p:nvSpPr>
          <p:cNvPr id="327" name="Google Shape;327;p52"/>
          <p:cNvSpPr txBox="1"/>
          <p:nvPr/>
        </p:nvSpPr>
        <p:spPr>
          <a:xfrm>
            <a:off x="471000" y="2824452"/>
            <a:ext cx="3536700" cy="195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&lt;!DOCTYPE html&gt;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&lt;html&gt;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&lt;head&gt;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&lt;title&gt;Your Page Title&lt;/title&gt;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&lt;/head&gt;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&lt;body&gt;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&lt;h1&gt;Welcome!&lt;/h1&gt;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&lt;/body&gt;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&lt;/html&gt;</a:t>
            </a:r>
            <a:endParaRPr sz="1100">
              <a:latin typeface="Consolas"/>
              <a:ea typeface="Consolas"/>
              <a:cs typeface="Consolas"/>
              <a:sym typeface="Consolas"/>
            </a:endParaRPr>
          </a:p>
        </p:txBody>
      </p:sp>
      <p:sp>
        <p:nvSpPr>
          <p:cNvPr id="328" name="Google Shape;328;p52"/>
          <p:cNvSpPr txBox="1"/>
          <p:nvPr/>
        </p:nvSpPr>
        <p:spPr>
          <a:xfrm>
            <a:off x="1679550" y="2318044"/>
            <a:ext cx="1119600" cy="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HTML FILE</a:t>
            </a:r>
            <a:endParaRPr b="1">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DOM?	</a:t>
            </a:r>
            <a:endParaRPr/>
          </a:p>
        </p:txBody>
      </p:sp>
      <p:sp>
        <p:nvSpPr>
          <p:cNvPr id="334" name="Google Shape;334;p53"/>
          <p:cNvSpPr txBox="1"/>
          <p:nvPr>
            <p:ph idx="1" type="body"/>
          </p:nvPr>
        </p:nvSpPr>
        <p:spPr>
          <a:xfrm>
            <a:off x="311700" y="1428023"/>
            <a:ext cx="8520600" cy="9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a:t>
            </a:r>
            <a:r>
              <a:rPr b="1" lang="en">
                <a:solidFill>
                  <a:srgbClr val="000000"/>
                </a:solidFill>
              </a:rPr>
              <a:t>DOM </a:t>
            </a:r>
            <a:r>
              <a:rPr lang="en">
                <a:solidFill>
                  <a:srgbClr val="000000"/>
                </a:solidFill>
              </a:rPr>
              <a:t>represents an </a:t>
            </a:r>
            <a:r>
              <a:rPr lang="en">
                <a:solidFill>
                  <a:srgbClr val="000000"/>
                </a:solidFill>
              </a:rPr>
              <a:t>alternative structure</a:t>
            </a:r>
            <a:r>
              <a:rPr lang="en">
                <a:solidFill>
                  <a:srgbClr val="000000"/>
                </a:solidFill>
              </a:rPr>
              <a:t> of the HTML file, turning each component in the file into an </a:t>
            </a:r>
            <a:r>
              <a:rPr b="1" lang="en">
                <a:solidFill>
                  <a:srgbClr val="000000"/>
                </a:solidFill>
              </a:rPr>
              <a:t>object </a:t>
            </a:r>
            <a:r>
              <a:rPr lang="en">
                <a:solidFill>
                  <a:srgbClr val="000000"/>
                </a:solidFill>
              </a:rPr>
              <a:t>or </a:t>
            </a:r>
            <a:r>
              <a:rPr b="1" lang="en">
                <a:solidFill>
                  <a:srgbClr val="000000"/>
                </a:solidFill>
              </a:rPr>
              <a:t>node.</a:t>
            </a:r>
            <a:endParaRPr b="1">
              <a:solidFill>
                <a:srgbClr val="000000"/>
              </a:solidFill>
            </a:endParaRPr>
          </a:p>
        </p:txBody>
      </p:sp>
      <p:sp>
        <p:nvSpPr>
          <p:cNvPr id="335" name="Google Shape;335;p53"/>
          <p:cNvSpPr/>
          <p:nvPr/>
        </p:nvSpPr>
        <p:spPr>
          <a:xfrm>
            <a:off x="3975325" y="28303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336" name="Google Shape;336;p53"/>
          <p:cNvSpPr/>
          <p:nvPr/>
        </p:nvSpPr>
        <p:spPr>
          <a:xfrm>
            <a:off x="3975325" y="32122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337" name="Google Shape;337;p53"/>
          <p:cNvSpPr/>
          <p:nvPr/>
        </p:nvSpPr>
        <p:spPr>
          <a:xfrm>
            <a:off x="3137768" y="36311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338" name="Google Shape;338;p53"/>
          <p:cNvSpPr/>
          <p:nvPr/>
        </p:nvSpPr>
        <p:spPr>
          <a:xfrm>
            <a:off x="4825000" y="36237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339" name="Google Shape;339;p53"/>
          <p:cNvSpPr/>
          <p:nvPr/>
        </p:nvSpPr>
        <p:spPr>
          <a:xfrm>
            <a:off x="3137768" y="40946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340" name="Google Shape;340;p53"/>
          <p:cNvSpPr/>
          <p:nvPr/>
        </p:nvSpPr>
        <p:spPr>
          <a:xfrm>
            <a:off x="3067701" y="4554244"/>
            <a:ext cx="13779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Your Page Title</a:t>
            </a:r>
            <a:endParaRPr sz="1100">
              <a:latin typeface="Consolas"/>
              <a:ea typeface="Consolas"/>
              <a:cs typeface="Consolas"/>
              <a:sym typeface="Consolas"/>
            </a:endParaRPr>
          </a:p>
        </p:txBody>
      </p:sp>
      <p:sp>
        <p:nvSpPr>
          <p:cNvPr id="341" name="Google Shape;341;p53"/>
          <p:cNvSpPr/>
          <p:nvPr/>
        </p:nvSpPr>
        <p:spPr>
          <a:xfrm>
            <a:off x="4825000" y="40872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342" name="Google Shape;342;p53"/>
          <p:cNvSpPr/>
          <p:nvPr/>
        </p:nvSpPr>
        <p:spPr>
          <a:xfrm>
            <a:off x="4827993" y="4583456"/>
            <a:ext cx="12483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Welcome!</a:t>
            </a:r>
            <a:endParaRPr sz="1100">
              <a:latin typeface="Consolas"/>
              <a:ea typeface="Consolas"/>
              <a:cs typeface="Consolas"/>
              <a:sym typeface="Consolas"/>
            </a:endParaRPr>
          </a:p>
        </p:txBody>
      </p:sp>
      <p:cxnSp>
        <p:nvCxnSpPr>
          <p:cNvPr id="343" name="Google Shape;343;p53"/>
          <p:cNvCxnSpPr>
            <a:endCxn id="336" idx="0"/>
          </p:cNvCxnSpPr>
          <p:nvPr/>
        </p:nvCxnSpPr>
        <p:spPr>
          <a:xfrm>
            <a:off x="4599475" y="30535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53"/>
          <p:cNvCxnSpPr>
            <a:stCxn id="336" idx="2"/>
            <a:endCxn id="338" idx="0"/>
          </p:cNvCxnSpPr>
          <p:nvPr/>
        </p:nvCxnSpPr>
        <p:spPr>
          <a:xfrm flipH="1" rot="-5400000">
            <a:off x="4929925" y="3104681"/>
            <a:ext cx="188700" cy="849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5" name="Google Shape;345;p53"/>
          <p:cNvCxnSpPr>
            <a:stCxn id="336" idx="2"/>
            <a:endCxn id="337" idx="0"/>
          </p:cNvCxnSpPr>
          <p:nvPr/>
        </p:nvCxnSpPr>
        <p:spPr>
          <a:xfrm rot="5400000">
            <a:off x="4082725" y="3114281"/>
            <a:ext cx="195900" cy="837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346" name="Google Shape;346;p53"/>
          <p:cNvCxnSpPr>
            <a:stCxn id="337" idx="2"/>
            <a:endCxn id="339" idx="0"/>
          </p:cNvCxnSpPr>
          <p:nvPr/>
        </p:nvCxnSpPr>
        <p:spPr>
          <a:xfrm>
            <a:off x="3761918" y="38540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53"/>
          <p:cNvCxnSpPr>
            <a:stCxn id="338" idx="2"/>
            <a:endCxn id="341" idx="0"/>
          </p:cNvCxnSpPr>
          <p:nvPr/>
        </p:nvCxnSpPr>
        <p:spPr>
          <a:xfrm>
            <a:off x="5449150" y="38466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53"/>
          <p:cNvCxnSpPr>
            <a:stCxn id="339" idx="2"/>
            <a:endCxn id="340" idx="0"/>
          </p:cNvCxnSpPr>
          <p:nvPr/>
        </p:nvCxnSpPr>
        <p:spPr>
          <a:xfrm flipH="1">
            <a:off x="3756518" y="4317586"/>
            <a:ext cx="5400" cy="2367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53"/>
          <p:cNvCxnSpPr>
            <a:stCxn id="341" idx="2"/>
            <a:endCxn id="342" idx="0"/>
          </p:cNvCxnSpPr>
          <p:nvPr/>
        </p:nvCxnSpPr>
        <p:spPr>
          <a:xfrm>
            <a:off x="5449150" y="431015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53"/>
          <p:cNvSpPr txBox="1"/>
          <p:nvPr/>
        </p:nvSpPr>
        <p:spPr>
          <a:xfrm>
            <a:off x="4039675" y="252549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DOM?	</a:t>
            </a:r>
            <a:endParaRPr/>
          </a:p>
        </p:txBody>
      </p:sp>
      <p:sp>
        <p:nvSpPr>
          <p:cNvPr id="356" name="Google Shape;356;p54"/>
          <p:cNvSpPr txBox="1"/>
          <p:nvPr>
            <p:ph idx="1" type="body"/>
          </p:nvPr>
        </p:nvSpPr>
        <p:spPr>
          <a:xfrm>
            <a:off x="311700" y="1428023"/>
            <a:ext cx="85206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t>
            </a:r>
            <a:r>
              <a:rPr b="1" lang="en">
                <a:solidFill>
                  <a:schemeClr val="dk1"/>
                </a:solidFill>
              </a:rPr>
              <a:t>DOM </a:t>
            </a:r>
            <a:r>
              <a:rPr lang="en">
                <a:solidFill>
                  <a:schemeClr val="dk1"/>
                </a:solidFill>
              </a:rPr>
              <a:t>represents an </a:t>
            </a:r>
            <a:r>
              <a:rPr lang="en">
                <a:solidFill>
                  <a:schemeClr val="dk1"/>
                </a:solidFill>
              </a:rPr>
              <a:t>alternative structure</a:t>
            </a:r>
            <a:r>
              <a:rPr lang="en">
                <a:solidFill>
                  <a:schemeClr val="dk1"/>
                </a:solidFill>
              </a:rPr>
              <a:t> of the HTML file, turning each component in the file into an </a:t>
            </a:r>
            <a:r>
              <a:rPr b="1" lang="en">
                <a:solidFill>
                  <a:schemeClr val="dk1"/>
                </a:solidFill>
              </a:rPr>
              <a:t>object </a:t>
            </a:r>
            <a:r>
              <a:rPr lang="en">
                <a:solidFill>
                  <a:schemeClr val="dk1"/>
                </a:solidFill>
              </a:rPr>
              <a:t>or </a:t>
            </a:r>
            <a:r>
              <a:rPr b="1" lang="en">
                <a:solidFill>
                  <a:schemeClr val="dk1"/>
                </a:solidFill>
              </a:rPr>
              <a:t>node.</a:t>
            </a:r>
            <a:endParaRPr b="1">
              <a:solidFill>
                <a:schemeClr val="dk1"/>
              </a:solidFill>
            </a:endParaRPr>
          </a:p>
          <a:p>
            <a:pPr indent="0" lvl="0" marL="0" rtl="0" algn="l">
              <a:spcBef>
                <a:spcPts val="1600"/>
              </a:spcBef>
              <a:spcAft>
                <a:spcPts val="1600"/>
              </a:spcAft>
              <a:buNone/>
            </a:pPr>
            <a:r>
              <a:t/>
            </a:r>
            <a:endParaRPr>
              <a:solidFill>
                <a:srgbClr val="000000"/>
              </a:solidFill>
            </a:endParaRPr>
          </a:p>
        </p:txBody>
      </p:sp>
      <p:sp>
        <p:nvSpPr>
          <p:cNvPr id="357" name="Google Shape;357;p54"/>
          <p:cNvSpPr/>
          <p:nvPr/>
        </p:nvSpPr>
        <p:spPr>
          <a:xfrm>
            <a:off x="4578359" y="4003670"/>
            <a:ext cx="1743600" cy="393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54"/>
          <p:cNvCxnSpPr>
            <a:stCxn id="357" idx="6"/>
          </p:cNvCxnSpPr>
          <p:nvPr/>
        </p:nvCxnSpPr>
        <p:spPr>
          <a:xfrm flipH="1" rot="10800000">
            <a:off x="6321959" y="3808970"/>
            <a:ext cx="516600" cy="3915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54"/>
          <p:cNvSpPr/>
          <p:nvPr/>
        </p:nvSpPr>
        <p:spPr>
          <a:xfrm>
            <a:off x="6796225" y="2983913"/>
            <a:ext cx="1806900" cy="7053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In the DOM, this represents a </a:t>
            </a:r>
            <a:r>
              <a:rPr b="1" lang="en">
                <a:solidFill>
                  <a:srgbClr val="FFFFFF"/>
                </a:solidFill>
                <a:latin typeface="Proxima Nova"/>
                <a:ea typeface="Proxima Nova"/>
                <a:cs typeface="Proxima Nova"/>
                <a:sym typeface="Proxima Nova"/>
              </a:rPr>
              <a:t>node</a:t>
            </a:r>
            <a:endParaRPr b="1">
              <a:solidFill>
                <a:srgbClr val="FFFFFF"/>
              </a:solidFill>
              <a:latin typeface="Proxima Nova"/>
              <a:ea typeface="Proxima Nova"/>
              <a:cs typeface="Proxima Nova"/>
              <a:sym typeface="Proxima Nova"/>
            </a:endParaRPr>
          </a:p>
        </p:txBody>
      </p:sp>
      <p:sp>
        <p:nvSpPr>
          <p:cNvPr id="360" name="Google Shape;360;p54"/>
          <p:cNvSpPr/>
          <p:nvPr/>
        </p:nvSpPr>
        <p:spPr>
          <a:xfrm>
            <a:off x="3975325" y="28303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361" name="Google Shape;361;p54"/>
          <p:cNvSpPr/>
          <p:nvPr/>
        </p:nvSpPr>
        <p:spPr>
          <a:xfrm>
            <a:off x="3975325" y="32122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362" name="Google Shape;362;p54"/>
          <p:cNvSpPr/>
          <p:nvPr/>
        </p:nvSpPr>
        <p:spPr>
          <a:xfrm>
            <a:off x="3137768" y="36311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363" name="Google Shape;363;p54"/>
          <p:cNvSpPr/>
          <p:nvPr/>
        </p:nvSpPr>
        <p:spPr>
          <a:xfrm>
            <a:off x="4825000" y="36237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364" name="Google Shape;364;p54"/>
          <p:cNvSpPr/>
          <p:nvPr/>
        </p:nvSpPr>
        <p:spPr>
          <a:xfrm>
            <a:off x="3137768" y="40946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365" name="Google Shape;365;p54"/>
          <p:cNvSpPr/>
          <p:nvPr/>
        </p:nvSpPr>
        <p:spPr>
          <a:xfrm>
            <a:off x="3067701" y="4554244"/>
            <a:ext cx="13779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Your Page Title</a:t>
            </a:r>
            <a:endParaRPr sz="1100">
              <a:latin typeface="Consolas"/>
              <a:ea typeface="Consolas"/>
              <a:cs typeface="Consolas"/>
              <a:sym typeface="Consolas"/>
            </a:endParaRPr>
          </a:p>
        </p:txBody>
      </p:sp>
      <p:sp>
        <p:nvSpPr>
          <p:cNvPr id="366" name="Google Shape;366;p54"/>
          <p:cNvSpPr/>
          <p:nvPr/>
        </p:nvSpPr>
        <p:spPr>
          <a:xfrm>
            <a:off x="4825000" y="40872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367" name="Google Shape;367;p54"/>
          <p:cNvSpPr/>
          <p:nvPr/>
        </p:nvSpPr>
        <p:spPr>
          <a:xfrm>
            <a:off x="4827993" y="4583456"/>
            <a:ext cx="12483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Welcome!</a:t>
            </a:r>
            <a:endParaRPr sz="1100">
              <a:latin typeface="Consolas"/>
              <a:ea typeface="Consolas"/>
              <a:cs typeface="Consolas"/>
              <a:sym typeface="Consolas"/>
            </a:endParaRPr>
          </a:p>
        </p:txBody>
      </p:sp>
      <p:cxnSp>
        <p:nvCxnSpPr>
          <p:cNvPr id="368" name="Google Shape;368;p54"/>
          <p:cNvCxnSpPr>
            <a:endCxn id="361" idx="0"/>
          </p:cNvCxnSpPr>
          <p:nvPr/>
        </p:nvCxnSpPr>
        <p:spPr>
          <a:xfrm>
            <a:off x="4599475" y="30535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54"/>
          <p:cNvCxnSpPr>
            <a:stCxn id="361" idx="2"/>
            <a:endCxn id="363" idx="0"/>
          </p:cNvCxnSpPr>
          <p:nvPr/>
        </p:nvCxnSpPr>
        <p:spPr>
          <a:xfrm flipH="1" rot="-5400000">
            <a:off x="4929925" y="3104681"/>
            <a:ext cx="188700" cy="849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70" name="Google Shape;370;p54"/>
          <p:cNvCxnSpPr>
            <a:stCxn id="361" idx="2"/>
            <a:endCxn id="362" idx="0"/>
          </p:cNvCxnSpPr>
          <p:nvPr/>
        </p:nvCxnSpPr>
        <p:spPr>
          <a:xfrm rot="5400000">
            <a:off x="4082725" y="3114281"/>
            <a:ext cx="195900" cy="837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371" name="Google Shape;371;p54"/>
          <p:cNvCxnSpPr>
            <a:stCxn id="362" idx="2"/>
            <a:endCxn id="364" idx="0"/>
          </p:cNvCxnSpPr>
          <p:nvPr/>
        </p:nvCxnSpPr>
        <p:spPr>
          <a:xfrm>
            <a:off x="3761918" y="38540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372" name="Google Shape;372;p54"/>
          <p:cNvCxnSpPr>
            <a:stCxn id="363" idx="2"/>
            <a:endCxn id="366" idx="0"/>
          </p:cNvCxnSpPr>
          <p:nvPr/>
        </p:nvCxnSpPr>
        <p:spPr>
          <a:xfrm>
            <a:off x="5449150" y="38466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54"/>
          <p:cNvCxnSpPr>
            <a:stCxn id="364" idx="2"/>
            <a:endCxn id="365" idx="0"/>
          </p:cNvCxnSpPr>
          <p:nvPr/>
        </p:nvCxnSpPr>
        <p:spPr>
          <a:xfrm flipH="1">
            <a:off x="3756518" y="4317586"/>
            <a:ext cx="5400" cy="23670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54"/>
          <p:cNvCxnSpPr>
            <a:stCxn id="366" idx="2"/>
            <a:endCxn id="367" idx="0"/>
          </p:cNvCxnSpPr>
          <p:nvPr/>
        </p:nvCxnSpPr>
        <p:spPr>
          <a:xfrm>
            <a:off x="5449150" y="431015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54"/>
          <p:cNvSpPr txBox="1"/>
          <p:nvPr/>
        </p:nvSpPr>
        <p:spPr>
          <a:xfrm>
            <a:off x="4039675" y="252549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DOM?	</a:t>
            </a:r>
            <a:endParaRPr/>
          </a:p>
        </p:txBody>
      </p:sp>
      <p:sp>
        <p:nvSpPr>
          <p:cNvPr id="381" name="Google Shape;381;p55"/>
          <p:cNvSpPr txBox="1"/>
          <p:nvPr>
            <p:ph idx="1" type="body"/>
          </p:nvPr>
        </p:nvSpPr>
        <p:spPr>
          <a:xfrm>
            <a:off x="311700" y="1428023"/>
            <a:ext cx="85206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t>
            </a:r>
            <a:r>
              <a:rPr b="1" lang="en">
                <a:solidFill>
                  <a:schemeClr val="dk1"/>
                </a:solidFill>
              </a:rPr>
              <a:t>DOM </a:t>
            </a:r>
            <a:r>
              <a:rPr lang="en">
                <a:solidFill>
                  <a:schemeClr val="dk1"/>
                </a:solidFill>
              </a:rPr>
              <a:t>represents an </a:t>
            </a:r>
            <a:r>
              <a:rPr lang="en">
                <a:solidFill>
                  <a:schemeClr val="dk1"/>
                </a:solidFill>
              </a:rPr>
              <a:t>alternative structure</a:t>
            </a:r>
            <a:r>
              <a:rPr lang="en">
                <a:solidFill>
                  <a:schemeClr val="dk1"/>
                </a:solidFill>
              </a:rPr>
              <a:t> of the HTML file, turning each component in the file into an </a:t>
            </a:r>
            <a:r>
              <a:rPr b="1" lang="en">
                <a:solidFill>
                  <a:schemeClr val="dk1"/>
                </a:solidFill>
              </a:rPr>
              <a:t>object </a:t>
            </a:r>
            <a:r>
              <a:rPr lang="en">
                <a:solidFill>
                  <a:schemeClr val="dk1"/>
                </a:solidFill>
              </a:rPr>
              <a:t>or </a:t>
            </a:r>
            <a:r>
              <a:rPr b="1" lang="en">
                <a:solidFill>
                  <a:schemeClr val="dk1"/>
                </a:solidFill>
              </a:rPr>
              <a:t>node</a:t>
            </a:r>
            <a:r>
              <a:rPr b="1" lang="en">
                <a:solidFill>
                  <a:schemeClr val="dk1"/>
                </a:solidFill>
              </a:rPr>
              <a:t>.</a:t>
            </a:r>
            <a:endParaRPr b="1">
              <a:solidFill>
                <a:schemeClr val="dk1"/>
              </a:solidFill>
            </a:endParaRPr>
          </a:p>
          <a:p>
            <a:pPr indent="0" lvl="0" marL="0" rtl="0" algn="l">
              <a:spcBef>
                <a:spcPts val="1600"/>
              </a:spcBef>
              <a:spcAft>
                <a:spcPts val="1600"/>
              </a:spcAft>
              <a:buNone/>
            </a:pPr>
            <a:r>
              <a:t/>
            </a:r>
            <a:endParaRPr>
              <a:solidFill>
                <a:srgbClr val="000000"/>
              </a:solidFill>
            </a:endParaRPr>
          </a:p>
        </p:txBody>
      </p:sp>
      <p:sp>
        <p:nvSpPr>
          <p:cNvPr id="382" name="Google Shape;382;p55"/>
          <p:cNvSpPr/>
          <p:nvPr/>
        </p:nvSpPr>
        <p:spPr>
          <a:xfrm>
            <a:off x="6765125" y="2742700"/>
            <a:ext cx="1856100" cy="9825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Each node has attributes we can access, such as </a:t>
            </a:r>
            <a:r>
              <a:rPr b="1" lang="en">
                <a:solidFill>
                  <a:srgbClr val="FFFFFF"/>
                </a:solidFill>
                <a:latin typeface="Proxima Nova"/>
                <a:ea typeface="Proxima Nova"/>
                <a:cs typeface="Proxima Nova"/>
                <a:sym typeface="Proxima Nova"/>
              </a:rPr>
              <a:t>text</a:t>
            </a:r>
            <a:r>
              <a:rPr lang="en">
                <a:solidFill>
                  <a:srgbClr val="FFFFFF"/>
                </a:solidFill>
                <a:latin typeface="Proxima Nova"/>
                <a:ea typeface="Proxima Nova"/>
                <a:cs typeface="Proxima Nova"/>
                <a:sym typeface="Proxima Nova"/>
              </a:rPr>
              <a:t> and </a:t>
            </a:r>
            <a:r>
              <a:rPr b="1" lang="en">
                <a:solidFill>
                  <a:srgbClr val="FFFFFF"/>
                </a:solidFill>
                <a:latin typeface="Proxima Nova"/>
                <a:ea typeface="Proxima Nova"/>
                <a:cs typeface="Proxima Nova"/>
                <a:sym typeface="Proxima Nova"/>
              </a:rPr>
              <a:t>style</a:t>
            </a:r>
            <a:endParaRPr b="1">
              <a:solidFill>
                <a:srgbClr val="FFFFFF"/>
              </a:solidFill>
              <a:latin typeface="Proxima Nova"/>
              <a:ea typeface="Proxima Nova"/>
              <a:cs typeface="Proxima Nova"/>
              <a:sym typeface="Proxima Nova"/>
            </a:endParaRPr>
          </a:p>
        </p:txBody>
      </p:sp>
      <p:sp>
        <p:nvSpPr>
          <p:cNvPr id="383" name="Google Shape;383;p55"/>
          <p:cNvSpPr/>
          <p:nvPr/>
        </p:nvSpPr>
        <p:spPr>
          <a:xfrm>
            <a:off x="7087193" y="3926080"/>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style</a:t>
            </a:r>
            <a:endParaRPr sz="1100">
              <a:latin typeface="Consolas"/>
              <a:ea typeface="Consolas"/>
              <a:cs typeface="Consolas"/>
              <a:sym typeface="Consolas"/>
            </a:endParaRPr>
          </a:p>
        </p:txBody>
      </p:sp>
      <p:sp>
        <p:nvSpPr>
          <p:cNvPr id="384" name="Google Shape;384;p55"/>
          <p:cNvSpPr/>
          <p:nvPr/>
        </p:nvSpPr>
        <p:spPr>
          <a:xfrm>
            <a:off x="7087193" y="4248411"/>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text</a:t>
            </a:r>
            <a:endParaRPr sz="1100">
              <a:latin typeface="Consolas"/>
              <a:ea typeface="Consolas"/>
              <a:cs typeface="Consolas"/>
              <a:sym typeface="Consolas"/>
            </a:endParaRPr>
          </a:p>
        </p:txBody>
      </p:sp>
      <p:sp>
        <p:nvSpPr>
          <p:cNvPr id="385" name="Google Shape;385;p55"/>
          <p:cNvSpPr/>
          <p:nvPr/>
        </p:nvSpPr>
        <p:spPr>
          <a:xfrm>
            <a:off x="4578359" y="4003670"/>
            <a:ext cx="1743600" cy="393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55"/>
          <p:cNvCxnSpPr>
            <a:stCxn id="385" idx="6"/>
          </p:cNvCxnSpPr>
          <p:nvPr/>
        </p:nvCxnSpPr>
        <p:spPr>
          <a:xfrm flipH="1" rot="10800000">
            <a:off x="6321959" y="3808970"/>
            <a:ext cx="516600" cy="39150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p55"/>
          <p:cNvSpPr/>
          <p:nvPr/>
        </p:nvSpPr>
        <p:spPr>
          <a:xfrm>
            <a:off x="3975325" y="28303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388" name="Google Shape;388;p55"/>
          <p:cNvSpPr/>
          <p:nvPr/>
        </p:nvSpPr>
        <p:spPr>
          <a:xfrm>
            <a:off x="3975325" y="32122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389" name="Google Shape;389;p55"/>
          <p:cNvSpPr/>
          <p:nvPr/>
        </p:nvSpPr>
        <p:spPr>
          <a:xfrm>
            <a:off x="3137768" y="36311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390" name="Google Shape;390;p55"/>
          <p:cNvSpPr/>
          <p:nvPr/>
        </p:nvSpPr>
        <p:spPr>
          <a:xfrm>
            <a:off x="4825000" y="36237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391" name="Google Shape;391;p55"/>
          <p:cNvSpPr/>
          <p:nvPr/>
        </p:nvSpPr>
        <p:spPr>
          <a:xfrm>
            <a:off x="3137768" y="40946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392" name="Google Shape;392;p55"/>
          <p:cNvSpPr/>
          <p:nvPr/>
        </p:nvSpPr>
        <p:spPr>
          <a:xfrm>
            <a:off x="3067701" y="4554244"/>
            <a:ext cx="13779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Your Page Title</a:t>
            </a:r>
            <a:endParaRPr sz="1100">
              <a:latin typeface="Consolas"/>
              <a:ea typeface="Consolas"/>
              <a:cs typeface="Consolas"/>
              <a:sym typeface="Consolas"/>
            </a:endParaRPr>
          </a:p>
        </p:txBody>
      </p:sp>
      <p:sp>
        <p:nvSpPr>
          <p:cNvPr id="393" name="Google Shape;393;p55"/>
          <p:cNvSpPr/>
          <p:nvPr/>
        </p:nvSpPr>
        <p:spPr>
          <a:xfrm>
            <a:off x="4825000" y="40872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394" name="Google Shape;394;p55"/>
          <p:cNvSpPr/>
          <p:nvPr/>
        </p:nvSpPr>
        <p:spPr>
          <a:xfrm>
            <a:off x="4827993" y="4583456"/>
            <a:ext cx="12483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Welcome!</a:t>
            </a:r>
            <a:endParaRPr sz="1100">
              <a:latin typeface="Consolas"/>
              <a:ea typeface="Consolas"/>
              <a:cs typeface="Consolas"/>
              <a:sym typeface="Consolas"/>
            </a:endParaRPr>
          </a:p>
        </p:txBody>
      </p:sp>
      <p:cxnSp>
        <p:nvCxnSpPr>
          <p:cNvPr id="395" name="Google Shape;395;p55"/>
          <p:cNvCxnSpPr>
            <a:endCxn id="388" idx="0"/>
          </p:cNvCxnSpPr>
          <p:nvPr/>
        </p:nvCxnSpPr>
        <p:spPr>
          <a:xfrm>
            <a:off x="4599475" y="30535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55"/>
          <p:cNvCxnSpPr>
            <a:stCxn id="388" idx="2"/>
            <a:endCxn id="390" idx="0"/>
          </p:cNvCxnSpPr>
          <p:nvPr/>
        </p:nvCxnSpPr>
        <p:spPr>
          <a:xfrm flipH="1" rot="-5400000">
            <a:off x="4929925" y="3104681"/>
            <a:ext cx="188700" cy="849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97" name="Google Shape;397;p55"/>
          <p:cNvCxnSpPr>
            <a:stCxn id="388" idx="2"/>
            <a:endCxn id="389" idx="0"/>
          </p:cNvCxnSpPr>
          <p:nvPr/>
        </p:nvCxnSpPr>
        <p:spPr>
          <a:xfrm rot="5400000">
            <a:off x="4082725" y="3114281"/>
            <a:ext cx="195900" cy="837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398" name="Google Shape;398;p55"/>
          <p:cNvCxnSpPr>
            <a:stCxn id="389" idx="2"/>
            <a:endCxn id="391" idx="0"/>
          </p:cNvCxnSpPr>
          <p:nvPr/>
        </p:nvCxnSpPr>
        <p:spPr>
          <a:xfrm>
            <a:off x="3761918" y="38540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55"/>
          <p:cNvCxnSpPr>
            <a:stCxn id="390" idx="2"/>
            <a:endCxn id="393" idx="0"/>
          </p:cNvCxnSpPr>
          <p:nvPr/>
        </p:nvCxnSpPr>
        <p:spPr>
          <a:xfrm>
            <a:off x="5449150" y="38466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55"/>
          <p:cNvCxnSpPr>
            <a:stCxn id="391" idx="2"/>
            <a:endCxn id="392" idx="0"/>
          </p:cNvCxnSpPr>
          <p:nvPr/>
        </p:nvCxnSpPr>
        <p:spPr>
          <a:xfrm flipH="1">
            <a:off x="3756518" y="4317586"/>
            <a:ext cx="5400" cy="2367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55"/>
          <p:cNvCxnSpPr>
            <a:stCxn id="393" idx="2"/>
            <a:endCxn id="394" idx="0"/>
          </p:cNvCxnSpPr>
          <p:nvPr/>
        </p:nvCxnSpPr>
        <p:spPr>
          <a:xfrm>
            <a:off x="5449150" y="431015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402" name="Google Shape;402;p55"/>
          <p:cNvSpPr txBox="1"/>
          <p:nvPr/>
        </p:nvSpPr>
        <p:spPr>
          <a:xfrm>
            <a:off x="4039675" y="252549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
            </a:r>
            <a:endParaRPr/>
          </a:p>
        </p:txBody>
      </p:sp>
      <p:sp>
        <p:nvSpPr>
          <p:cNvPr id="408" name="Google Shape;408;p56"/>
          <p:cNvSpPr txBox="1"/>
          <p:nvPr>
            <p:ph idx="1" type="body"/>
          </p:nvPr>
        </p:nvSpPr>
        <p:spPr>
          <a:xfrm>
            <a:off x="311700" y="1428023"/>
            <a:ext cx="8520600" cy="9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Tags, or elements, in an HTML file can be accessed using keyword </a:t>
            </a:r>
            <a:r>
              <a:rPr lang="en" sz="2000">
                <a:solidFill>
                  <a:srgbClr val="000000"/>
                </a:solidFill>
                <a:latin typeface="Consolas"/>
                <a:ea typeface="Consolas"/>
                <a:cs typeface="Consolas"/>
                <a:sym typeface="Consolas"/>
              </a:rPr>
              <a:t>document.</a:t>
            </a:r>
            <a:endParaRPr b="1" sz="2000">
              <a:solidFill>
                <a:srgbClr val="000000"/>
              </a:solidFill>
              <a:latin typeface="Consolas"/>
              <a:ea typeface="Consolas"/>
              <a:cs typeface="Consolas"/>
              <a:sym typeface="Consolas"/>
            </a:endParaRPr>
          </a:p>
        </p:txBody>
      </p:sp>
      <p:sp>
        <p:nvSpPr>
          <p:cNvPr id="409" name="Google Shape;409;p56"/>
          <p:cNvSpPr/>
          <p:nvPr/>
        </p:nvSpPr>
        <p:spPr>
          <a:xfrm>
            <a:off x="1384525" y="26779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410" name="Google Shape;410;p56"/>
          <p:cNvSpPr/>
          <p:nvPr/>
        </p:nvSpPr>
        <p:spPr>
          <a:xfrm>
            <a:off x="1384525" y="30598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411" name="Google Shape;411;p56"/>
          <p:cNvSpPr/>
          <p:nvPr/>
        </p:nvSpPr>
        <p:spPr>
          <a:xfrm>
            <a:off x="546968" y="34787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412" name="Google Shape;412;p56"/>
          <p:cNvSpPr/>
          <p:nvPr/>
        </p:nvSpPr>
        <p:spPr>
          <a:xfrm>
            <a:off x="2234200" y="34713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413" name="Google Shape;413;p56"/>
          <p:cNvSpPr/>
          <p:nvPr/>
        </p:nvSpPr>
        <p:spPr>
          <a:xfrm>
            <a:off x="546968" y="39422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414" name="Google Shape;414;p56"/>
          <p:cNvSpPr/>
          <p:nvPr/>
        </p:nvSpPr>
        <p:spPr>
          <a:xfrm>
            <a:off x="476900" y="4401850"/>
            <a:ext cx="13779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This is my Webpage!</a:t>
            </a:r>
            <a:endParaRPr sz="1100">
              <a:latin typeface="Consolas"/>
              <a:ea typeface="Consolas"/>
              <a:cs typeface="Consolas"/>
              <a:sym typeface="Consolas"/>
            </a:endParaRPr>
          </a:p>
        </p:txBody>
      </p:sp>
      <p:sp>
        <p:nvSpPr>
          <p:cNvPr id="415" name="Google Shape;415;p56"/>
          <p:cNvSpPr/>
          <p:nvPr/>
        </p:nvSpPr>
        <p:spPr>
          <a:xfrm>
            <a:off x="2234200" y="39348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416" name="Google Shape;416;p56"/>
          <p:cNvSpPr/>
          <p:nvPr/>
        </p:nvSpPr>
        <p:spPr>
          <a:xfrm>
            <a:off x="2237200" y="4431050"/>
            <a:ext cx="12483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50">
                <a:latin typeface="Consolas"/>
                <a:ea typeface="Consolas"/>
                <a:cs typeface="Consolas"/>
                <a:sym typeface="Consolas"/>
              </a:rPr>
              <a:t>Welcome to my website!</a:t>
            </a:r>
            <a:endParaRPr sz="950">
              <a:latin typeface="Consolas"/>
              <a:ea typeface="Consolas"/>
              <a:cs typeface="Consolas"/>
              <a:sym typeface="Consolas"/>
            </a:endParaRPr>
          </a:p>
        </p:txBody>
      </p:sp>
      <p:cxnSp>
        <p:nvCxnSpPr>
          <p:cNvPr id="417" name="Google Shape;417;p56"/>
          <p:cNvCxnSpPr>
            <a:endCxn id="410" idx="0"/>
          </p:cNvCxnSpPr>
          <p:nvPr/>
        </p:nvCxnSpPr>
        <p:spPr>
          <a:xfrm>
            <a:off x="2008675" y="29011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418" name="Google Shape;418;p56"/>
          <p:cNvCxnSpPr>
            <a:stCxn id="410" idx="2"/>
            <a:endCxn id="412" idx="0"/>
          </p:cNvCxnSpPr>
          <p:nvPr/>
        </p:nvCxnSpPr>
        <p:spPr>
          <a:xfrm flipH="1" rot="-5400000">
            <a:off x="2339125" y="2952281"/>
            <a:ext cx="188700" cy="849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419" name="Google Shape;419;p56"/>
          <p:cNvCxnSpPr>
            <a:stCxn id="410" idx="2"/>
            <a:endCxn id="411" idx="0"/>
          </p:cNvCxnSpPr>
          <p:nvPr/>
        </p:nvCxnSpPr>
        <p:spPr>
          <a:xfrm rot="5400000">
            <a:off x="1491925" y="2961881"/>
            <a:ext cx="195900" cy="837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420" name="Google Shape;420;p56"/>
          <p:cNvCxnSpPr>
            <a:stCxn id="411" idx="2"/>
            <a:endCxn id="413" idx="0"/>
          </p:cNvCxnSpPr>
          <p:nvPr/>
        </p:nvCxnSpPr>
        <p:spPr>
          <a:xfrm>
            <a:off x="1171118" y="37016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56"/>
          <p:cNvCxnSpPr>
            <a:stCxn id="412" idx="2"/>
            <a:endCxn id="415" idx="0"/>
          </p:cNvCxnSpPr>
          <p:nvPr/>
        </p:nvCxnSpPr>
        <p:spPr>
          <a:xfrm>
            <a:off x="2858350" y="36942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422" name="Google Shape;422;p56"/>
          <p:cNvCxnSpPr>
            <a:stCxn id="413" idx="2"/>
            <a:endCxn id="414" idx="0"/>
          </p:cNvCxnSpPr>
          <p:nvPr/>
        </p:nvCxnSpPr>
        <p:spPr>
          <a:xfrm flipH="1">
            <a:off x="1165718" y="4165186"/>
            <a:ext cx="5400" cy="236700"/>
          </a:xfrm>
          <a:prstGeom prst="straightConnector1">
            <a:avLst/>
          </a:prstGeom>
          <a:noFill/>
          <a:ln cap="flat" cmpd="sng" w="9525">
            <a:solidFill>
              <a:schemeClr val="dk2"/>
            </a:solidFill>
            <a:prstDash val="solid"/>
            <a:round/>
            <a:headEnd len="med" w="med" type="none"/>
            <a:tailEnd len="med" w="med" type="triangle"/>
          </a:ln>
        </p:spPr>
      </p:cxnSp>
      <p:cxnSp>
        <p:nvCxnSpPr>
          <p:cNvPr id="423" name="Google Shape;423;p56"/>
          <p:cNvCxnSpPr>
            <a:stCxn id="415" idx="2"/>
            <a:endCxn id="416" idx="0"/>
          </p:cNvCxnSpPr>
          <p:nvPr/>
        </p:nvCxnSpPr>
        <p:spPr>
          <a:xfrm>
            <a:off x="2858350" y="415775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424" name="Google Shape;424;p56"/>
          <p:cNvSpPr txBox="1"/>
          <p:nvPr/>
        </p:nvSpPr>
        <p:spPr>
          <a:xfrm>
            <a:off x="1448875" y="237309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
            </a:r>
            <a:endParaRPr/>
          </a:p>
        </p:txBody>
      </p:sp>
      <p:sp>
        <p:nvSpPr>
          <p:cNvPr id="430" name="Google Shape;430;p57"/>
          <p:cNvSpPr txBox="1"/>
          <p:nvPr>
            <p:ph idx="1" type="body"/>
          </p:nvPr>
        </p:nvSpPr>
        <p:spPr>
          <a:xfrm>
            <a:off x="311700" y="1428023"/>
            <a:ext cx="8520600" cy="9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Tags, or elements, in an HTML file can be accessed using keyword </a:t>
            </a:r>
            <a:r>
              <a:rPr lang="en" sz="2000">
                <a:solidFill>
                  <a:srgbClr val="000000"/>
                </a:solidFill>
                <a:latin typeface="Consolas"/>
                <a:ea typeface="Consolas"/>
                <a:cs typeface="Consolas"/>
                <a:sym typeface="Consolas"/>
              </a:rPr>
              <a:t>document.</a:t>
            </a:r>
            <a:endParaRPr b="1" sz="2000">
              <a:solidFill>
                <a:srgbClr val="000000"/>
              </a:solidFill>
              <a:latin typeface="Consolas"/>
              <a:ea typeface="Consolas"/>
              <a:cs typeface="Consolas"/>
              <a:sym typeface="Consolas"/>
            </a:endParaRPr>
          </a:p>
        </p:txBody>
      </p:sp>
      <p:sp>
        <p:nvSpPr>
          <p:cNvPr id="431" name="Google Shape;431;p57"/>
          <p:cNvSpPr/>
          <p:nvPr/>
        </p:nvSpPr>
        <p:spPr>
          <a:xfrm>
            <a:off x="2009363" y="3391202"/>
            <a:ext cx="1743600" cy="393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2" name="Google Shape;432;p57"/>
          <p:cNvCxnSpPr>
            <a:stCxn id="431" idx="6"/>
            <a:endCxn id="433" idx="1"/>
          </p:cNvCxnSpPr>
          <p:nvPr/>
        </p:nvCxnSpPr>
        <p:spPr>
          <a:xfrm flipH="1" rot="10800000">
            <a:off x="3752963" y="3484502"/>
            <a:ext cx="1925100" cy="10350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57"/>
          <p:cNvSpPr txBox="1"/>
          <p:nvPr/>
        </p:nvSpPr>
        <p:spPr>
          <a:xfrm>
            <a:off x="5678138" y="3311606"/>
            <a:ext cx="1585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document.body</a:t>
            </a:r>
            <a:endParaRPr b="1">
              <a:latin typeface="Consolas"/>
              <a:ea typeface="Consolas"/>
              <a:cs typeface="Consolas"/>
              <a:sym typeface="Consolas"/>
            </a:endParaRPr>
          </a:p>
        </p:txBody>
      </p:sp>
      <p:sp>
        <p:nvSpPr>
          <p:cNvPr id="434" name="Google Shape;434;p57"/>
          <p:cNvSpPr/>
          <p:nvPr/>
        </p:nvSpPr>
        <p:spPr>
          <a:xfrm>
            <a:off x="1384525" y="26779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435" name="Google Shape;435;p57"/>
          <p:cNvSpPr/>
          <p:nvPr/>
        </p:nvSpPr>
        <p:spPr>
          <a:xfrm>
            <a:off x="1384525" y="30598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436" name="Google Shape;436;p57"/>
          <p:cNvSpPr/>
          <p:nvPr/>
        </p:nvSpPr>
        <p:spPr>
          <a:xfrm>
            <a:off x="546968" y="34787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437" name="Google Shape;437;p57"/>
          <p:cNvSpPr/>
          <p:nvPr/>
        </p:nvSpPr>
        <p:spPr>
          <a:xfrm>
            <a:off x="2234200" y="34713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438" name="Google Shape;438;p57"/>
          <p:cNvSpPr/>
          <p:nvPr/>
        </p:nvSpPr>
        <p:spPr>
          <a:xfrm>
            <a:off x="546968" y="39422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439" name="Google Shape;439;p57"/>
          <p:cNvSpPr/>
          <p:nvPr/>
        </p:nvSpPr>
        <p:spPr>
          <a:xfrm>
            <a:off x="476900" y="4401850"/>
            <a:ext cx="13779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This is my Webpage!</a:t>
            </a:r>
            <a:endParaRPr sz="1100">
              <a:latin typeface="Consolas"/>
              <a:ea typeface="Consolas"/>
              <a:cs typeface="Consolas"/>
              <a:sym typeface="Consolas"/>
            </a:endParaRPr>
          </a:p>
        </p:txBody>
      </p:sp>
      <p:sp>
        <p:nvSpPr>
          <p:cNvPr id="440" name="Google Shape;440;p57"/>
          <p:cNvSpPr/>
          <p:nvPr/>
        </p:nvSpPr>
        <p:spPr>
          <a:xfrm>
            <a:off x="2234200" y="39348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441" name="Google Shape;441;p57"/>
          <p:cNvSpPr/>
          <p:nvPr/>
        </p:nvSpPr>
        <p:spPr>
          <a:xfrm>
            <a:off x="2237200" y="4431050"/>
            <a:ext cx="12483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50">
                <a:latin typeface="Consolas"/>
                <a:ea typeface="Consolas"/>
                <a:cs typeface="Consolas"/>
                <a:sym typeface="Consolas"/>
              </a:rPr>
              <a:t>Welcome to my website!</a:t>
            </a:r>
            <a:endParaRPr sz="950">
              <a:latin typeface="Consolas"/>
              <a:ea typeface="Consolas"/>
              <a:cs typeface="Consolas"/>
              <a:sym typeface="Consolas"/>
            </a:endParaRPr>
          </a:p>
        </p:txBody>
      </p:sp>
      <p:cxnSp>
        <p:nvCxnSpPr>
          <p:cNvPr id="442" name="Google Shape;442;p57"/>
          <p:cNvCxnSpPr>
            <a:endCxn id="435" idx="0"/>
          </p:cNvCxnSpPr>
          <p:nvPr/>
        </p:nvCxnSpPr>
        <p:spPr>
          <a:xfrm>
            <a:off x="2008675" y="29011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443" name="Google Shape;443;p57"/>
          <p:cNvCxnSpPr>
            <a:stCxn id="435" idx="2"/>
            <a:endCxn id="437" idx="0"/>
          </p:cNvCxnSpPr>
          <p:nvPr/>
        </p:nvCxnSpPr>
        <p:spPr>
          <a:xfrm flipH="1" rot="-5400000">
            <a:off x="2339125" y="2952281"/>
            <a:ext cx="188700" cy="849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444" name="Google Shape;444;p57"/>
          <p:cNvCxnSpPr>
            <a:stCxn id="435" idx="2"/>
            <a:endCxn id="436" idx="0"/>
          </p:cNvCxnSpPr>
          <p:nvPr/>
        </p:nvCxnSpPr>
        <p:spPr>
          <a:xfrm rot="5400000">
            <a:off x="1491925" y="2961881"/>
            <a:ext cx="195900" cy="837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445" name="Google Shape;445;p57"/>
          <p:cNvCxnSpPr>
            <a:stCxn id="436" idx="2"/>
            <a:endCxn id="438" idx="0"/>
          </p:cNvCxnSpPr>
          <p:nvPr/>
        </p:nvCxnSpPr>
        <p:spPr>
          <a:xfrm>
            <a:off x="1171118" y="37016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57"/>
          <p:cNvCxnSpPr>
            <a:stCxn id="437" idx="2"/>
            <a:endCxn id="440" idx="0"/>
          </p:cNvCxnSpPr>
          <p:nvPr/>
        </p:nvCxnSpPr>
        <p:spPr>
          <a:xfrm>
            <a:off x="2858350" y="36942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p57"/>
          <p:cNvCxnSpPr>
            <a:stCxn id="438" idx="2"/>
            <a:endCxn id="439" idx="0"/>
          </p:cNvCxnSpPr>
          <p:nvPr/>
        </p:nvCxnSpPr>
        <p:spPr>
          <a:xfrm flipH="1">
            <a:off x="1165718" y="4165186"/>
            <a:ext cx="5400" cy="23670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p57"/>
          <p:cNvCxnSpPr>
            <a:stCxn id="440" idx="2"/>
            <a:endCxn id="441" idx="0"/>
          </p:cNvCxnSpPr>
          <p:nvPr/>
        </p:nvCxnSpPr>
        <p:spPr>
          <a:xfrm>
            <a:off x="2858350" y="415775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449" name="Google Shape;449;p57"/>
          <p:cNvSpPr txBox="1"/>
          <p:nvPr/>
        </p:nvSpPr>
        <p:spPr>
          <a:xfrm>
            <a:off x="1448875" y="237309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000000"/>
              </a:solidFill>
            </a:endParaRPr>
          </a:p>
          <a:p>
            <a:pPr indent="0" lvl="0" marL="0" rtl="0" algn="l">
              <a:spcBef>
                <a:spcPts val="1600"/>
              </a:spcBef>
              <a:spcAft>
                <a:spcPts val="0"/>
              </a:spcAft>
              <a:buNone/>
            </a:pPr>
            <a:r>
              <a:rPr b="1" lang="en" sz="1600">
                <a:solidFill>
                  <a:srgbClr val="000000"/>
                </a:solidFill>
                <a:latin typeface="Consolas"/>
                <a:ea typeface="Consolas"/>
                <a:cs typeface="Consolas"/>
                <a:sym typeface="Consolas"/>
              </a:rPr>
              <a:t>&lt;body&gt;</a:t>
            </a:r>
            <a:endParaRPr b="1" sz="1600">
              <a:solidFill>
                <a:srgbClr val="000000"/>
              </a:solidFill>
              <a:latin typeface="Consolas"/>
              <a:ea typeface="Consolas"/>
              <a:cs typeface="Consolas"/>
              <a:sym typeface="Consolas"/>
            </a:endParaRPr>
          </a:p>
          <a:p>
            <a:pPr indent="0" lvl="0" marL="0" rtl="0" algn="l">
              <a:spcBef>
                <a:spcPts val="1600"/>
              </a:spcBef>
              <a:spcAft>
                <a:spcPts val="0"/>
              </a:spcAft>
              <a:buNone/>
            </a:pPr>
            <a:r>
              <a:rPr b="1" lang="en" sz="1600">
                <a:solidFill>
                  <a:srgbClr val="000000"/>
                </a:solidFill>
                <a:latin typeface="Consolas"/>
                <a:ea typeface="Consolas"/>
                <a:cs typeface="Consolas"/>
                <a:sym typeface="Consolas"/>
              </a:rPr>
              <a:t>	&lt;h2&gt;My Website!&lt;/h2&gt;</a:t>
            </a:r>
            <a:endParaRPr b="1" sz="1600">
              <a:solidFill>
                <a:srgbClr val="000000"/>
              </a:solidFill>
              <a:latin typeface="Consolas"/>
              <a:ea typeface="Consolas"/>
              <a:cs typeface="Consolas"/>
              <a:sym typeface="Consolas"/>
            </a:endParaRPr>
          </a:p>
          <a:p>
            <a:pPr indent="0" lvl="0" marL="457200" rtl="0" algn="l">
              <a:spcBef>
                <a:spcPts val="1600"/>
              </a:spcBef>
              <a:spcAft>
                <a:spcPts val="0"/>
              </a:spcAft>
              <a:buNone/>
            </a:pPr>
            <a:r>
              <a:rPr b="1" lang="en" sz="1600">
                <a:solidFill>
                  <a:srgbClr val="000000"/>
                </a:solidFill>
                <a:latin typeface="Consolas"/>
                <a:ea typeface="Consolas"/>
                <a:cs typeface="Consolas"/>
                <a:sym typeface="Consolas"/>
              </a:rPr>
              <a:t>&lt;script&gt;</a:t>
            </a:r>
            <a:endParaRPr b="1" sz="1600">
              <a:solidFill>
                <a:srgbClr val="000000"/>
              </a:solidFill>
              <a:latin typeface="Consolas"/>
              <a:ea typeface="Consolas"/>
              <a:cs typeface="Consolas"/>
              <a:sym typeface="Consolas"/>
            </a:endParaRPr>
          </a:p>
          <a:p>
            <a:pPr indent="0" lvl="0" marL="457200" rtl="0" algn="l">
              <a:spcBef>
                <a:spcPts val="1600"/>
              </a:spcBef>
              <a:spcAft>
                <a:spcPts val="0"/>
              </a:spcAft>
              <a:buNone/>
            </a:pPr>
            <a:r>
              <a:rPr b="1" lang="en" sz="1600">
                <a:solidFill>
                  <a:srgbClr val="000000"/>
                </a:solidFill>
                <a:latin typeface="Consolas"/>
                <a:ea typeface="Consolas"/>
                <a:cs typeface="Consolas"/>
                <a:sym typeface="Consolas"/>
              </a:rPr>
              <a:t>	// Any JavaScript code we'd like to add!</a:t>
            </a:r>
            <a:endParaRPr b="1" sz="1600">
              <a:solidFill>
                <a:srgbClr val="000000"/>
              </a:solidFill>
              <a:latin typeface="Consolas"/>
              <a:ea typeface="Consolas"/>
              <a:cs typeface="Consolas"/>
              <a:sym typeface="Consolas"/>
            </a:endParaRPr>
          </a:p>
          <a:p>
            <a:pPr indent="0" lvl="0" marL="457200" rtl="0" algn="l">
              <a:spcBef>
                <a:spcPts val="1600"/>
              </a:spcBef>
              <a:spcAft>
                <a:spcPts val="0"/>
              </a:spcAft>
              <a:buNone/>
            </a:pPr>
            <a:r>
              <a:rPr b="1" lang="en" sz="1600">
                <a:solidFill>
                  <a:srgbClr val="000000"/>
                </a:solidFill>
                <a:latin typeface="Consolas"/>
                <a:ea typeface="Consolas"/>
                <a:cs typeface="Consolas"/>
                <a:sym typeface="Consolas"/>
              </a:rPr>
              <a:t>&lt;/script&gt;</a:t>
            </a:r>
            <a:endParaRPr b="1" sz="1600">
              <a:solidFill>
                <a:srgbClr val="000000"/>
              </a:solidFill>
              <a:latin typeface="Consolas"/>
              <a:ea typeface="Consolas"/>
              <a:cs typeface="Consolas"/>
              <a:sym typeface="Consolas"/>
            </a:endParaRPr>
          </a:p>
          <a:p>
            <a:pPr indent="0" lvl="0" marL="0" rtl="0" algn="l">
              <a:spcBef>
                <a:spcPts val="1600"/>
              </a:spcBef>
              <a:spcAft>
                <a:spcPts val="1600"/>
              </a:spcAft>
              <a:buNone/>
            </a:pPr>
            <a:r>
              <a:rPr b="1" lang="en" sz="1600">
                <a:solidFill>
                  <a:srgbClr val="000000"/>
                </a:solidFill>
                <a:latin typeface="Consolas"/>
                <a:ea typeface="Consolas"/>
                <a:cs typeface="Consolas"/>
                <a:sym typeface="Consolas"/>
              </a:rPr>
              <a:t>&lt;/body&gt;</a:t>
            </a:r>
            <a:endParaRPr b="1" sz="1600">
              <a:solidFill>
                <a:srgbClr val="000000"/>
              </a:solidFill>
              <a:latin typeface="Consolas"/>
              <a:ea typeface="Consolas"/>
              <a:cs typeface="Consolas"/>
              <a:sym typeface="Consolas"/>
            </a:endParaRPr>
          </a:p>
        </p:txBody>
      </p:sp>
      <p:cxnSp>
        <p:nvCxnSpPr>
          <p:cNvPr id="149" name="Google Shape;149;p31"/>
          <p:cNvCxnSpPr/>
          <p:nvPr/>
        </p:nvCxnSpPr>
        <p:spPr>
          <a:xfrm flipH="1">
            <a:off x="2896600" y="2786063"/>
            <a:ext cx="2350800" cy="3003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3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The Script Tag</a:t>
            </a:r>
            <a:endParaRPr/>
          </a:p>
        </p:txBody>
      </p:sp>
      <p:sp>
        <p:nvSpPr>
          <p:cNvPr id="151" name="Google Shape;151;p31"/>
          <p:cNvSpPr/>
          <p:nvPr/>
        </p:nvSpPr>
        <p:spPr>
          <a:xfrm>
            <a:off x="5132250" y="1830094"/>
            <a:ext cx="2662500" cy="9546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&lt;script&gt;</a:t>
            </a:r>
            <a:r>
              <a:rPr lang="en">
                <a:solidFill>
                  <a:srgbClr val="FFFFFF"/>
                </a:solidFill>
                <a:latin typeface="Proxima Nova"/>
                <a:ea typeface="Proxima Nova"/>
                <a:cs typeface="Proxima Nova"/>
                <a:sym typeface="Proxima Nova"/>
              </a:rPr>
              <a:t> tags should be placed at the </a:t>
            </a:r>
            <a:r>
              <a:rPr b="1" lang="en">
                <a:solidFill>
                  <a:srgbClr val="FFFFFF"/>
                </a:solidFill>
                <a:latin typeface="Proxima Nova"/>
                <a:ea typeface="Proxima Nova"/>
                <a:cs typeface="Proxima Nova"/>
                <a:sym typeface="Proxima Nova"/>
              </a:rPr>
              <a:t>bottom</a:t>
            </a:r>
            <a:r>
              <a:rPr lang="en">
                <a:solidFill>
                  <a:srgbClr val="FFFFFF"/>
                </a:solidFill>
                <a:latin typeface="Proxima Nova"/>
                <a:ea typeface="Proxima Nova"/>
                <a:cs typeface="Proxima Nova"/>
                <a:sym typeface="Proxima Nova"/>
              </a:rPr>
              <a:t> of the </a:t>
            </a:r>
            <a:r>
              <a:rPr lang="en">
                <a:solidFill>
                  <a:srgbClr val="FFFFFF"/>
                </a:solidFill>
                <a:latin typeface="Consolas"/>
                <a:ea typeface="Consolas"/>
                <a:cs typeface="Consolas"/>
                <a:sym typeface="Consolas"/>
              </a:rPr>
              <a:t>&lt;body&gt;</a:t>
            </a:r>
            <a:r>
              <a:rPr lang="en">
                <a:solidFill>
                  <a:srgbClr val="FFFFFF"/>
                </a:solidFill>
                <a:latin typeface="Proxima Nova"/>
                <a:ea typeface="Proxima Nova"/>
                <a:cs typeface="Proxima Nova"/>
                <a:sym typeface="Proxima Nova"/>
              </a:rPr>
              <a:t> tag in an HTML file.</a:t>
            </a:r>
            <a:endParaRPr>
              <a:solidFill>
                <a:srgbClr val="FFFFFF"/>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cxnSp>
        <p:nvCxnSpPr>
          <p:cNvPr id="454" name="Google Shape;454;p58"/>
          <p:cNvCxnSpPr>
            <a:stCxn id="455" idx="7"/>
          </p:cNvCxnSpPr>
          <p:nvPr/>
        </p:nvCxnSpPr>
        <p:spPr>
          <a:xfrm flipH="1" rot="10800000">
            <a:off x="1787569" y="2583306"/>
            <a:ext cx="3802800" cy="13293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
            </a:r>
            <a:endParaRPr/>
          </a:p>
        </p:txBody>
      </p:sp>
      <p:sp>
        <p:nvSpPr>
          <p:cNvPr id="457" name="Google Shape;457;p58"/>
          <p:cNvSpPr txBox="1"/>
          <p:nvPr>
            <p:ph idx="1" type="body"/>
          </p:nvPr>
        </p:nvSpPr>
        <p:spPr>
          <a:xfrm>
            <a:off x="311700" y="1428023"/>
            <a:ext cx="8520600" cy="9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Tags, or elements, in an HTML file can be accessed using keyword </a:t>
            </a:r>
            <a:r>
              <a:rPr lang="en" sz="2000">
                <a:solidFill>
                  <a:srgbClr val="000000"/>
                </a:solidFill>
                <a:latin typeface="Consolas"/>
                <a:ea typeface="Consolas"/>
                <a:cs typeface="Consolas"/>
                <a:sym typeface="Consolas"/>
              </a:rPr>
              <a:t>document.</a:t>
            </a:r>
            <a:endParaRPr b="1" sz="2000">
              <a:solidFill>
                <a:srgbClr val="000000"/>
              </a:solidFill>
              <a:latin typeface="Consolas"/>
              <a:ea typeface="Consolas"/>
              <a:cs typeface="Consolas"/>
              <a:sym typeface="Consolas"/>
            </a:endParaRPr>
          </a:p>
        </p:txBody>
      </p:sp>
      <p:cxnSp>
        <p:nvCxnSpPr>
          <p:cNvPr id="458" name="Google Shape;458;p58"/>
          <p:cNvCxnSpPr>
            <a:stCxn id="459" idx="6"/>
            <a:endCxn id="460" idx="1"/>
          </p:cNvCxnSpPr>
          <p:nvPr/>
        </p:nvCxnSpPr>
        <p:spPr>
          <a:xfrm flipH="1" rot="10800000">
            <a:off x="3752963" y="3484502"/>
            <a:ext cx="1925100" cy="103500"/>
          </a:xfrm>
          <a:prstGeom prst="straightConnector1">
            <a:avLst/>
          </a:prstGeom>
          <a:noFill/>
          <a:ln cap="flat" cmpd="sng" w="9525">
            <a:solidFill>
              <a:schemeClr val="dk2"/>
            </a:solidFill>
            <a:prstDash val="solid"/>
            <a:round/>
            <a:headEnd len="med" w="med" type="none"/>
            <a:tailEnd len="med" w="med" type="triangle"/>
          </a:ln>
        </p:spPr>
      </p:cxnSp>
      <p:sp>
        <p:nvSpPr>
          <p:cNvPr id="460" name="Google Shape;460;p58"/>
          <p:cNvSpPr txBox="1"/>
          <p:nvPr/>
        </p:nvSpPr>
        <p:spPr>
          <a:xfrm>
            <a:off x="5678138" y="3311606"/>
            <a:ext cx="1585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document.body</a:t>
            </a:r>
            <a:endParaRPr b="1">
              <a:latin typeface="Consolas"/>
              <a:ea typeface="Consolas"/>
              <a:cs typeface="Consolas"/>
              <a:sym typeface="Consolas"/>
            </a:endParaRPr>
          </a:p>
        </p:txBody>
      </p:sp>
      <p:pic>
        <p:nvPicPr>
          <p:cNvPr id="461" name="Google Shape;461;p58"/>
          <p:cNvPicPr preferRelativeResize="0"/>
          <p:nvPr/>
        </p:nvPicPr>
        <p:blipFill>
          <a:blip r:embed="rId3">
            <a:alphaModFix/>
          </a:blip>
          <a:stretch>
            <a:fillRect/>
          </a:stretch>
        </p:blipFill>
        <p:spPr>
          <a:xfrm>
            <a:off x="5227003" y="3784797"/>
            <a:ext cx="2487500" cy="846275"/>
          </a:xfrm>
          <a:prstGeom prst="rect">
            <a:avLst/>
          </a:prstGeom>
          <a:noFill/>
          <a:ln>
            <a:noFill/>
          </a:ln>
        </p:spPr>
      </p:pic>
      <p:sp>
        <p:nvSpPr>
          <p:cNvPr id="462" name="Google Shape;462;p58"/>
          <p:cNvSpPr txBox="1"/>
          <p:nvPr/>
        </p:nvSpPr>
        <p:spPr>
          <a:xfrm>
            <a:off x="5678138" y="2340056"/>
            <a:ext cx="1585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document.title</a:t>
            </a:r>
            <a:endParaRPr b="1">
              <a:latin typeface="Consolas"/>
              <a:ea typeface="Consolas"/>
              <a:cs typeface="Consolas"/>
              <a:sym typeface="Consolas"/>
            </a:endParaRPr>
          </a:p>
        </p:txBody>
      </p:sp>
      <p:pic>
        <p:nvPicPr>
          <p:cNvPr id="463" name="Google Shape;463;p58"/>
          <p:cNvPicPr preferRelativeResize="0"/>
          <p:nvPr/>
        </p:nvPicPr>
        <p:blipFill>
          <a:blip r:embed="rId4">
            <a:alphaModFix/>
          </a:blip>
          <a:stretch>
            <a:fillRect/>
          </a:stretch>
        </p:blipFill>
        <p:spPr>
          <a:xfrm>
            <a:off x="5498517" y="2774552"/>
            <a:ext cx="1944473" cy="345900"/>
          </a:xfrm>
          <a:prstGeom prst="rect">
            <a:avLst/>
          </a:prstGeom>
          <a:noFill/>
          <a:ln>
            <a:noFill/>
          </a:ln>
        </p:spPr>
      </p:pic>
      <p:sp>
        <p:nvSpPr>
          <p:cNvPr id="459" name="Google Shape;459;p58"/>
          <p:cNvSpPr/>
          <p:nvPr/>
        </p:nvSpPr>
        <p:spPr>
          <a:xfrm>
            <a:off x="2009363" y="3391202"/>
            <a:ext cx="1743600" cy="393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8"/>
          <p:cNvSpPr txBox="1"/>
          <p:nvPr/>
        </p:nvSpPr>
        <p:spPr>
          <a:xfrm>
            <a:off x="5678138" y="3311606"/>
            <a:ext cx="1585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document.body</a:t>
            </a:r>
            <a:endParaRPr b="1">
              <a:latin typeface="Consolas"/>
              <a:ea typeface="Consolas"/>
              <a:cs typeface="Consolas"/>
              <a:sym typeface="Consolas"/>
            </a:endParaRPr>
          </a:p>
        </p:txBody>
      </p:sp>
      <p:sp>
        <p:nvSpPr>
          <p:cNvPr id="465" name="Google Shape;465;p58"/>
          <p:cNvSpPr/>
          <p:nvPr/>
        </p:nvSpPr>
        <p:spPr>
          <a:xfrm>
            <a:off x="1384525" y="26779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466" name="Google Shape;466;p58"/>
          <p:cNvSpPr/>
          <p:nvPr/>
        </p:nvSpPr>
        <p:spPr>
          <a:xfrm>
            <a:off x="1384525" y="30598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467" name="Google Shape;467;p58"/>
          <p:cNvSpPr/>
          <p:nvPr/>
        </p:nvSpPr>
        <p:spPr>
          <a:xfrm>
            <a:off x="546968" y="34787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468" name="Google Shape;468;p58"/>
          <p:cNvSpPr/>
          <p:nvPr/>
        </p:nvSpPr>
        <p:spPr>
          <a:xfrm>
            <a:off x="2234200" y="34713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469" name="Google Shape;469;p58"/>
          <p:cNvSpPr/>
          <p:nvPr/>
        </p:nvSpPr>
        <p:spPr>
          <a:xfrm>
            <a:off x="546968" y="39422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470" name="Google Shape;470;p58"/>
          <p:cNvSpPr/>
          <p:nvPr/>
        </p:nvSpPr>
        <p:spPr>
          <a:xfrm>
            <a:off x="476900" y="4401850"/>
            <a:ext cx="13779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This is my Webpage!</a:t>
            </a:r>
            <a:endParaRPr sz="1100">
              <a:latin typeface="Consolas"/>
              <a:ea typeface="Consolas"/>
              <a:cs typeface="Consolas"/>
              <a:sym typeface="Consolas"/>
            </a:endParaRPr>
          </a:p>
        </p:txBody>
      </p:sp>
      <p:sp>
        <p:nvSpPr>
          <p:cNvPr id="471" name="Google Shape;471;p58"/>
          <p:cNvSpPr/>
          <p:nvPr/>
        </p:nvSpPr>
        <p:spPr>
          <a:xfrm>
            <a:off x="2234200" y="39348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472" name="Google Shape;472;p58"/>
          <p:cNvSpPr/>
          <p:nvPr/>
        </p:nvSpPr>
        <p:spPr>
          <a:xfrm>
            <a:off x="2237200" y="4431050"/>
            <a:ext cx="12483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50">
                <a:latin typeface="Consolas"/>
                <a:ea typeface="Consolas"/>
                <a:cs typeface="Consolas"/>
                <a:sym typeface="Consolas"/>
              </a:rPr>
              <a:t>Welcome to my website!</a:t>
            </a:r>
            <a:endParaRPr sz="950">
              <a:latin typeface="Consolas"/>
              <a:ea typeface="Consolas"/>
              <a:cs typeface="Consolas"/>
              <a:sym typeface="Consolas"/>
            </a:endParaRPr>
          </a:p>
        </p:txBody>
      </p:sp>
      <p:cxnSp>
        <p:nvCxnSpPr>
          <p:cNvPr id="473" name="Google Shape;473;p58"/>
          <p:cNvCxnSpPr>
            <a:endCxn id="466" idx="0"/>
          </p:cNvCxnSpPr>
          <p:nvPr/>
        </p:nvCxnSpPr>
        <p:spPr>
          <a:xfrm>
            <a:off x="2008675" y="29011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474" name="Google Shape;474;p58"/>
          <p:cNvCxnSpPr>
            <a:stCxn id="466" idx="2"/>
            <a:endCxn id="468" idx="0"/>
          </p:cNvCxnSpPr>
          <p:nvPr/>
        </p:nvCxnSpPr>
        <p:spPr>
          <a:xfrm flipH="1" rot="-5400000">
            <a:off x="2339125" y="2952281"/>
            <a:ext cx="188700" cy="849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475" name="Google Shape;475;p58"/>
          <p:cNvCxnSpPr>
            <a:stCxn id="466" idx="2"/>
            <a:endCxn id="467" idx="0"/>
          </p:cNvCxnSpPr>
          <p:nvPr/>
        </p:nvCxnSpPr>
        <p:spPr>
          <a:xfrm rot="5400000">
            <a:off x="1491925" y="2961881"/>
            <a:ext cx="195900" cy="837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476" name="Google Shape;476;p58"/>
          <p:cNvCxnSpPr>
            <a:stCxn id="467" idx="2"/>
            <a:endCxn id="469" idx="0"/>
          </p:cNvCxnSpPr>
          <p:nvPr/>
        </p:nvCxnSpPr>
        <p:spPr>
          <a:xfrm>
            <a:off x="1171118" y="37016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477" name="Google Shape;477;p58"/>
          <p:cNvCxnSpPr>
            <a:stCxn id="468" idx="2"/>
            <a:endCxn id="471" idx="0"/>
          </p:cNvCxnSpPr>
          <p:nvPr/>
        </p:nvCxnSpPr>
        <p:spPr>
          <a:xfrm>
            <a:off x="2858350" y="36942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478" name="Google Shape;478;p58"/>
          <p:cNvCxnSpPr>
            <a:stCxn id="469" idx="2"/>
            <a:endCxn id="470" idx="0"/>
          </p:cNvCxnSpPr>
          <p:nvPr/>
        </p:nvCxnSpPr>
        <p:spPr>
          <a:xfrm flipH="1">
            <a:off x="1165718" y="4165186"/>
            <a:ext cx="5400" cy="236700"/>
          </a:xfrm>
          <a:prstGeom prst="straightConnector1">
            <a:avLst/>
          </a:prstGeom>
          <a:noFill/>
          <a:ln cap="flat" cmpd="sng" w="9525">
            <a:solidFill>
              <a:schemeClr val="dk2"/>
            </a:solidFill>
            <a:prstDash val="solid"/>
            <a:round/>
            <a:headEnd len="med" w="med" type="none"/>
            <a:tailEnd len="med" w="med" type="triangle"/>
          </a:ln>
        </p:spPr>
      </p:cxnSp>
      <p:cxnSp>
        <p:nvCxnSpPr>
          <p:cNvPr id="479" name="Google Shape;479;p58"/>
          <p:cNvCxnSpPr>
            <a:stCxn id="471" idx="2"/>
            <a:endCxn id="472" idx="0"/>
          </p:cNvCxnSpPr>
          <p:nvPr/>
        </p:nvCxnSpPr>
        <p:spPr>
          <a:xfrm>
            <a:off x="2858350" y="415775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480" name="Google Shape;480;p58"/>
          <p:cNvSpPr txBox="1"/>
          <p:nvPr/>
        </p:nvSpPr>
        <p:spPr>
          <a:xfrm>
            <a:off x="1448875" y="237309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
        <p:nvSpPr>
          <p:cNvPr id="455" name="Google Shape;455;p58"/>
          <p:cNvSpPr/>
          <p:nvPr/>
        </p:nvSpPr>
        <p:spPr>
          <a:xfrm>
            <a:off x="299313" y="3854964"/>
            <a:ext cx="1743600" cy="393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
            </a:r>
            <a:endParaRPr/>
          </a:p>
        </p:txBody>
      </p:sp>
      <p:sp>
        <p:nvSpPr>
          <p:cNvPr id="486" name="Google Shape;486;p59"/>
          <p:cNvSpPr txBox="1"/>
          <p:nvPr>
            <p:ph idx="1" type="body"/>
          </p:nvPr>
        </p:nvSpPr>
        <p:spPr>
          <a:xfrm>
            <a:off x="311700" y="1428023"/>
            <a:ext cx="8520600" cy="9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Tags, or elements, in an HTML file can be accessed using keyword </a:t>
            </a:r>
            <a:r>
              <a:rPr lang="en" sz="2000">
                <a:solidFill>
                  <a:srgbClr val="000000"/>
                </a:solidFill>
                <a:latin typeface="Consolas"/>
                <a:ea typeface="Consolas"/>
                <a:cs typeface="Consolas"/>
                <a:sym typeface="Consolas"/>
              </a:rPr>
              <a:t>document.</a:t>
            </a:r>
            <a:endParaRPr b="1" sz="2000">
              <a:solidFill>
                <a:srgbClr val="000000"/>
              </a:solidFill>
              <a:latin typeface="Consolas"/>
              <a:ea typeface="Consolas"/>
              <a:cs typeface="Consolas"/>
              <a:sym typeface="Consolas"/>
            </a:endParaRPr>
          </a:p>
        </p:txBody>
      </p:sp>
      <p:sp>
        <p:nvSpPr>
          <p:cNvPr id="487" name="Google Shape;487;p59"/>
          <p:cNvSpPr txBox="1"/>
          <p:nvPr/>
        </p:nvSpPr>
        <p:spPr>
          <a:xfrm>
            <a:off x="5678150" y="3311606"/>
            <a:ext cx="2445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document.body.</a:t>
            </a:r>
            <a:r>
              <a:rPr b="1" lang="en">
                <a:latin typeface="Consolas"/>
                <a:ea typeface="Consolas"/>
                <a:cs typeface="Consolas"/>
                <a:sym typeface="Consolas"/>
              </a:rPr>
              <a:t>innerHTML</a:t>
            </a:r>
            <a:endParaRPr b="1">
              <a:latin typeface="Consolas"/>
              <a:ea typeface="Consolas"/>
              <a:cs typeface="Consolas"/>
              <a:sym typeface="Consolas"/>
            </a:endParaRPr>
          </a:p>
        </p:txBody>
      </p:sp>
      <p:pic>
        <p:nvPicPr>
          <p:cNvPr id="488" name="Google Shape;488;p59"/>
          <p:cNvPicPr preferRelativeResize="0"/>
          <p:nvPr/>
        </p:nvPicPr>
        <p:blipFill rotWithShape="1">
          <a:blip r:embed="rId3">
            <a:alphaModFix/>
          </a:blip>
          <a:srcRect b="0" l="0" r="14617" t="0"/>
          <a:stretch/>
        </p:blipFill>
        <p:spPr>
          <a:xfrm>
            <a:off x="5535019" y="3800282"/>
            <a:ext cx="2765175" cy="814388"/>
          </a:xfrm>
          <a:prstGeom prst="rect">
            <a:avLst/>
          </a:prstGeom>
          <a:noFill/>
          <a:ln>
            <a:noFill/>
          </a:ln>
        </p:spPr>
      </p:pic>
      <p:sp>
        <p:nvSpPr>
          <p:cNvPr id="489" name="Google Shape;489;p59"/>
          <p:cNvSpPr txBox="1"/>
          <p:nvPr/>
        </p:nvSpPr>
        <p:spPr>
          <a:xfrm>
            <a:off x="6108338" y="2027231"/>
            <a:ext cx="1585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document.body</a:t>
            </a:r>
            <a:endParaRPr b="1">
              <a:latin typeface="Consolas"/>
              <a:ea typeface="Consolas"/>
              <a:cs typeface="Consolas"/>
              <a:sym typeface="Consolas"/>
            </a:endParaRPr>
          </a:p>
        </p:txBody>
      </p:sp>
      <p:pic>
        <p:nvPicPr>
          <p:cNvPr id="490" name="Google Shape;490;p59"/>
          <p:cNvPicPr preferRelativeResize="0"/>
          <p:nvPr/>
        </p:nvPicPr>
        <p:blipFill>
          <a:blip r:embed="rId4">
            <a:alphaModFix/>
          </a:blip>
          <a:stretch>
            <a:fillRect/>
          </a:stretch>
        </p:blipFill>
        <p:spPr>
          <a:xfrm>
            <a:off x="5746691" y="2449663"/>
            <a:ext cx="2308509" cy="785375"/>
          </a:xfrm>
          <a:prstGeom prst="rect">
            <a:avLst/>
          </a:prstGeom>
          <a:noFill/>
          <a:ln>
            <a:noFill/>
          </a:ln>
        </p:spPr>
      </p:pic>
      <p:sp>
        <p:nvSpPr>
          <p:cNvPr id="491" name="Google Shape;491;p59"/>
          <p:cNvSpPr/>
          <p:nvPr/>
        </p:nvSpPr>
        <p:spPr>
          <a:xfrm>
            <a:off x="2009363" y="3391202"/>
            <a:ext cx="1743600" cy="393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59"/>
          <p:cNvCxnSpPr>
            <a:stCxn id="491" idx="6"/>
            <a:endCxn id="493" idx="1"/>
          </p:cNvCxnSpPr>
          <p:nvPr/>
        </p:nvCxnSpPr>
        <p:spPr>
          <a:xfrm flipH="1" rot="10800000">
            <a:off x="3752963" y="3484502"/>
            <a:ext cx="1925100" cy="103500"/>
          </a:xfrm>
          <a:prstGeom prst="straightConnector1">
            <a:avLst/>
          </a:prstGeom>
          <a:noFill/>
          <a:ln cap="flat" cmpd="sng" w="9525">
            <a:solidFill>
              <a:schemeClr val="dk2"/>
            </a:solidFill>
            <a:prstDash val="solid"/>
            <a:round/>
            <a:headEnd len="med" w="med" type="none"/>
            <a:tailEnd len="med" w="med" type="triangle"/>
          </a:ln>
        </p:spPr>
      </p:cxnSp>
      <p:sp>
        <p:nvSpPr>
          <p:cNvPr id="494" name="Google Shape;494;p59"/>
          <p:cNvSpPr/>
          <p:nvPr/>
        </p:nvSpPr>
        <p:spPr>
          <a:xfrm>
            <a:off x="1384525" y="26779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495" name="Google Shape;495;p59"/>
          <p:cNvSpPr/>
          <p:nvPr/>
        </p:nvSpPr>
        <p:spPr>
          <a:xfrm>
            <a:off x="1384525" y="30598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496" name="Google Shape;496;p59"/>
          <p:cNvSpPr/>
          <p:nvPr/>
        </p:nvSpPr>
        <p:spPr>
          <a:xfrm>
            <a:off x="546968" y="34787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497" name="Google Shape;497;p59"/>
          <p:cNvSpPr/>
          <p:nvPr/>
        </p:nvSpPr>
        <p:spPr>
          <a:xfrm>
            <a:off x="2234200" y="34713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498" name="Google Shape;498;p59"/>
          <p:cNvSpPr/>
          <p:nvPr/>
        </p:nvSpPr>
        <p:spPr>
          <a:xfrm>
            <a:off x="546968" y="39422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499" name="Google Shape;499;p59"/>
          <p:cNvSpPr/>
          <p:nvPr/>
        </p:nvSpPr>
        <p:spPr>
          <a:xfrm>
            <a:off x="476900" y="4401850"/>
            <a:ext cx="13779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This is my Webpage!</a:t>
            </a:r>
            <a:endParaRPr sz="1100">
              <a:latin typeface="Consolas"/>
              <a:ea typeface="Consolas"/>
              <a:cs typeface="Consolas"/>
              <a:sym typeface="Consolas"/>
            </a:endParaRPr>
          </a:p>
        </p:txBody>
      </p:sp>
      <p:sp>
        <p:nvSpPr>
          <p:cNvPr id="500" name="Google Shape;500;p59"/>
          <p:cNvSpPr/>
          <p:nvPr/>
        </p:nvSpPr>
        <p:spPr>
          <a:xfrm>
            <a:off x="2234200" y="39348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501" name="Google Shape;501;p59"/>
          <p:cNvSpPr/>
          <p:nvPr/>
        </p:nvSpPr>
        <p:spPr>
          <a:xfrm>
            <a:off x="2237200" y="4431050"/>
            <a:ext cx="12483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50">
                <a:latin typeface="Consolas"/>
                <a:ea typeface="Consolas"/>
                <a:cs typeface="Consolas"/>
                <a:sym typeface="Consolas"/>
              </a:rPr>
              <a:t>Welcome to my website!</a:t>
            </a:r>
            <a:endParaRPr sz="950">
              <a:latin typeface="Consolas"/>
              <a:ea typeface="Consolas"/>
              <a:cs typeface="Consolas"/>
              <a:sym typeface="Consolas"/>
            </a:endParaRPr>
          </a:p>
        </p:txBody>
      </p:sp>
      <p:cxnSp>
        <p:nvCxnSpPr>
          <p:cNvPr id="502" name="Google Shape;502;p59"/>
          <p:cNvCxnSpPr>
            <a:endCxn id="495" idx="0"/>
          </p:cNvCxnSpPr>
          <p:nvPr/>
        </p:nvCxnSpPr>
        <p:spPr>
          <a:xfrm>
            <a:off x="2008675" y="29011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503" name="Google Shape;503;p59"/>
          <p:cNvCxnSpPr>
            <a:stCxn id="495" idx="2"/>
            <a:endCxn id="497" idx="0"/>
          </p:cNvCxnSpPr>
          <p:nvPr/>
        </p:nvCxnSpPr>
        <p:spPr>
          <a:xfrm flipH="1" rot="-5400000">
            <a:off x="2339125" y="2952281"/>
            <a:ext cx="188700" cy="849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504" name="Google Shape;504;p59"/>
          <p:cNvCxnSpPr>
            <a:stCxn id="495" idx="2"/>
            <a:endCxn id="496" idx="0"/>
          </p:cNvCxnSpPr>
          <p:nvPr/>
        </p:nvCxnSpPr>
        <p:spPr>
          <a:xfrm rot="5400000">
            <a:off x="1491925" y="2961881"/>
            <a:ext cx="195900" cy="837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505" name="Google Shape;505;p59"/>
          <p:cNvCxnSpPr>
            <a:stCxn id="496" idx="2"/>
            <a:endCxn id="498" idx="0"/>
          </p:cNvCxnSpPr>
          <p:nvPr/>
        </p:nvCxnSpPr>
        <p:spPr>
          <a:xfrm>
            <a:off x="1171118" y="37016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506" name="Google Shape;506;p59"/>
          <p:cNvCxnSpPr>
            <a:stCxn id="497" idx="2"/>
            <a:endCxn id="500" idx="0"/>
          </p:cNvCxnSpPr>
          <p:nvPr/>
        </p:nvCxnSpPr>
        <p:spPr>
          <a:xfrm>
            <a:off x="2858350" y="36942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507" name="Google Shape;507;p59"/>
          <p:cNvCxnSpPr>
            <a:stCxn id="498" idx="2"/>
            <a:endCxn id="499" idx="0"/>
          </p:cNvCxnSpPr>
          <p:nvPr/>
        </p:nvCxnSpPr>
        <p:spPr>
          <a:xfrm flipH="1">
            <a:off x="1165718" y="4165186"/>
            <a:ext cx="5400" cy="236700"/>
          </a:xfrm>
          <a:prstGeom prst="straightConnector1">
            <a:avLst/>
          </a:prstGeom>
          <a:noFill/>
          <a:ln cap="flat" cmpd="sng" w="9525">
            <a:solidFill>
              <a:schemeClr val="dk2"/>
            </a:solidFill>
            <a:prstDash val="solid"/>
            <a:round/>
            <a:headEnd len="med" w="med" type="none"/>
            <a:tailEnd len="med" w="med" type="triangle"/>
          </a:ln>
        </p:spPr>
      </p:cxnSp>
      <p:cxnSp>
        <p:nvCxnSpPr>
          <p:cNvPr id="508" name="Google Shape;508;p59"/>
          <p:cNvCxnSpPr>
            <a:stCxn id="500" idx="2"/>
            <a:endCxn id="501" idx="0"/>
          </p:cNvCxnSpPr>
          <p:nvPr/>
        </p:nvCxnSpPr>
        <p:spPr>
          <a:xfrm>
            <a:off x="2858350" y="415775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509" name="Google Shape;509;p59"/>
          <p:cNvSpPr txBox="1"/>
          <p:nvPr/>
        </p:nvSpPr>
        <p:spPr>
          <a:xfrm>
            <a:off x="1448875" y="237309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innerHTML</a:t>
            </a:r>
            <a:endParaRPr/>
          </a:p>
        </p:txBody>
      </p:sp>
      <p:sp>
        <p:nvSpPr>
          <p:cNvPr id="515" name="Google Shape;515;p60"/>
          <p:cNvSpPr txBox="1"/>
          <p:nvPr>
            <p:ph idx="1" type="body"/>
          </p:nvPr>
        </p:nvSpPr>
        <p:spPr>
          <a:xfrm>
            <a:off x="311700" y="1428023"/>
            <a:ext cx="8520600" cy="9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Tags, or elements, in an HTML file can be accessed using keyword </a:t>
            </a:r>
            <a:r>
              <a:rPr lang="en" sz="2000">
                <a:solidFill>
                  <a:srgbClr val="000000"/>
                </a:solidFill>
                <a:latin typeface="Consolas"/>
                <a:ea typeface="Consolas"/>
                <a:cs typeface="Consolas"/>
                <a:sym typeface="Consolas"/>
              </a:rPr>
              <a:t>document.</a:t>
            </a:r>
            <a:endParaRPr b="1" sz="2000">
              <a:solidFill>
                <a:srgbClr val="000000"/>
              </a:solidFill>
              <a:latin typeface="Consolas"/>
              <a:ea typeface="Consolas"/>
              <a:cs typeface="Consolas"/>
              <a:sym typeface="Consolas"/>
            </a:endParaRPr>
          </a:p>
        </p:txBody>
      </p:sp>
      <p:cxnSp>
        <p:nvCxnSpPr>
          <p:cNvPr id="516" name="Google Shape;516;p60"/>
          <p:cNvCxnSpPr>
            <a:stCxn id="517" idx="2"/>
          </p:cNvCxnSpPr>
          <p:nvPr/>
        </p:nvCxnSpPr>
        <p:spPr>
          <a:xfrm>
            <a:off x="6788900" y="2796019"/>
            <a:ext cx="10800" cy="579000"/>
          </a:xfrm>
          <a:prstGeom prst="straightConnector1">
            <a:avLst/>
          </a:prstGeom>
          <a:noFill/>
          <a:ln cap="flat" cmpd="sng" w="9525">
            <a:solidFill>
              <a:schemeClr val="dk2"/>
            </a:solidFill>
            <a:prstDash val="solid"/>
            <a:round/>
            <a:headEnd len="med" w="med" type="none"/>
            <a:tailEnd len="med" w="med" type="triangle"/>
          </a:ln>
        </p:spPr>
      </p:cxnSp>
      <p:sp>
        <p:nvSpPr>
          <p:cNvPr id="517" name="Google Shape;517;p60"/>
          <p:cNvSpPr/>
          <p:nvPr/>
        </p:nvSpPr>
        <p:spPr>
          <a:xfrm>
            <a:off x="5885450" y="2090719"/>
            <a:ext cx="1806900" cy="7053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Returns the content of the specified element</a:t>
            </a:r>
            <a:endParaRPr>
              <a:solidFill>
                <a:srgbClr val="FFFFFF"/>
              </a:solidFill>
              <a:latin typeface="Proxima Nova"/>
              <a:ea typeface="Proxima Nova"/>
              <a:cs typeface="Proxima Nova"/>
              <a:sym typeface="Proxima Nova"/>
            </a:endParaRPr>
          </a:p>
        </p:txBody>
      </p:sp>
      <p:sp>
        <p:nvSpPr>
          <p:cNvPr id="518" name="Google Shape;518;p60"/>
          <p:cNvSpPr txBox="1"/>
          <p:nvPr/>
        </p:nvSpPr>
        <p:spPr>
          <a:xfrm>
            <a:off x="5678150" y="3311606"/>
            <a:ext cx="2445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document.body.</a:t>
            </a:r>
            <a:r>
              <a:rPr b="1" lang="en">
                <a:latin typeface="Consolas"/>
                <a:ea typeface="Consolas"/>
                <a:cs typeface="Consolas"/>
                <a:sym typeface="Consolas"/>
              </a:rPr>
              <a:t>innerHTML</a:t>
            </a:r>
            <a:endParaRPr b="1">
              <a:latin typeface="Consolas"/>
              <a:ea typeface="Consolas"/>
              <a:cs typeface="Consolas"/>
              <a:sym typeface="Consolas"/>
            </a:endParaRPr>
          </a:p>
        </p:txBody>
      </p:sp>
      <p:pic>
        <p:nvPicPr>
          <p:cNvPr id="519" name="Google Shape;519;p60"/>
          <p:cNvPicPr preferRelativeResize="0"/>
          <p:nvPr/>
        </p:nvPicPr>
        <p:blipFill rotWithShape="1">
          <a:blip r:embed="rId3">
            <a:alphaModFix/>
          </a:blip>
          <a:srcRect b="0" l="0" r="14617" t="0"/>
          <a:stretch/>
        </p:blipFill>
        <p:spPr>
          <a:xfrm>
            <a:off x="5535019" y="3800282"/>
            <a:ext cx="2765175" cy="814388"/>
          </a:xfrm>
          <a:prstGeom prst="rect">
            <a:avLst/>
          </a:prstGeom>
          <a:noFill/>
          <a:ln>
            <a:noFill/>
          </a:ln>
        </p:spPr>
      </p:pic>
      <p:sp>
        <p:nvSpPr>
          <p:cNvPr id="520" name="Google Shape;520;p60"/>
          <p:cNvSpPr/>
          <p:nvPr/>
        </p:nvSpPr>
        <p:spPr>
          <a:xfrm>
            <a:off x="2009363" y="3391202"/>
            <a:ext cx="1743600" cy="393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1" name="Google Shape;521;p60"/>
          <p:cNvCxnSpPr>
            <a:stCxn id="520" idx="6"/>
          </p:cNvCxnSpPr>
          <p:nvPr/>
        </p:nvCxnSpPr>
        <p:spPr>
          <a:xfrm flipH="1" rot="10800000">
            <a:off x="3752963" y="3484502"/>
            <a:ext cx="1925100" cy="103500"/>
          </a:xfrm>
          <a:prstGeom prst="straightConnector1">
            <a:avLst/>
          </a:prstGeom>
          <a:noFill/>
          <a:ln cap="flat" cmpd="sng" w="9525">
            <a:solidFill>
              <a:schemeClr val="dk2"/>
            </a:solidFill>
            <a:prstDash val="solid"/>
            <a:round/>
            <a:headEnd len="med" w="med" type="none"/>
            <a:tailEnd len="med" w="med" type="triangle"/>
          </a:ln>
        </p:spPr>
      </p:cxnSp>
      <p:sp>
        <p:nvSpPr>
          <p:cNvPr id="522" name="Google Shape;522;p60"/>
          <p:cNvSpPr/>
          <p:nvPr/>
        </p:nvSpPr>
        <p:spPr>
          <a:xfrm>
            <a:off x="1384525" y="26779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523" name="Google Shape;523;p60"/>
          <p:cNvSpPr/>
          <p:nvPr/>
        </p:nvSpPr>
        <p:spPr>
          <a:xfrm>
            <a:off x="1384525" y="30598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524" name="Google Shape;524;p60"/>
          <p:cNvSpPr/>
          <p:nvPr/>
        </p:nvSpPr>
        <p:spPr>
          <a:xfrm>
            <a:off x="546968" y="34787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525" name="Google Shape;525;p60"/>
          <p:cNvSpPr/>
          <p:nvPr/>
        </p:nvSpPr>
        <p:spPr>
          <a:xfrm>
            <a:off x="2234200" y="34713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526" name="Google Shape;526;p60"/>
          <p:cNvSpPr/>
          <p:nvPr/>
        </p:nvSpPr>
        <p:spPr>
          <a:xfrm>
            <a:off x="546968" y="39422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527" name="Google Shape;527;p60"/>
          <p:cNvSpPr/>
          <p:nvPr/>
        </p:nvSpPr>
        <p:spPr>
          <a:xfrm>
            <a:off x="476900" y="4401850"/>
            <a:ext cx="13779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This is my Webpage!</a:t>
            </a:r>
            <a:endParaRPr sz="1100">
              <a:latin typeface="Consolas"/>
              <a:ea typeface="Consolas"/>
              <a:cs typeface="Consolas"/>
              <a:sym typeface="Consolas"/>
            </a:endParaRPr>
          </a:p>
        </p:txBody>
      </p:sp>
      <p:sp>
        <p:nvSpPr>
          <p:cNvPr id="528" name="Google Shape;528;p60"/>
          <p:cNvSpPr/>
          <p:nvPr/>
        </p:nvSpPr>
        <p:spPr>
          <a:xfrm>
            <a:off x="2234200" y="39348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529" name="Google Shape;529;p60"/>
          <p:cNvSpPr/>
          <p:nvPr/>
        </p:nvSpPr>
        <p:spPr>
          <a:xfrm>
            <a:off x="2237200" y="4431050"/>
            <a:ext cx="12483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50">
                <a:latin typeface="Consolas"/>
                <a:ea typeface="Consolas"/>
                <a:cs typeface="Consolas"/>
                <a:sym typeface="Consolas"/>
              </a:rPr>
              <a:t>Welcome to my website!</a:t>
            </a:r>
            <a:endParaRPr sz="950">
              <a:latin typeface="Consolas"/>
              <a:ea typeface="Consolas"/>
              <a:cs typeface="Consolas"/>
              <a:sym typeface="Consolas"/>
            </a:endParaRPr>
          </a:p>
        </p:txBody>
      </p:sp>
      <p:cxnSp>
        <p:nvCxnSpPr>
          <p:cNvPr id="530" name="Google Shape;530;p60"/>
          <p:cNvCxnSpPr>
            <a:endCxn id="523" idx="0"/>
          </p:cNvCxnSpPr>
          <p:nvPr/>
        </p:nvCxnSpPr>
        <p:spPr>
          <a:xfrm>
            <a:off x="2008675" y="29011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531" name="Google Shape;531;p60"/>
          <p:cNvCxnSpPr>
            <a:stCxn id="523" idx="2"/>
            <a:endCxn id="525" idx="0"/>
          </p:cNvCxnSpPr>
          <p:nvPr/>
        </p:nvCxnSpPr>
        <p:spPr>
          <a:xfrm flipH="1" rot="-5400000">
            <a:off x="2339125" y="2952281"/>
            <a:ext cx="188700" cy="849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532" name="Google Shape;532;p60"/>
          <p:cNvCxnSpPr>
            <a:stCxn id="523" idx="2"/>
            <a:endCxn id="524" idx="0"/>
          </p:cNvCxnSpPr>
          <p:nvPr/>
        </p:nvCxnSpPr>
        <p:spPr>
          <a:xfrm rot="5400000">
            <a:off x="1491925" y="2961881"/>
            <a:ext cx="195900" cy="837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533" name="Google Shape;533;p60"/>
          <p:cNvCxnSpPr>
            <a:stCxn id="525" idx="2"/>
            <a:endCxn id="528" idx="0"/>
          </p:cNvCxnSpPr>
          <p:nvPr/>
        </p:nvCxnSpPr>
        <p:spPr>
          <a:xfrm>
            <a:off x="2858350" y="36942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534" name="Google Shape;534;p60"/>
          <p:cNvCxnSpPr>
            <a:stCxn id="528" idx="2"/>
            <a:endCxn id="529" idx="0"/>
          </p:cNvCxnSpPr>
          <p:nvPr/>
        </p:nvCxnSpPr>
        <p:spPr>
          <a:xfrm>
            <a:off x="2858350" y="415775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60"/>
          <p:cNvSpPr txBox="1"/>
          <p:nvPr/>
        </p:nvSpPr>
        <p:spPr>
          <a:xfrm>
            <a:off x="1448875" y="237309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cxnSp>
        <p:nvCxnSpPr>
          <p:cNvPr id="536" name="Google Shape;536;p60"/>
          <p:cNvCxnSpPr/>
          <p:nvPr/>
        </p:nvCxnSpPr>
        <p:spPr>
          <a:xfrm>
            <a:off x="1171118" y="37016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60"/>
          <p:cNvCxnSpPr/>
          <p:nvPr/>
        </p:nvCxnSpPr>
        <p:spPr>
          <a:xfrm flipH="1">
            <a:off x="1165718" y="4165186"/>
            <a:ext cx="5400" cy="23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a:t>
            </a:r>
            <a:r>
              <a:rPr lang="en"/>
              <a:t>limitations</a:t>
            </a:r>
            <a:endParaRPr/>
          </a:p>
        </p:txBody>
      </p:sp>
      <p:sp>
        <p:nvSpPr>
          <p:cNvPr id="543" name="Google Shape;543;p61"/>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Elements like &lt;p&gt;, &lt;h&gt;, &lt;div&gt; and others cannot be accessed directly from document. </a:t>
            </a:r>
            <a:endParaRPr b="1" sz="2200">
              <a:solidFill>
                <a:srgbClr val="000000"/>
              </a:solidFill>
              <a:latin typeface="Consolas"/>
              <a:ea typeface="Consolas"/>
              <a:cs typeface="Consolas"/>
              <a:sym typeface="Consolas"/>
            </a:endParaRPr>
          </a:p>
        </p:txBody>
      </p:sp>
      <p:sp>
        <p:nvSpPr>
          <p:cNvPr id="544" name="Google Shape;544;p61"/>
          <p:cNvSpPr txBox="1"/>
          <p:nvPr/>
        </p:nvSpPr>
        <p:spPr>
          <a:xfrm>
            <a:off x="4785000" y="3086063"/>
            <a:ext cx="31107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onsolas"/>
                <a:ea typeface="Consolas"/>
                <a:cs typeface="Consolas"/>
                <a:sym typeface="Consolas"/>
              </a:rPr>
              <a:t>document.body.p OR document.p</a:t>
            </a:r>
            <a:endParaRPr b="1">
              <a:solidFill>
                <a:srgbClr val="FF0000"/>
              </a:solidFill>
              <a:latin typeface="Consolas"/>
              <a:ea typeface="Consolas"/>
              <a:cs typeface="Consolas"/>
              <a:sym typeface="Consolas"/>
            </a:endParaRPr>
          </a:p>
        </p:txBody>
      </p:sp>
      <p:pic>
        <p:nvPicPr>
          <p:cNvPr id="545" name="Google Shape;545;p61"/>
          <p:cNvPicPr preferRelativeResize="0"/>
          <p:nvPr/>
        </p:nvPicPr>
        <p:blipFill>
          <a:blip r:embed="rId3">
            <a:alphaModFix/>
          </a:blip>
          <a:stretch>
            <a:fillRect/>
          </a:stretch>
        </p:blipFill>
        <p:spPr>
          <a:xfrm>
            <a:off x="5262075" y="3571400"/>
            <a:ext cx="2228075" cy="982500"/>
          </a:xfrm>
          <a:prstGeom prst="rect">
            <a:avLst/>
          </a:prstGeom>
          <a:noFill/>
          <a:ln>
            <a:noFill/>
          </a:ln>
        </p:spPr>
      </p:pic>
      <p:sp>
        <p:nvSpPr>
          <p:cNvPr id="546" name="Google Shape;546;p61"/>
          <p:cNvSpPr/>
          <p:nvPr/>
        </p:nvSpPr>
        <p:spPr>
          <a:xfrm>
            <a:off x="1986538" y="3865852"/>
            <a:ext cx="1743600" cy="393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1"/>
          <p:cNvSpPr/>
          <p:nvPr/>
        </p:nvSpPr>
        <p:spPr>
          <a:xfrm>
            <a:off x="1384525" y="26779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548" name="Google Shape;548;p61"/>
          <p:cNvSpPr/>
          <p:nvPr/>
        </p:nvSpPr>
        <p:spPr>
          <a:xfrm>
            <a:off x="1384525" y="30598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549" name="Google Shape;549;p61"/>
          <p:cNvSpPr/>
          <p:nvPr/>
        </p:nvSpPr>
        <p:spPr>
          <a:xfrm>
            <a:off x="546968" y="34787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550" name="Google Shape;550;p61"/>
          <p:cNvSpPr/>
          <p:nvPr/>
        </p:nvSpPr>
        <p:spPr>
          <a:xfrm>
            <a:off x="2234200" y="34713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551" name="Google Shape;551;p61"/>
          <p:cNvSpPr/>
          <p:nvPr/>
        </p:nvSpPr>
        <p:spPr>
          <a:xfrm>
            <a:off x="546968" y="39422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552" name="Google Shape;552;p61"/>
          <p:cNvSpPr/>
          <p:nvPr/>
        </p:nvSpPr>
        <p:spPr>
          <a:xfrm>
            <a:off x="476900" y="4401850"/>
            <a:ext cx="13779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This is my Webpage!</a:t>
            </a:r>
            <a:endParaRPr sz="1100">
              <a:latin typeface="Consolas"/>
              <a:ea typeface="Consolas"/>
              <a:cs typeface="Consolas"/>
              <a:sym typeface="Consolas"/>
            </a:endParaRPr>
          </a:p>
        </p:txBody>
      </p:sp>
      <p:sp>
        <p:nvSpPr>
          <p:cNvPr id="553" name="Google Shape;553;p61"/>
          <p:cNvSpPr/>
          <p:nvPr/>
        </p:nvSpPr>
        <p:spPr>
          <a:xfrm>
            <a:off x="2234200" y="39348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p</a:t>
            </a:r>
            <a:endParaRPr sz="1100">
              <a:latin typeface="Consolas"/>
              <a:ea typeface="Consolas"/>
              <a:cs typeface="Consolas"/>
              <a:sym typeface="Consolas"/>
            </a:endParaRPr>
          </a:p>
        </p:txBody>
      </p:sp>
      <p:sp>
        <p:nvSpPr>
          <p:cNvPr id="554" name="Google Shape;554;p61"/>
          <p:cNvSpPr/>
          <p:nvPr/>
        </p:nvSpPr>
        <p:spPr>
          <a:xfrm>
            <a:off x="2237200" y="4431050"/>
            <a:ext cx="1248300" cy="509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50">
                <a:latin typeface="Consolas"/>
                <a:ea typeface="Consolas"/>
                <a:cs typeface="Consolas"/>
                <a:sym typeface="Consolas"/>
              </a:rPr>
              <a:t>Welcome to my website!</a:t>
            </a:r>
            <a:endParaRPr sz="950">
              <a:latin typeface="Consolas"/>
              <a:ea typeface="Consolas"/>
              <a:cs typeface="Consolas"/>
              <a:sym typeface="Consolas"/>
            </a:endParaRPr>
          </a:p>
        </p:txBody>
      </p:sp>
      <p:cxnSp>
        <p:nvCxnSpPr>
          <p:cNvPr id="555" name="Google Shape;555;p61"/>
          <p:cNvCxnSpPr>
            <a:endCxn id="548" idx="0"/>
          </p:cNvCxnSpPr>
          <p:nvPr/>
        </p:nvCxnSpPr>
        <p:spPr>
          <a:xfrm>
            <a:off x="2008675" y="29011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556" name="Google Shape;556;p61"/>
          <p:cNvCxnSpPr>
            <a:stCxn id="548" idx="2"/>
            <a:endCxn id="550" idx="0"/>
          </p:cNvCxnSpPr>
          <p:nvPr/>
        </p:nvCxnSpPr>
        <p:spPr>
          <a:xfrm flipH="1" rot="-5400000">
            <a:off x="2339125" y="2952281"/>
            <a:ext cx="188700" cy="849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557" name="Google Shape;557;p61"/>
          <p:cNvCxnSpPr>
            <a:stCxn id="548" idx="2"/>
            <a:endCxn id="549" idx="0"/>
          </p:cNvCxnSpPr>
          <p:nvPr/>
        </p:nvCxnSpPr>
        <p:spPr>
          <a:xfrm rot="5400000">
            <a:off x="1491925" y="2961881"/>
            <a:ext cx="195900" cy="837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558" name="Google Shape;558;p61"/>
          <p:cNvCxnSpPr>
            <a:stCxn id="550" idx="2"/>
            <a:endCxn id="553" idx="0"/>
          </p:cNvCxnSpPr>
          <p:nvPr/>
        </p:nvCxnSpPr>
        <p:spPr>
          <a:xfrm>
            <a:off x="2858350" y="36942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559" name="Google Shape;559;p61"/>
          <p:cNvCxnSpPr>
            <a:stCxn id="553" idx="2"/>
            <a:endCxn id="554" idx="0"/>
          </p:cNvCxnSpPr>
          <p:nvPr/>
        </p:nvCxnSpPr>
        <p:spPr>
          <a:xfrm>
            <a:off x="2858350" y="4157756"/>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560" name="Google Shape;560;p61"/>
          <p:cNvSpPr txBox="1"/>
          <p:nvPr/>
        </p:nvSpPr>
        <p:spPr>
          <a:xfrm>
            <a:off x="1448875" y="2373094"/>
            <a:ext cx="1119600" cy="1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cxnSp>
        <p:nvCxnSpPr>
          <p:cNvPr id="561" name="Google Shape;561;p61"/>
          <p:cNvCxnSpPr>
            <a:stCxn id="546" idx="6"/>
          </p:cNvCxnSpPr>
          <p:nvPr/>
        </p:nvCxnSpPr>
        <p:spPr>
          <a:xfrm flipH="1" rot="10800000">
            <a:off x="3730138" y="3373852"/>
            <a:ext cx="1045800" cy="688800"/>
          </a:xfrm>
          <a:prstGeom prst="straightConnector1">
            <a:avLst/>
          </a:prstGeom>
          <a:noFill/>
          <a:ln cap="flat" cmpd="sng" w="9525">
            <a:solidFill>
              <a:schemeClr val="dk2"/>
            </a:solidFill>
            <a:prstDash val="solid"/>
            <a:round/>
            <a:headEnd len="med" w="med" type="none"/>
            <a:tailEnd len="med" w="med" type="triangle"/>
          </a:ln>
        </p:spPr>
      </p:cxnSp>
      <p:cxnSp>
        <p:nvCxnSpPr>
          <p:cNvPr id="562" name="Google Shape;562;p61"/>
          <p:cNvCxnSpPr/>
          <p:nvPr/>
        </p:nvCxnSpPr>
        <p:spPr>
          <a:xfrm>
            <a:off x="1171118" y="37016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563" name="Google Shape;563;p61"/>
          <p:cNvCxnSpPr/>
          <p:nvPr/>
        </p:nvCxnSpPr>
        <p:spPr>
          <a:xfrm flipH="1">
            <a:off x="1165718" y="4165186"/>
            <a:ext cx="5400" cy="23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getElementById</a:t>
            </a:r>
            <a:endParaRPr/>
          </a:p>
        </p:txBody>
      </p:sp>
      <p:sp>
        <p:nvSpPr>
          <p:cNvPr id="569" name="Google Shape;569;p62"/>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We need to use helper functions such as </a:t>
            </a:r>
            <a:r>
              <a:rPr b="1" lang="en" sz="2200">
                <a:solidFill>
                  <a:srgbClr val="000000"/>
                </a:solidFill>
                <a:latin typeface="Consolas"/>
                <a:ea typeface="Consolas"/>
                <a:cs typeface="Consolas"/>
                <a:sym typeface="Consolas"/>
              </a:rPr>
              <a:t>getElementById</a:t>
            </a:r>
            <a:r>
              <a:rPr b="1" lang="en" sz="2200">
                <a:solidFill>
                  <a:srgbClr val="000000"/>
                </a:solidFill>
              </a:rPr>
              <a:t> and </a:t>
            </a:r>
            <a:r>
              <a:rPr b="1" lang="en" sz="2200">
                <a:solidFill>
                  <a:srgbClr val="000000"/>
                </a:solidFill>
                <a:latin typeface="Consolas"/>
                <a:ea typeface="Consolas"/>
                <a:cs typeface="Consolas"/>
                <a:sym typeface="Consolas"/>
              </a:rPr>
              <a:t>getElementsByTagName</a:t>
            </a:r>
            <a:r>
              <a:rPr b="1" lang="en" sz="2200">
                <a:solidFill>
                  <a:srgbClr val="000000"/>
                </a:solidFill>
              </a:rPr>
              <a:t>:</a:t>
            </a:r>
            <a:endParaRPr b="1" sz="2200">
              <a:solidFill>
                <a:srgbClr val="000000"/>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getElementById</a:t>
            </a:r>
            <a:endParaRPr/>
          </a:p>
        </p:txBody>
      </p:sp>
      <p:sp>
        <p:nvSpPr>
          <p:cNvPr id="575" name="Google Shape;575;p63"/>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We need to use helper functions such as </a:t>
            </a:r>
            <a:r>
              <a:rPr b="1" lang="en" sz="2200">
                <a:solidFill>
                  <a:srgbClr val="000000"/>
                </a:solidFill>
                <a:latin typeface="Consolas"/>
                <a:ea typeface="Consolas"/>
                <a:cs typeface="Consolas"/>
                <a:sym typeface="Consolas"/>
              </a:rPr>
              <a:t>getElementById</a:t>
            </a:r>
            <a:r>
              <a:rPr b="1" lang="en" sz="2200">
                <a:solidFill>
                  <a:srgbClr val="000000"/>
                </a:solidFill>
              </a:rPr>
              <a:t> and </a:t>
            </a:r>
            <a:r>
              <a:rPr b="1" lang="en" sz="2200">
                <a:solidFill>
                  <a:srgbClr val="000000"/>
                </a:solidFill>
                <a:latin typeface="Consolas"/>
                <a:ea typeface="Consolas"/>
                <a:cs typeface="Consolas"/>
                <a:sym typeface="Consolas"/>
              </a:rPr>
              <a:t>getElementsByTagName</a:t>
            </a:r>
            <a:r>
              <a:rPr b="1" lang="en" sz="2200">
                <a:solidFill>
                  <a:srgbClr val="000000"/>
                </a:solidFill>
              </a:rPr>
              <a:t>:</a:t>
            </a:r>
            <a:endParaRPr b="1" sz="2200">
              <a:solidFill>
                <a:srgbClr val="000000"/>
              </a:solidFill>
              <a:latin typeface="Consolas"/>
              <a:ea typeface="Consolas"/>
              <a:cs typeface="Consolas"/>
              <a:sym typeface="Consolas"/>
            </a:endParaRPr>
          </a:p>
        </p:txBody>
      </p:sp>
      <p:sp>
        <p:nvSpPr>
          <p:cNvPr id="576" name="Google Shape;576;p63"/>
          <p:cNvSpPr txBox="1"/>
          <p:nvPr/>
        </p:nvSpPr>
        <p:spPr>
          <a:xfrm>
            <a:off x="940800" y="2571750"/>
            <a:ext cx="78858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document.getElementById</a:t>
            </a:r>
            <a:r>
              <a:rPr lang="en" sz="1600">
                <a:latin typeface="Proxima Nova"/>
                <a:ea typeface="Proxima Nova"/>
                <a:cs typeface="Proxima Nova"/>
                <a:sym typeface="Proxima Nova"/>
              </a:rPr>
              <a:t> returns an element with the associated ID</a:t>
            </a:r>
            <a:endParaRPr sz="1600">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getElementById</a:t>
            </a:r>
            <a:endParaRPr/>
          </a:p>
        </p:txBody>
      </p:sp>
      <p:sp>
        <p:nvSpPr>
          <p:cNvPr id="582" name="Google Shape;582;p64"/>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We need to use helper functions such as </a:t>
            </a:r>
            <a:r>
              <a:rPr b="1" lang="en" sz="2200">
                <a:solidFill>
                  <a:srgbClr val="000000"/>
                </a:solidFill>
                <a:latin typeface="Consolas"/>
                <a:ea typeface="Consolas"/>
                <a:cs typeface="Consolas"/>
                <a:sym typeface="Consolas"/>
              </a:rPr>
              <a:t>getElementById</a:t>
            </a:r>
            <a:r>
              <a:rPr b="1" lang="en" sz="2200">
                <a:solidFill>
                  <a:srgbClr val="000000"/>
                </a:solidFill>
              </a:rPr>
              <a:t> and </a:t>
            </a:r>
            <a:r>
              <a:rPr b="1" lang="en" sz="2200">
                <a:solidFill>
                  <a:srgbClr val="000000"/>
                </a:solidFill>
                <a:latin typeface="Consolas"/>
                <a:ea typeface="Consolas"/>
                <a:cs typeface="Consolas"/>
                <a:sym typeface="Consolas"/>
              </a:rPr>
              <a:t>getElementsByTagName</a:t>
            </a:r>
            <a:r>
              <a:rPr b="1" lang="en" sz="2200">
                <a:solidFill>
                  <a:srgbClr val="000000"/>
                </a:solidFill>
              </a:rPr>
              <a:t>:</a:t>
            </a:r>
            <a:endParaRPr b="1" sz="2200">
              <a:solidFill>
                <a:srgbClr val="000000"/>
              </a:solidFill>
              <a:latin typeface="Consolas"/>
              <a:ea typeface="Consolas"/>
              <a:cs typeface="Consolas"/>
              <a:sym typeface="Consolas"/>
            </a:endParaRPr>
          </a:p>
        </p:txBody>
      </p:sp>
      <p:sp>
        <p:nvSpPr>
          <p:cNvPr id="583" name="Google Shape;583;p64"/>
          <p:cNvSpPr txBox="1"/>
          <p:nvPr/>
        </p:nvSpPr>
        <p:spPr>
          <a:xfrm>
            <a:off x="940800" y="2571750"/>
            <a:ext cx="78858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document.getElementById</a:t>
            </a:r>
            <a:r>
              <a:rPr lang="en" sz="1600">
                <a:latin typeface="Proxima Nova"/>
                <a:ea typeface="Proxima Nova"/>
                <a:cs typeface="Proxima Nova"/>
                <a:sym typeface="Proxima Nova"/>
              </a:rPr>
              <a:t> returns an element with the associated ID.</a:t>
            </a:r>
            <a:endParaRPr sz="1600">
              <a:latin typeface="Proxima Nova"/>
              <a:ea typeface="Proxima Nova"/>
              <a:cs typeface="Proxima Nova"/>
              <a:sym typeface="Proxima Nova"/>
            </a:endParaRPr>
          </a:p>
        </p:txBody>
      </p:sp>
      <p:sp>
        <p:nvSpPr>
          <p:cNvPr id="584" name="Google Shape;584;p64"/>
          <p:cNvSpPr txBox="1"/>
          <p:nvPr/>
        </p:nvSpPr>
        <p:spPr>
          <a:xfrm>
            <a:off x="684000" y="3238181"/>
            <a:ext cx="81483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document.getElementsByTagName</a:t>
            </a:r>
            <a:r>
              <a:rPr lang="en" sz="1600">
                <a:latin typeface="Proxima Nova"/>
                <a:ea typeface="Proxima Nova"/>
                <a:cs typeface="Proxima Nova"/>
                <a:sym typeface="Proxima Nova"/>
              </a:rPr>
              <a:t> returns a list of elements of the associated tag.</a:t>
            </a:r>
            <a:endParaRPr sz="1600">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getElementsByTagName</a:t>
            </a:r>
            <a:endParaRPr/>
          </a:p>
        </p:txBody>
      </p:sp>
      <p:sp>
        <p:nvSpPr>
          <p:cNvPr id="590" name="Google Shape;590;p65"/>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document.getElementsByTagName returns a list of elements with the associated tag:</a:t>
            </a:r>
            <a:endParaRPr b="1" sz="2200">
              <a:solidFill>
                <a:srgbClr val="000000"/>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getElementsByTagName</a:t>
            </a:r>
            <a:endParaRPr/>
          </a:p>
        </p:txBody>
      </p:sp>
      <p:sp>
        <p:nvSpPr>
          <p:cNvPr id="596" name="Google Shape;596;p66"/>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document.getElementsByTagName returns a list of elements with the associated tag:</a:t>
            </a:r>
            <a:endParaRPr b="1" sz="2200">
              <a:solidFill>
                <a:srgbClr val="000000"/>
              </a:solidFill>
              <a:latin typeface="Consolas"/>
              <a:ea typeface="Consolas"/>
              <a:cs typeface="Consolas"/>
              <a:sym typeface="Consolas"/>
            </a:endParaRPr>
          </a:p>
        </p:txBody>
      </p:sp>
      <p:sp>
        <p:nvSpPr>
          <p:cNvPr id="597" name="Google Shape;597;p66"/>
          <p:cNvSpPr txBox="1"/>
          <p:nvPr/>
        </p:nvSpPr>
        <p:spPr>
          <a:xfrm>
            <a:off x="406175" y="2534600"/>
            <a:ext cx="3140400" cy="245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a:t>
            </a:r>
            <a:r>
              <a:rPr lang="en" sz="950">
                <a:highlight>
                  <a:srgbClr val="FFFF00"/>
                </a:highlight>
                <a:latin typeface="Consolas"/>
                <a:ea typeface="Consolas"/>
                <a:cs typeface="Consolas"/>
                <a:sym typeface="Consolas"/>
              </a:rPr>
              <a:t>&lt;p&gt;</a:t>
            </a:r>
            <a:endParaRPr sz="950">
              <a:highlight>
                <a:srgbClr val="FFFF00"/>
              </a:highlight>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a:t>
            </a:r>
            <a:r>
              <a:rPr lang="en" sz="950">
                <a:highlight>
                  <a:srgbClr val="FFFF00"/>
                </a:highlight>
                <a:latin typeface="Consolas"/>
                <a:ea typeface="Consolas"/>
                <a:cs typeface="Consolas"/>
                <a:sym typeface="Consolas"/>
              </a:rPr>
              <a:t>&lt;/p&gt;</a:t>
            </a:r>
            <a:endParaRPr sz="950">
              <a:highlight>
                <a:srgbClr val="FFFF00"/>
              </a:highlight>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a:t>
            </a:r>
            <a:r>
              <a:rPr lang="en" sz="950">
                <a:highlight>
                  <a:srgbClr val="FFFF00"/>
                </a:highlight>
                <a:latin typeface="Consolas"/>
                <a:ea typeface="Consolas"/>
                <a:cs typeface="Consolas"/>
                <a:sym typeface="Consolas"/>
              </a:rPr>
              <a:t>&lt;p </a:t>
            </a:r>
            <a:r>
              <a:rPr lang="en" sz="950">
                <a:latin typeface="Consolas"/>
                <a:ea typeface="Consolas"/>
                <a:cs typeface="Consolas"/>
                <a:sym typeface="Consolas"/>
              </a:rPr>
              <a:t>id = "para_one"&gt;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a:t>
            </a:r>
            <a:r>
              <a:rPr lang="en" sz="950">
                <a:highlight>
                  <a:srgbClr val="FFFF00"/>
                </a:highlight>
                <a:latin typeface="Consolas"/>
                <a:ea typeface="Consolas"/>
                <a:cs typeface="Consolas"/>
                <a:sym typeface="Consolas"/>
              </a:rPr>
              <a:t>&lt;/p&gt;</a:t>
            </a:r>
            <a:endParaRPr sz="950">
              <a:highlight>
                <a:srgbClr val="FFFF00"/>
              </a:highlight>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getElementsByTagName</a:t>
            </a:r>
            <a:endParaRPr/>
          </a:p>
        </p:txBody>
      </p:sp>
      <p:sp>
        <p:nvSpPr>
          <p:cNvPr id="603" name="Google Shape;603;p67"/>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document.getElementsByTagName returns a list of elements with the associated tag:</a:t>
            </a:r>
            <a:endParaRPr b="1" sz="2200">
              <a:solidFill>
                <a:srgbClr val="000000"/>
              </a:solidFill>
              <a:latin typeface="Consolas"/>
              <a:ea typeface="Consolas"/>
              <a:cs typeface="Consolas"/>
              <a:sym typeface="Consolas"/>
            </a:endParaRPr>
          </a:p>
        </p:txBody>
      </p:sp>
      <p:sp>
        <p:nvSpPr>
          <p:cNvPr id="604" name="Google Shape;604;p67"/>
          <p:cNvSpPr txBox="1"/>
          <p:nvPr/>
        </p:nvSpPr>
        <p:spPr>
          <a:xfrm>
            <a:off x="4477875" y="2714044"/>
            <a:ext cx="36159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document.getElementsByTagName("p");</a:t>
            </a:r>
            <a:endParaRPr b="1">
              <a:latin typeface="Consolas"/>
              <a:ea typeface="Consolas"/>
              <a:cs typeface="Consolas"/>
              <a:sym typeface="Consolas"/>
            </a:endParaRPr>
          </a:p>
        </p:txBody>
      </p:sp>
      <p:pic>
        <p:nvPicPr>
          <p:cNvPr id="605" name="Google Shape;605;p67"/>
          <p:cNvPicPr preferRelativeResize="0"/>
          <p:nvPr/>
        </p:nvPicPr>
        <p:blipFill>
          <a:blip r:embed="rId3">
            <a:alphaModFix/>
          </a:blip>
          <a:stretch>
            <a:fillRect/>
          </a:stretch>
        </p:blipFill>
        <p:spPr>
          <a:xfrm>
            <a:off x="4477875" y="3162125"/>
            <a:ext cx="3846000" cy="389250"/>
          </a:xfrm>
          <a:prstGeom prst="rect">
            <a:avLst/>
          </a:prstGeom>
          <a:noFill/>
          <a:ln>
            <a:noFill/>
          </a:ln>
        </p:spPr>
      </p:pic>
      <p:sp>
        <p:nvSpPr>
          <p:cNvPr id="606" name="Google Shape;606;p67"/>
          <p:cNvSpPr txBox="1"/>
          <p:nvPr/>
        </p:nvSpPr>
        <p:spPr>
          <a:xfrm>
            <a:off x="406175" y="2534600"/>
            <a:ext cx="3140400" cy="245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a:t>
            </a:r>
            <a:r>
              <a:rPr lang="en" sz="950">
                <a:latin typeface="Consolas"/>
                <a:ea typeface="Consolas"/>
                <a:cs typeface="Consolas"/>
                <a:sym typeface="Consolas"/>
              </a:rPr>
              <a:t>&lt;p id = "para_one"&gt;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The Script Tag</a:t>
            </a:r>
            <a:endParaRPr/>
          </a:p>
        </p:txBody>
      </p:sp>
      <p:sp>
        <p:nvSpPr>
          <p:cNvPr id="157" name="Google Shape;157;p32"/>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latin typeface="Consolas"/>
              <a:ea typeface="Consolas"/>
              <a:cs typeface="Consolas"/>
              <a:sym typeface="Consolas"/>
            </a:endParaRPr>
          </a:p>
          <a:p>
            <a:pPr indent="0" lvl="0" marL="0" rtl="0" algn="l">
              <a:spcBef>
                <a:spcPts val="0"/>
              </a:spcBef>
              <a:spcAft>
                <a:spcPts val="0"/>
              </a:spcAft>
              <a:buNone/>
            </a:pPr>
            <a:r>
              <a:t/>
            </a:r>
            <a:endParaRPr b="1">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b="1" lang="en" sz="1600">
                <a:solidFill>
                  <a:srgbClr val="000000"/>
                </a:solidFill>
                <a:latin typeface="Consolas"/>
                <a:ea typeface="Consolas"/>
                <a:cs typeface="Consolas"/>
                <a:sym typeface="Consolas"/>
              </a:rPr>
              <a:t>&lt;</a:t>
            </a:r>
            <a:r>
              <a:rPr b="1" lang="en" sz="1600">
                <a:solidFill>
                  <a:srgbClr val="000000"/>
                </a:solidFill>
                <a:latin typeface="Consolas"/>
                <a:ea typeface="Consolas"/>
                <a:cs typeface="Consolas"/>
                <a:sym typeface="Consolas"/>
              </a:rPr>
              <a:t>script</a:t>
            </a:r>
            <a:r>
              <a:rPr b="1" lang="en" sz="1600">
                <a:solidFill>
                  <a:srgbClr val="000000"/>
                </a:solidFill>
                <a:latin typeface="Consolas"/>
                <a:ea typeface="Consolas"/>
                <a:cs typeface="Consolas"/>
                <a:sym typeface="Consolas"/>
              </a:rPr>
              <a:t>&gt;</a:t>
            </a:r>
            <a:endParaRPr b="1" sz="16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b="1" sz="16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b="1" lang="en" sz="1600">
                <a:solidFill>
                  <a:srgbClr val="000000"/>
                </a:solidFill>
                <a:latin typeface="Consolas"/>
                <a:ea typeface="Consolas"/>
                <a:cs typeface="Consolas"/>
                <a:sym typeface="Consolas"/>
              </a:rPr>
              <a:t>	var name = prompt("What is your name?");</a:t>
            </a:r>
            <a:endParaRPr b="1" sz="16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b="1" sz="16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b="1" lang="en" sz="1600">
                <a:solidFill>
                  <a:srgbClr val="000000"/>
                </a:solidFill>
                <a:latin typeface="Consolas"/>
                <a:ea typeface="Consolas"/>
                <a:cs typeface="Consolas"/>
                <a:sym typeface="Consolas"/>
              </a:rPr>
              <a:t>	console.log("Welcome" + name);</a:t>
            </a:r>
            <a:endParaRPr b="1" sz="16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b="1" sz="16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b="1" lang="en" sz="1600">
                <a:solidFill>
                  <a:srgbClr val="000000"/>
                </a:solidFill>
                <a:latin typeface="Consolas"/>
                <a:ea typeface="Consolas"/>
                <a:cs typeface="Consolas"/>
                <a:sym typeface="Consolas"/>
              </a:rPr>
              <a:t>&lt;/script&gt;</a:t>
            </a:r>
            <a:endParaRPr b="1" sz="1600">
              <a:solidFill>
                <a:srgbClr val="000000"/>
              </a:solidFill>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getElementsByTagName</a:t>
            </a:r>
            <a:endParaRPr/>
          </a:p>
        </p:txBody>
      </p:sp>
      <p:sp>
        <p:nvSpPr>
          <p:cNvPr id="612" name="Google Shape;612;p68"/>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document.getElementsByTagName returns a list of elements with the associated tag:</a:t>
            </a:r>
            <a:endParaRPr b="1" sz="2200">
              <a:solidFill>
                <a:srgbClr val="000000"/>
              </a:solidFill>
              <a:latin typeface="Consolas"/>
              <a:ea typeface="Consolas"/>
              <a:cs typeface="Consolas"/>
              <a:sym typeface="Consolas"/>
            </a:endParaRPr>
          </a:p>
        </p:txBody>
      </p:sp>
      <p:cxnSp>
        <p:nvCxnSpPr>
          <p:cNvPr id="613" name="Google Shape;613;p68"/>
          <p:cNvCxnSpPr>
            <a:stCxn id="614" idx="0"/>
          </p:cNvCxnSpPr>
          <p:nvPr/>
        </p:nvCxnSpPr>
        <p:spPr>
          <a:xfrm rot="10800000">
            <a:off x="6342159" y="3638409"/>
            <a:ext cx="3000" cy="405000"/>
          </a:xfrm>
          <a:prstGeom prst="straightConnector1">
            <a:avLst/>
          </a:prstGeom>
          <a:noFill/>
          <a:ln cap="flat" cmpd="sng" w="9525">
            <a:solidFill>
              <a:schemeClr val="dk2"/>
            </a:solidFill>
            <a:prstDash val="solid"/>
            <a:round/>
            <a:headEnd len="med" w="med" type="none"/>
            <a:tailEnd len="med" w="med" type="triangle"/>
          </a:ln>
        </p:spPr>
      </p:cxnSp>
      <p:sp>
        <p:nvSpPr>
          <p:cNvPr id="614" name="Google Shape;614;p68"/>
          <p:cNvSpPr/>
          <p:nvPr/>
        </p:nvSpPr>
        <p:spPr>
          <a:xfrm>
            <a:off x="5228409" y="4043409"/>
            <a:ext cx="2233500" cy="9399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Proxima Nova"/>
                <a:ea typeface="Proxima Nova"/>
                <a:cs typeface="Proxima Nova"/>
                <a:sym typeface="Proxima Nova"/>
              </a:rPr>
              <a:t>As is, this data is hard to decipher. We will need access each list index instead!</a:t>
            </a:r>
            <a:endParaRPr b="1" sz="1300">
              <a:solidFill>
                <a:srgbClr val="FFFFFF"/>
              </a:solidFill>
              <a:latin typeface="Proxima Nova"/>
              <a:ea typeface="Proxima Nova"/>
              <a:cs typeface="Proxima Nova"/>
              <a:sym typeface="Proxima Nova"/>
            </a:endParaRPr>
          </a:p>
        </p:txBody>
      </p:sp>
      <p:sp>
        <p:nvSpPr>
          <p:cNvPr id="615" name="Google Shape;615;p68"/>
          <p:cNvSpPr txBox="1"/>
          <p:nvPr/>
        </p:nvSpPr>
        <p:spPr>
          <a:xfrm>
            <a:off x="406175" y="2534600"/>
            <a:ext cx="3140400" cy="245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a:t>
            </a:r>
            <a:r>
              <a:rPr lang="en" sz="950">
                <a:latin typeface="Consolas"/>
                <a:ea typeface="Consolas"/>
                <a:cs typeface="Consolas"/>
                <a:sym typeface="Consolas"/>
              </a:rPr>
              <a:t>&lt;p id = "para_one"&gt;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sp>
        <p:nvSpPr>
          <p:cNvPr id="616" name="Google Shape;616;p68"/>
          <p:cNvSpPr txBox="1"/>
          <p:nvPr/>
        </p:nvSpPr>
        <p:spPr>
          <a:xfrm>
            <a:off x="4477875" y="2714044"/>
            <a:ext cx="36159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document.getElementsByTagName("p");</a:t>
            </a:r>
            <a:endParaRPr b="1">
              <a:latin typeface="Consolas"/>
              <a:ea typeface="Consolas"/>
              <a:cs typeface="Consolas"/>
              <a:sym typeface="Consolas"/>
            </a:endParaRPr>
          </a:p>
        </p:txBody>
      </p:sp>
      <p:pic>
        <p:nvPicPr>
          <p:cNvPr id="617" name="Google Shape;617;p68"/>
          <p:cNvPicPr preferRelativeResize="0"/>
          <p:nvPr/>
        </p:nvPicPr>
        <p:blipFill>
          <a:blip r:embed="rId3">
            <a:alphaModFix/>
          </a:blip>
          <a:stretch>
            <a:fillRect/>
          </a:stretch>
        </p:blipFill>
        <p:spPr>
          <a:xfrm>
            <a:off x="4477875" y="3162125"/>
            <a:ext cx="3846000" cy="389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getElementsByTagName</a:t>
            </a:r>
            <a:endParaRPr/>
          </a:p>
        </p:txBody>
      </p:sp>
      <p:sp>
        <p:nvSpPr>
          <p:cNvPr id="623" name="Google Shape;623;p69"/>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document.getElementsByTagName returns a list of elements with the associated tag:</a:t>
            </a:r>
            <a:endParaRPr b="1" sz="2200">
              <a:solidFill>
                <a:srgbClr val="000000"/>
              </a:solidFill>
              <a:latin typeface="Consolas"/>
              <a:ea typeface="Consolas"/>
              <a:cs typeface="Consolas"/>
              <a:sym typeface="Consolas"/>
            </a:endParaRPr>
          </a:p>
        </p:txBody>
      </p:sp>
      <p:sp>
        <p:nvSpPr>
          <p:cNvPr id="624" name="Google Shape;624;p69"/>
          <p:cNvSpPr txBox="1"/>
          <p:nvPr/>
        </p:nvSpPr>
        <p:spPr>
          <a:xfrm>
            <a:off x="4061825" y="2736338"/>
            <a:ext cx="4711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var list = </a:t>
            </a:r>
            <a:r>
              <a:rPr b="1" lang="en">
                <a:latin typeface="Consolas"/>
                <a:ea typeface="Consolas"/>
                <a:cs typeface="Consolas"/>
                <a:sym typeface="Consolas"/>
              </a:rPr>
              <a:t>document.getElementsByTagName("p");</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console.log(list[0]);</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console.log(list[1]);</a:t>
            </a:r>
            <a:endParaRPr b="1">
              <a:latin typeface="Consolas"/>
              <a:ea typeface="Consolas"/>
              <a:cs typeface="Consolas"/>
              <a:sym typeface="Consolas"/>
            </a:endParaRPr>
          </a:p>
        </p:txBody>
      </p:sp>
      <p:sp>
        <p:nvSpPr>
          <p:cNvPr id="625" name="Google Shape;625;p69"/>
          <p:cNvSpPr txBox="1"/>
          <p:nvPr/>
        </p:nvSpPr>
        <p:spPr>
          <a:xfrm>
            <a:off x="406175" y="2534600"/>
            <a:ext cx="3140400" cy="245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a:t>
            </a:r>
            <a:r>
              <a:rPr lang="en" sz="950">
                <a:latin typeface="Consolas"/>
                <a:ea typeface="Consolas"/>
                <a:cs typeface="Consolas"/>
                <a:sym typeface="Consolas"/>
              </a:rPr>
              <a:t>&lt;p id = "para_one"&gt;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getElementsByTagName</a:t>
            </a:r>
            <a:endParaRPr/>
          </a:p>
        </p:txBody>
      </p:sp>
      <p:sp>
        <p:nvSpPr>
          <p:cNvPr id="631" name="Google Shape;631;p70"/>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000000"/>
                </a:solidFill>
              </a:rPr>
              <a:t>document.getElementsByTagName returns a list of elements with the associated tag:</a:t>
            </a:r>
            <a:endParaRPr b="1" sz="2200">
              <a:solidFill>
                <a:srgbClr val="000000"/>
              </a:solidFill>
              <a:latin typeface="Consolas"/>
              <a:ea typeface="Consolas"/>
              <a:cs typeface="Consolas"/>
              <a:sym typeface="Consolas"/>
            </a:endParaRPr>
          </a:p>
        </p:txBody>
      </p:sp>
      <p:sp>
        <p:nvSpPr>
          <p:cNvPr id="632" name="Google Shape;632;p70"/>
          <p:cNvSpPr txBox="1"/>
          <p:nvPr/>
        </p:nvSpPr>
        <p:spPr>
          <a:xfrm>
            <a:off x="4061825" y="2736338"/>
            <a:ext cx="4711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var list = document.getElementsByTagName("p");</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console.log(</a:t>
            </a:r>
            <a:r>
              <a:rPr b="1" lang="en">
                <a:latin typeface="Consolas"/>
                <a:ea typeface="Consolas"/>
                <a:cs typeface="Consolas"/>
                <a:sym typeface="Consolas"/>
              </a:rPr>
              <a:t>list[0])</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console.log(list[1]);</a:t>
            </a:r>
            <a:endParaRPr b="1">
              <a:latin typeface="Consolas"/>
              <a:ea typeface="Consolas"/>
              <a:cs typeface="Consolas"/>
              <a:sym typeface="Consolas"/>
            </a:endParaRPr>
          </a:p>
        </p:txBody>
      </p:sp>
      <p:sp>
        <p:nvSpPr>
          <p:cNvPr id="633" name="Google Shape;633;p70"/>
          <p:cNvSpPr txBox="1"/>
          <p:nvPr/>
        </p:nvSpPr>
        <p:spPr>
          <a:xfrm>
            <a:off x="406175" y="2534600"/>
            <a:ext cx="3140400" cy="245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50">
                <a:latin typeface="Consolas"/>
                <a:ea typeface="Consolas"/>
                <a:cs typeface="Consolas"/>
                <a:sym typeface="Consolas"/>
              </a:rPr>
              <a:t>&lt;!DOCTYPE 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my webpage!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&lt;/title&gt;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&lt;/head&gt;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Welcome to my website!</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a:t>
            </a:r>
            <a:r>
              <a:rPr lang="en" sz="950">
                <a:latin typeface="Consolas"/>
                <a:ea typeface="Consolas"/>
                <a:cs typeface="Consolas"/>
                <a:sym typeface="Consolas"/>
              </a:rPr>
              <a:t>&lt;p id = "para_one"&gt;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This is a paragraph!</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&lt;/p&gt;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    &lt;/body&gt;</a:t>
            </a:r>
            <a:endParaRPr sz="950">
              <a:latin typeface="Consolas"/>
              <a:ea typeface="Consolas"/>
              <a:cs typeface="Consolas"/>
              <a:sym typeface="Consolas"/>
            </a:endParaRPr>
          </a:p>
          <a:p>
            <a:pPr indent="0" lvl="0" marL="0" rtl="0" algn="l">
              <a:spcBef>
                <a:spcPts val="0"/>
              </a:spcBef>
              <a:spcAft>
                <a:spcPts val="0"/>
              </a:spcAft>
              <a:buNone/>
            </a:pPr>
            <a:r>
              <a:rPr lang="en" sz="950">
                <a:latin typeface="Consolas"/>
                <a:ea typeface="Consolas"/>
                <a:cs typeface="Consolas"/>
                <a:sym typeface="Consolas"/>
              </a:rPr>
              <a:t>&lt;/html&gt;</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a:p>
            <a:pPr indent="0" lvl="0" marL="0" rtl="0" algn="l">
              <a:spcBef>
                <a:spcPts val="0"/>
              </a:spcBef>
              <a:spcAft>
                <a:spcPts val="0"/>
              </a:spcAft>
              <a:buNone/>
            </a:pPr>
            <a:r>
              <a:t/>
            </a:r>
            <a:endParaRPr sz="950">
              <a:latin typeface="Consolas"/>
              <a:ea typeface="Consolas"/>
              <a:cs typeface="Consolas"/>
              <a:sym typeface="Consolas"/>
            </a:endParaRPr>
          </a:p>
        </p:txBody>
      </p:sp>
      <p:pic>
        <p:nvPicPr>
          <p:cNvPr id="634" name="Google Shape;634;p70"/>
          <p:cNvPicPr preferRelativeResize="0"/>
          <p:nvPr/>
        </p:nvPicPr>
        <p:blipFill>
          <a:blip r:embed="rId3">
            <a:alphaModFix/>
          </a:blip>
          <a:stretch>
            <a:fillRect/>
          </a:stretch>
        </p:blipFill>
        <p:spPr>
          <a:xfrm>
            <a:off x="4139125" y="3806105"/>
            <a:ext cx="4556600" cy="781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it's Your </a:t>
            </a:r>
            <a:r>
              <a:rPr lang="en"/>
              <a:t>Turn</a:t>
            </a:r>
            <a:r>
              <a:rPr lang="en"/>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aphicFrame>
        <p:nvGraphicFramePr>
          <p:cNvPr id="644" name="Google Shape;644;p72"/>
          <p:cNvGraphicFramePr/>
          <p:nvPr/>
        </p:nvGraphicFramePr>
        <p:xfrm>
          <a:off x="991459" y="2048963"/>
          <a:ext cx="3000000" cy="3000000"/>
        </p:xfrm>
        <a:graphic>
          <a:graphicData uri="http://schemas.openxmlformats.org/drawingml/2006/table">
            <a:tbl>
              <a:tblPr>
                <a:noFill/>
                <a:tableStyleId>{47B47AAE-BE59-4F19-BC3F-7F4C07881A8E}</a:tableStyleId>
              </a:tblPr>
              <a:tblGrid>
                <a:gridCol w="3619500"/>
                <a:gridCol w="3619500"/>
              </a:tblGrid>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The DOM</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latin typeface="Proxima Nova"/>
                          <a:ea typeface="Proxima Nova"/>
                          <a:cs typeface="Proxima Nova"/>
                          <a:sym typeface="Proxima Nova"/>
                        </a:rPr>
                        <a:t>The Document Object Model is a programming interface that makes HTML files mutable by other programming languages.</a:t>
                      </a:r>
                      <a:endParaRPr sz="1100">
                        <a:latin typeface="Proxima Nova"/>
                        <a:ea typeface="Proxima Nova"/>
                        <a:cs typeface="Proxima Nova"/>
                        <a:sym typeface="Proxima Nova"/>
                      </a:endParaRPr>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latin typeface="Proxima Nova"/>
                          <a:ea typeface="Proxima Nova"/>
                          <a:cs typeface="Proxima Nova"/>
                          <a:sym typeface="Proxima Nova"/>
                        </a:rPr>
                        <a:t>document represents any web page loaded in the browser, and serves as the entry point into its content and DOM tree.</a:t>
                      </a:r>
                      <a:endParaRPr sz="1100">
                        <a:latin typeface="Proxima Nova"/>
                        <a:ea typeface="Proxima Nova"/>
                        <a:cs typeface="Proxima Nova"/>
                        <a:sym typeface="Proxima Nova"/>
                      </a:endParaRPr>
                    </a:p>
                  </a:txBody>
                  <a:tcPr marT="68575" marB="68575" marR="91425" marL="91425"/>
                </a:tc>
              </a:tr>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Node</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latin typeface="Proxima Nova"/>
                          <a:ea typeface="Proxima Nova"/>
                          <a:cs typeface="Proxima Nova"/>
                          <a:sym typeface="Proxima Nova"/>
                        </a:rPr>
                        <a:t>A branch of the DOM tree. It represents an element, and has</a:t>
                      </a:r>
                      <a:r>
                        <a:rPr lang="en" sz="1100">
                          <a:latin typeface="Proxima Nova"/>
                          <a:ea typeface="Proxima Nova"/>
                          <a:cs typeface="Proxima Nova"/>
                          <a:sym typeface="Proxima Nova"/>
                        </a:rPr>
                        <a:t> attribute</a:t>
                      </a:r>
                      <a:r>
                        <a:rPr lang="en" sz="1100">
                          <a:latin typeface="Proxima Nova"/>
                          <a:ea typeface="Proxima Nova"/>
                          <a:cs typeface="Proxima Nova"/>
                          <a:sym typeface="Proxima Nova"/>
                        </a:rPr>
                        <a:t>s like text and style.</a:t>
                      </a:r>
                      <a:endParaRPr sz="1100">
                        <a:latin typeface="Proxima Nova"/>
                        <a:ea typeface="Proxima Nova"/>
                        <a:cs typeface="Proxima Nova"/>
                        <a:sym typeface="Proxima Nova"/>
                      </a:endParaRPr>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document.getElementById(id)</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latin typeface="Proxima Nova"/>
                          <a:ea typeface="Proxima Nova"/>
                          <a:cs typeface="Proxima Nova"/>
                          <a:sym typeface="Proxima Nova"/>
                        </a:rPr>
                        <a:t>Function that returns an element with the specified id.</a:t>
                      </a:r>
                      <a:endParaRPr sz="1100">
                        <a:latin typeface="Proxima Nova"/>
                        <a:ea typeface="Proxima Nova"/>
                        <a:cs typeface="Proxima Nova"/>
                        <a:sym typeface="Proxima Nova"/>
                      </a:endParaRPr>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document.getElementsByTagName(name)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latin typeface="Proxima Nova"/>
                          <a:ea typeface="Proxima Nova"/>
                          <a:cs typeface="Proxima Nova"/>
                          <a:sym typeface="Proxima Nova"/>
                        </a:rPr>
                        <a:t>Function that returns a list of elements with the specified tag name.</a:t>
                      </a:r>
                      <a:endParaRPr sz="1100">
                        <a:latin typeface="Proxima Nova"/>
                        <a:ea typeface="Proxima Nova"/>
                        <a:cs typeface="Proxima Nova"/>
                        <a:sym typeface="Proxima Nova"/>
                      </a:endParaRPr>
                    </a:p>
                  </a:txBody>
                  <a:tcPr marT="68575" marB="6857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Lesson Goal</a:t>
            </a:r>
            <a:endParaRPr/>
          </a:p>
        </p:txBody>
      </p:sp>
      <p:sp>
        <p:nvSpPr>
          <p:cNvPr id="163" name="Google Shape;163;p33"/>
          <p:cNvSpPr txBox="1"/>
          <p:nvPr>
            <p:ph idx="2" type="title"/>
          </p:nvPr>
        </p:nvSpPr>
        <p:spPr>
          <a:xfrm>
            <a:off x="478475" y="18561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a:t>Instead of writing </a:t>
            </a:r>
            <a:r>
              <a:rPr lang="en">
                <a:latin typeface="Consolas"/>
                <a:ea typeface="Consolas"/>
                <a:cs typeface="Consolas"/>
                <a:sym typeface="Consolas"/>
              </a:rPr>
              <a:t>"Welcome" + name</a:t>
            </a:r>
            <a:r>
              <a:rPr lang="en"/>
              <a:t> in the console, how can we get our program to write it on the webpage??</a:t>
            </a:r>
            <a:endParaRPr b="1" sz="18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Introducing document</a:t>
            </a:r>
            <a:endParaRPr/>
          </a:p>
        </p:txBody>
      </p:sp>
      <p:sp>
        <p:nvSpPr>
          <p:cNvPr id="169" name="Google Shape;169;p34"/>
          <p:cNvSpPr txBox="1"/>
          <p:nvPr>
            <p:ph idx="2" type="title"/>
          </p:nvPr>
        </p:nvSpPr>
        <p:spPr>
          <a:xfrm>
            <a:off x="478475" y="19323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can alter the content</a:t>
            </a:r>
            <a:r>
              <a:rPr lang="en"/>
              <a:t> and style of an HTML</a:t>
            </a:r>
            <a:r>
              <a:rPr lang="en"/>
              <a:t> document</a:t>
            </a:r>
            <a:r>
              <a:rPr lang="en"/>
              <a:t> </a:t>
            </a:r>
            <a:r>
              <a:rPr lang="en"/>
              <a:t>with the </a:t>
            </a:r>
            <a:r>
              <a:rPr b="1" lang="en">
                <a:latin typeface="Consolas"/>
                <a:ea typeface="Consolas"/>
                <a:cs typeface="Consolas"/>
                <a:sym typeface="Consolas"/>
              </a:rPr>
              <a:t>document.getElementByID</a:t>
            </a:r>
            <a:r>
              <a:rPr lang="en"/>
              <a:t> </a:t>
            </a:r>
            <a:r>
              <a:rPr lang="en"/>
              <a:t>and  </a:t>
            </a:r>
            <a:r>
              <a:rPr b="1" lang="en">
                <a:latin typeface="Consolas"/>
                <a:ea typeface="Consolas"/>
                <a:cs typeface="Consolas"/>
                <a:sym typeface="Consolas"/>
              </a:rPr>
              <a:t>ocument.innerHTML</a:t>
            </a:r>
            <a:r>
              <a:rPr lang="en"/>
              <a:t> </a:t>
            </a:r>
            <a:r>
              <a:rPr lang="en" sz="500"/>
              <a:t> </a:t>
            </a:r>
            <a:r>
              <a:rPr lang="en"/>
              <a:t>functions. </a:t>
            </a:r>
            <a:endParaRPr/>
          </a:p>
        </p:txBody>
      </p:sp>
      <p:pic>
        <p:nvPicPr>
          <p:cNvPr id="170" name="Google Shape;170;p34"/>
          <p:cNvPicPr preferRelativeResize="0"/>
          <p:nvPr/>
        </p:nvPicPr>
        <p:blipFill>
          <a:blip r:embed="rId3">
            <a:alphaModFix/>
          </a:blip>
          <a:stretch>
            <a:fillRect/>
          </a:stretch>
        </p:blipFill>
        <p:spPr>
          <a:xfrm>
            <a:off x="3752200" y="2138300"/>
            <a:ext cx="4839775" cy="458125"/>
          </a:xfrm>
          <a:prstGeom prst="rect">
            <a:avLst/>
          </a:prstGeom>
          <a:noFill/>
          <a:ln>
            <a:noFill/>
          </a:ln>
        </p:spPr>
      </p:pic>
      <p:pic>
        <p:nvPicPr>
          <p:cNvPr id="171" name="Google Shape;171;p34"/>
          <p:cNvPicPr preferRelativeResize="0"/>
          <p:nvPr/>
        </p:nvPicPr>
        <p:blipFill rotWithShape="1">
          <a:blip r:embed="rId4">
            <a:alphaModFix/>
          </a:blip>
          <a:srcRect b="0" l="1729" r="0" t="0"/>
          <a:stretch/>
        </p:blipFill>
        <p:spPr>
          <a:xfrm>
            <a:off x="1311850" y="2646200"/>
            <a:ext cx="3636549" cy="41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t>document</a:t>
            </a:r>
            <a:r>
              <a:rPr lang="en"/>
              <a:t>?</a:t>
            </a:r>
            <a:endParaRPr/>
          </a:p>
        </p:txBody>
      </p:sp>
      <p:sp>
        <p:nvSpPr>
          <p:cNvPr id="177" name="Google Shape;177;p3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Consolas"/>
              <a:ea typeface="Consolas"/>
              <a:cs typeface="Consolas"/>
              <a:sym typeface="Consolas"/>
            </a:endParaRPr>
          </a:p>
          <a:p>
            <a:pPr indent="0" lvl="0" marL="0" rtl="0" algn="ctr">
              <a:spcBef>
                <a:spcPts val="1600"/>
              </a:spcBef>
              <a:spcAft>
                <a:spcPts val="1600"/>
              </a:spcAft>
              <a:buNone/>
            </a:pPr>
            <a:r>
              <a:rPr lang="en">
                <a:solidFill>
                  <a:srgbClr val="000000"/>
                </a:solidFill>
                <a:latin typeface="Consolas"/>
                <a:ea typeface="Consolas"/>
                <a:cs typeface="Consolas"/>
                <a:sym typeface="Consolas"/>
              </a:rPr>
              <a:t>document.getElementById(</a:t>
            </a:r>
            <a:r>
              <a:rPr i="1" lang="en">
                <a:solidFill>
                  <a:srgbClr val="000000"/>
                </a:solidFill>
                <a:latin typeface="Consolas"/>
                <a:ea typeface="Consolas"/>
                <a:cs typeface="Consolas"/>
                <a:sym typeface="Consolas"/>
              </a:rPr>
              <a:t>id</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document?</a:t>
            </a:r>
            <a:endParaRPr/>
          </a:p>
        </p:txBody>
      </p:sp>
      <p:sp>
        <p:nvSpPr>
          <p:cNvPr id="183" name="Google Shape;183;p36"/>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Consolas"/>
              <a:ea typeface="Consolas"/>
              <a:cs typeface="Consolas"/>
              <a:sym typeface="Consolas"/>
            </a:endParaRPr>
          </a:p>
          <a:p>
            <a:pPr indent="0" lvl="0" marL="0" rtl="0" algn="ctr">
              <a:spcBef>
                <a:spcPts val="1600"/>
              </a:spcBef>
              <a:spcAft>
                <a:spcPts val="1600"/>
              </a:spcAft>
              <a:buNone/>
            </a:pPr>
            <a:r>
              <a:rPr lang="en">
                <a:solidFill>
                  <a:srgbClr val="000000"/>
                </a:solidFill>
                <a:highlight>
                  <a:srgbClr val="FFFF00"/>
                </a:highlight>
                <a:latin typeface="Consolas"/>
                <a:ea typeface="Consolas"/>
                <a:cs typeface="Consolas"/>
                <a:sym typeface="Consolas"/>
              </a:rPr>
              <a:t>document</a:t>
            </a:r>
            <a:r>
              <a:rPr lang="en">
                <a:solidFill>
                  <a:srgbClr val="000000"/>
                </a:solidFill>
                <a:latin typeface="Consolas"/>
                <a:ea typeface="Consolas"/>
                <a:cs typeface="Consolas"/>
                <a:sym typeface="Consolas"/>
              </a:rPr>
              <a:t>.getElementById(</a:t>
            </a:r>
            <a:r>
              <a:rPr i="1" lang="en">
                <a:solidFill>
                  <a:srgbClr val="000000"/>
                </a:solidFill>
                <a:latin typeface="Consolas"/>
                <a:ea typeface="Consolas"/>
                <a:cs typeface="Consolas"/>
                <a:sym typeface="Consolas"/>
              </a:rPr>
              <a:t>id</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p:txBody>
      </p:sp>
      <p:cxnSp>
        <p:nvCxnSpPr>
          <p:cNvPr id="184" name="Google Shape;184;p36"/>
          <p:cNvCxnSpPr/>
          <p:nvPr/>
        </p:nvCxnSpPr>
        <p:spPr>
          <a:xfrm>
            <a:off x="3031500" y="2741719"/>
            <a:ext cx="0" cy="4308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36"/>
          <p:cNvSpPr/>
          <p:nvPr/>
        </p:nvSpPr>
        <p:spPr>
          <a:xfrm>
            <a:off x="1700250" y="3278963"/>
            <a:ext cx="2662500" cy="9546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Refers to the HTML file that is in use.</a:t>
            </a:r>
            <a:endParaRPr>
              <a:solidFill>
                <a:srgbClr val="FFFFF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document?</a:t>
            </a:r>
            <a:endParaRPr/>
          </a:p>
        </p:txBody>
      </p:sp>
      <p:sp>
        <p:nvSpPr>
          <p:cNvPr id="191" name="Google Shape;191;p37"/>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Consolas"/>
              <a:ea typeface="Consolas"/>
              <a:cs typeface="Consolas"/>
              <a:sym typeface="Consolas"/>
            </a:endParaRPr>
          </a:p>
          <a:p>
            <a:pPr indent="0" lvl="0" marL="0" rtl="0" algn="ctr">
              <a:spcBef>
                <a:spcPts val="1600"/>
              </a:spcBef>
              <a:spcAft>
                <a:spcPts val="1600"/>
              </a:spcAft>
              <a:buNone/>
            </a:pPr>
            <a:r>
              <a:rPr lang="en">
                <a:solidFill>
                  <a:srgbClr val="000000"/>
                </a:solidFill>
                <a:latin typeface="Consolas"/>
                <a:ea typeface="Consolas"/>
                <a:cs typeface="Consolas"/>
                <a:sym typeface="Consolas"/>
              </a:rPr>
              <a:t>document.</a:t>
            </a:r>
            <a:r>
              <a:rPr lang="en">
                <a:solidFill>
                  <a:srgbClr val="000000"/>
                </a:solidFill>
                <a:highlight>
                  <a:srgbClr val="FFFF00"/>
                </a:highlight>
                <a:latin typeface="Consolas"/>
                <a:ea typeface="Consolas"/>
                <a:cs typeface="Consolas"/>
                <a:sym typeface="Consolas"/>
              </a:rPr>
              <a:t>getElementById</a:t>
            </a:r>
            <a:r>
              <a:rPr lang="en">
                <a:solidFill>
                  <a:srgbClr val="000000"/>
                </a:solidFill>
                <a:latin typeface="Consolas"/>
                <a:ea typeface="Consolas"/>
                <a:cs typeface="Consolas"/>
                <a:sym typeface="Consolas"/>
              </a:rPr>
              <a:t>(</a:t>
            </a:r>
            <a:r>
              <a:rPr i="1" lang="en">
                <a:solidFill>
                  <a:srgbClr val="000000"/>
                </a:solidFill>
                <a:latin typeface="Consolas"/>
                <a:ea typeface="Consolas"/>
                <a:cs typeface="Consolas"/>
                <a:sym typeface="Consolas"/>
              </a:rPr>
              <a:t>id</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p:txBody>
      </p:sp>
      <p:cxnSp>
        <p:nvCxnSpPr>
          <p:cNvPr id="192" name="Google Shape;192;p37"/>
          <p:cNvCxnSpPr/>
          <p:nvPr/>
        </p:nvCxnSpPr>
        <p:spPr>
          <a:xfrm>
            <a:off x="5220900" y="2734313"/>
            <a:ext cx="0" cy="43080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37"/>
          <p:cNvSpPr/>
          <p:nvPr/>
        </p:nvSpPr>
        <p:spPr>
          <a:xfrm>
            <a:off x="3889650" y="3271556"/>
            <a:ext cx="2662500" cy="9546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Function, or method, that is being called on the document, or HTML file.</a:t>
            </a:r>
            <a:endParaRPr>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