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Proxima Nova"/>
      <p:regular r:id="rId51"/>
      <p:bold r:id="rId52"/>
      <p:italic r:id="rId53"/>
      <p:boldItalic r:id="rId54"/>
    </p:embeddedFont>
    <p:embeddedFont>
      <p:font typeface="Satisfy"/>
      <p:regular r:id="rId55"/>
    </p:embeddedFont>
    <p:embeddedFont>
      <p:font typeface="Lemon"/>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858EBA-09A4-4E2D-B529-B20DD18C14F7}">
  <a:tblStyle styleId="{CB858EBA-09A4-4E2D-B529-B20DD18C14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regular.fntdata"/><Relationship Id="rId50" Type="http://schemas.openxmlformats.org/officeDocument/2006/relationships/slide" Target="slides/slide44.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5.xml"/><Relationship Id="rId55" Type="http://schemas.openxmlformats.org/officeDocument/2006/relationships/font" Target="fonts/Satisfy-regular.fntdata"/><Relationship Id="rId10" Type="http://schemas.openxmlformats.org/officeDocument/2006/relationships/slide" Target="slides/slide4.xml"/><Relationship Id="rId54"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emon-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edc44155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edc44155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 are going to learn about using Functions in HTML.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dc441556_0_2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dc44155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started to make our websites more dynamic since we've started adding JS to our web sites, but we've only scratched the surface.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edc441556_0_2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edc44155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to this point, we've simply added new elements and styled them, but adding a footnote to a webpage is hardly that practical or dynamic - we could have done those thing in HTML before the webpage loaded.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edc441556_0_2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edc44155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increase the usability and dynamic nature of our websites by adding </a:t>
            </a:r>
            <a:r>
              <a:rPr b="1" lang="en"/>
              <a:t>functions.</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6edc441556_0_2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edc44155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may remember, </a:t>
            </a:r>
            <a:r>
              <a:rPr b="1" lang="en"/>
              <a:t>Functions </a:t>
            </a:r>
            <a:r>
              <a:rPr lang="en"/>
              <a:t>are blocks of code that are designed to execute a particular task.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6edc441556_0_2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edc44155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write a function by writing the keyword function and then giving the function a name in lowerCamelCase. Any code between the brackets will execute when the functionName is called.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edc441556_0_2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dc44155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also include parameters in our function. Variables and values that are input as parameters can be used in the function. In this case, whatever value is placed in the functionName will be printed out in the console.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edc441556_0_2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edc44155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can be reused to make code more efficient and easy to read. If we are constantly adding new paragraphs to our web site, creating an addParagraph function would allow us to repeat this action with less lines of code each time. When addParagraph is called in the script, a new p tag will be created, and then added to the document body.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6edc441556_0_2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edc44155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make this function more generic and add the parameter id. now we can input any element type, and that element will be added to the document body.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dc441556_0_2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dc44155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practical use of functions in web development is in the creation of buttons. We are going to practice writing functions now using buttons.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edc441556_0_2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edc44155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button tag allows us to add buttons to a web page.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edc441556_0_1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dc44155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get started, we should discuss an important concept in web development - dynamic vs. static.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build websites without using JS, they are considered </a:t>
            </a:r>
            <a:r>
              <a:rPr b="1" lang="en"/>
              <a:t>static. </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6edc441556_0_3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edc44155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buttons are generally used to execute a task, they are perfect for learning about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dc441556_0_30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dc44155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button created on the slide before is useless unless it does something. We can give buttons purpose by using </a:t>
            </a:r>
            <a:r>
              <a:rPr b="1" lang="en"/>
              <a:t>events.</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6edc441556_0_3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edc44155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Events </a:t>
            </a:r>
            <a:r>
              <a:rPr lang="en"/>
              <a:t>trigger actions in the browser. These events are often set to a function call.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edc441556_0_3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edc44155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example of an event is onclick. This event executes a script when a specific element is clicked.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edc441556_0_3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edc44155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add an event to a button by adding it as an attribute to the opening tag. onclick specifies that when the button is clicked, a particular action should be called.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edc441556_0_3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edc44155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case, the action that will occur when the button is clicked is the function myFunction. If myFunction is defined in a script, then it will execute once the button is clicked.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6edc441556_0_3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edc44155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how to create an event, let's create a button that changes the color of a paragraph to red.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edc441556_0_3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edc44155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document that just contains a p tag. The goal here is to change the color to red using a button. Take a second and pause the video to see if you can figure out the steps that we will need to take in order to do this.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dc441556_0_3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dc44155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steps that we need to take to get this program to work as intended. 1 create a button, 2, create an onclick event, and three, write a function to change the text color. To do that, we need to find the p tag, and set the attribute to red.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6edc441556_0_3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edc44155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create a button. We can do so by using the button tag, and placing the text click Me in between the tags.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dc441556_0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dc44155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websites remain largely unchanged by user interaction.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6edc441556_0_3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edc44155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let's add the event. We use onclick to specify that the event should execute when the button is clicked, and we set onClick to the name of a function that we want executed. Let's call that function turnRed.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edc441556_0_3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edc44155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the event is created, we need to create the function turnRed. We first need to add a script tag so we can add JS to the webpage, and write the function name turnRed.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edc441556_0_3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edc44155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complete this function, we need to find the p tag that we want to change colors, which in this case is the p tag with the id p, and we want to style the color of the font red. We can do so using setAttribute, or the .style.color notation.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6edc441556_0_5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edc44155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dc441556_0_5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edc44155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write the events directly into the html, we can add events to element using the addEventListener function.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edc441556_0_5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edc44155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 will add an event, with a given function to execute, to a given element.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edc441556_0_5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edc44155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that we wrote the button onclick attribute can be </a:t>
            </a:r>
            <a:r>
              <a:rPr lang="en"/>
              <a:t>written</a:t>
            </a:r>
            <a:r>
              <a:rPr lang="en"/>
              <a:t> similarly using the addEventListener, but with a few key differences.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6edc441556_0_5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edc44155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addEventListeners, the event value is input as a String, and doesn't include the text "on" before the event type. When adding events directly to HTML, "on" is required, whereas in JS, "on" is not.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edc441556_0_5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edc441556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 name, however, is not given as a String value. The function must also be written without parenthesis when added to the eventListener.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6edc441556_0_5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edc441556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event Listeners, we can also write the function directly into the function parameter.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edc441556_0_1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edc44155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about websites like a blog, or an infographic. These types of sites are meant to be read,and the only changes that really occur are when the owners decide to add information to the page.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6edc441556_0_5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edc441556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calling a function directly into the eventListener, we don't use a function name, but simply use the keyword function to indicate that the following code will execute upon click.</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6edc441556_0_5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edc441556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is still enclosed in brackets, which indicates what will execute when the function is called.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6edc441556_0_5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edc44155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note that this method of writing functions is only useful if we don't intend to reuse the function at a later time. It would be a pain to have to rewrite this everytime we wanted to use a function, so make sure you are careful to write events based on the frequency that you expect to call a given function.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6edc441556_0_3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edc441556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creating functions in HTML,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edc441556_0_3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edc44155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edc441556_0_1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dc44155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mostly text based sites that are written in HTML. Up to this point, we've created mostly static sites.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dc441556_0_1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dc44155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add JS to our web pages, we are ultimately making them </a:t>
            </a:r>
            <a:r>
              <a:rPr b="1" lang="en"/>
              <a:t>dynamic.</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edc441556_0_1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dc44155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websites change and respond to user input, allow for interactivity, and allow site to store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6edc441556_0_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edc44155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Sites like Google and CodeHS are dynamic, as they change and respond to user input, and generate new pages based on user interaction.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dc441556_0_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dc44155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also store and collect data from users so that they can personalize their experience, and save progress.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32999" y="4386413"/>
            <a:ext cx="597798" cy="261605"/>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{CB858EBA-09A4-4E2D-B529-B20DD18C14F7}</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ctrTitle"/>
          </p:nvPr>
        </p:nvSpPr>
        <p:spPr>
          <a:xfrm>
            <a:off x="311708" y="728463"/>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Functions in HTML</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Websites</a:t>
            </a:r>
            <a:endParaRPr/>
          </a:p>
        </p:txBody>
      </p:sp>
      <p:sp>
        <p:nvSpPr>
          <p:cNvPr id="247" name="Google Shape;247;p3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rPr>
              <a:t>We've made our websites more dynamic, but we've only scratched the surface!</a:t>
            </a:r>
            <a:endParaRPr sz="2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Websites</a:t>
            </a:r>
            <a:endParaRPr/>
          </a:p>
        </p:txBody>
      </p:sp>
      <p:sp>
        <p:nvSpPr>
          <p:cNvPr id="253" name="Google Shape;253;p3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000000"/>
                </a:solidFill>
              </a:rPr>
              <a:t>We've made our websites more dynamic, but we've only scratched the surface!</a:t>
            </a:r>
            <a:endParaRPr sz="2200">
              <a:solidFill>
                <a:srgbClr val="000000"/>
              </a:solidFill>
            </a:endParaRPr>
          </a:p>
        </p:txBody>
      </p:sp>
      <p:sp>
        <p:nvSpPr>
          <p:cNvPr id="254" name="Google Shape;254;p39"/>
          <p:cNvSpPr txBox="1"/>
          <p:nvPr/>
        </p:nvSpPr>
        <p:spPr>
          <a:xfrm>
            <a:off x="1709400" y="2451469"/>
            <a:ext cx="5725200" cy="132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000000"/>
                </a:solidFill>
              </a:rPr>
              <a:t>My essay on Frankenstein</a:t>
            </a:r>
            <a:endParaRPr b="1" sz="1700">
              <a:solidFill>
                <a:srgbClr val="000000"/>
              </a:solidFill>
            </a:endParaRPr>
          </a:p>
          <a:p>
            <a:pPr indent="0" lvl="0" marL="0" rtl="0" algn="l">
              <a:lnSpc>
                <a:spcPct val="115000"/>
              </a:lnSpc>
              <a:spcBef>
                <a:spcPts val="1200"/>
              </a:spcBef>
              <a:spcAft>
                <a:spcPts val="0"/>
              </a:spcAft>
              <a:buNone/>
            </a:pPr>
            <a:r>
              <a:rPr lang="en" sz="1100">
                <a:solidFill>
                  <a:srgbClr val="000000"/>
                </a:solidFill>
              </a:rPr>
              <a:t>The central theme of Mary Shelley's Frankenstein is clearly laid out in the first few pages of the text(1).</a:t>
            </a:r>
            <a:endParaRPr sz="1100">
              <a:solidFill>
                <a:srgbClr val="000000"/>
              </a:solidFill>
            </a:endParaRPr>
          </a:p>
          <a:p>
            <a:pPr indent="0" lvl="0" marL="0" rtl="0" algn="l">
              <a:lnSpc>
                <a:spcPct val="115000"/>
              </a:lnSpc>
              <a:spcBef>
                <a:spcPts val="1200"/>
              </a:spcBef>
              <a:spcAft>
                <a:spcPts val="0"/>
              </a:spcAft>
              <a:buNone/>
            </a:pPr>
            <a:r>
              <a:rPr lang="en" sz="1100">
                <a:solidFill>
                  <a:srgbClr val="000000"/>
                </a:solidFill>
              </a:rPr>
              <a:t>1. From page 5 of </a:t>
            </a:r>
            <a:r>
              <a:rPr i="1" lang="en" sz="1100">
                <a:solidFill>
                  <a:srgbClr val="000000"/>
                </a:solidFill>
              </a:rPr>
              <a:t>Frankenstein</a:t>
            </a:r>
            <a:endParaRPr i="1" sz="1100">
              <a:solidFill>
                <a:srgbClr val="000000"/>
              </a:solidFill>
            </a:endParaRPr>
          </a:p>
          <a:p>
            <a:pPr indent="0" lvl="0" marL="0" rtl="0" algn="l">
              <a:lnSpc>
                <a:spcPct val="115000"/>
              </a:lnSpc>
              <a:spcBef>
                <a:spcPts val="1200"/>
              </a:spcBef>
              <a:spcAft>
                <a:spcPts val="1200"/>
              </a:spcAft>
              <a:buNone/>
            </a:pPr>
            <a:r>
              <a:t/>
            </a:r>
            <a:endParaRPr i="1" sz="1100">
              <a:solidFill>
                <a:srgbClr val="000000"/>
              </a:solidFill>
            </a:endParaRPr>
          </a:p>
        </p:txBody>
      </p:sp>
      <p:cxnSp>
        <p:nvCxnSpPr>
          <p:cNvPr id="255" name="Google Shape;255;p39"/>
          <p:cNvCxnSpPr>
            <a:stCxn id="256" idx="0"/>
          </p:cNvCxnSpPr>
          <p:nvPr/>
        </p:nvCxnSpPr>
        <p:spPr>
          <a:xfrm rot="10800000">
            <a:off x="2825075" y="3818675"/>
            <a:ext cx="3300" cy="24900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39"/>
          <p:cNvSpPr/>
          <p:nvPr/>
        </p:nvSpPr>
        <p:spPr>
          <a:xfrm>
            <a:off x="1519775" y="4067675"/>
            <a:ext cx="2617200" cy="919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Proxima Nova"/>
                <a:ea typeface="Proxima Nova"/>
                <a:cs typeface="Proxima Nova"/>
                <a:sym typeface="Proxima Nova"/>
              </a:rPr>
              <a:t>Adding a footnote or changing the style of an element isn't that practical or dynamic</a:t>
            </a:r>
            <a:endParaRPr sz="1300">
              <a:solidFill>
                <a:srgbClr val="FFFFFF"/>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62" name="Google Shape;262;p40"/>
          <p:cNvSpPr txBox="1"/>
          <p:nvPr>
            <p:ph idx="2" type="title"/>
          </p:nvPr>
        </p:nvSpPr>
        <p:spPr>
          <a:xfrm>
            <a:off x="491475" y="2175894"/>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increase the usability of our websites with </a:t>
            </a:r>
            <a:r>
              <a:rPr b="1" lang="en"/>
              <a:t>functions!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68" name="Google Shape;268;p41"/>
          <p:cNvSpPr txBox="1"/>
          <p:nvPr>
            <p:ph idx="1" type="body"/>
          </p:nvPr>
        </p:nvSpPr>
        <p:spPr>
          <a:xfrm>
            <a:off x="311700" y="147341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Functions </a:t>
            </a:r>
            <a:r>
              <a:rPr lang="en">
                <a:solidFill>
                  <a:srgbClr val="000000"/>
                </a:solidFill>
              </a:rPr>
              <a:t>are blocks of code that are designed to execute a particular task.</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74" name="Google Shape;274;p42"/>
          <p:cNvSpPr txBox="1"/>
          <p:nvPr>
            <p:ph idx="1" type="body"/>
          </p:nvPr>
        </p:nvSpPr>
        <p:spPr>
          <a:xfrm>
            <a:off x="311700" y="147341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Functions </a:t>
            </a:r>
            <a:r>
              <a:rPr lang="en">
                <a:solidFill>
                  <a:srgbClr val="000000"/>
                </a:solidFill>
              </a:rPr>
              <a:t>are blocks of code that are designed to execute a particular task.</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function functionName()</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457200" rtl="0" algn="l">
              <a:spcBef>
                <a:spcPts val="0"/>
              </a:spcBef>
              <a:spcAft>
                <a:spcPts val="0"/>
              </a:spcAft>
              <a:buNone/>
            </a:pPr>
            <a:r>
              <a:rPr lang="en" sz="1800">
                <a:solidFill>
                  <a:srgbClr val="000000"/>
                </a:solidFill>
                <a:latin typeface="Consolas"/>
                <a:ea typeface="Consolas"/>
                <a:cs typeface="Consolas"/>
                <a:sym typeface="Consolas"/>
              </a:rPr>
              <a:t>//Code between brackets will execute</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80" name="Google Shape;280;p43"/>
          <p:cNvSpPr txBox="1"/>
          <p:nvPr>
            <p:ph idx="1" type="body"/>
          </p:nvPr>
        </p:nvSpPr>
        <p:spPr>
          <a:xfrm>
            <a:off x="311700" y="147341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Functions </a:t>
            </a:r>
            <a:r>
              <a:rPr lang="en">
                <a:solidFill>
                  <a:srgbClr val="000000"/>
                </a:solidFill>
              </a:rPr>
              <a:t>are blocks of code that are designed to execute a particular task.</a:t>
            </a:r>
            <a:endParaRPr>
              <a:solidFill>
                <a:srgbClr val="000000"/>
              </a:solidFill>
            </a:endParaRPr>
          </a:p>
          <a:p>
            <a:pPr indent="0" lvl="0" marL="0" rtl="0" algn="l">
              <a:spcBef>
                <a:spcPts val="0"/>
              </a:spcBef>
              <a:spcAft>
                <a:spcPts val="0"/>
              </a:spcAft>
              <a:buNone/>
            </a:pPr>
            <a:r>
              <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function functionName(</a:t>
            </a:r>
            <a:r>
              <a:rPr b="1" lang="en" sz="1800">
                <a:solidFill>
                  <a:srgbClr val="000000"/>
                </a:solidFill>
                <a:latin typeface="Consolas"/>
                <a:ea typeface="Consolas"/>
                <a:cs typeface="Consolas"/>
                <a:sym typeface="Consolas"/>
              </a:rPr>
              <a:t>parameter</a:t>
            </a: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	console.log(</a:t>
            </a:r>
            <a:r>
              <a:rPr b="1" lang="en" sz="1800">
                <a:solidFill>
                  <a:srgbClr val="000000"/>
                </a:solidFill>
                <a:latin typeface="Consolas"/>
                <a:ea typeface="Consolas"/>
                <a:cs typeface="Consolas"/>
                <a:sym typeface="Consolas"/>
              </a:rPr>
              <a:t>parameter</a:t>
            </a: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endParaRPr>
          </a:p>
        </p:txBody>
      </p:sp>
      <p:sp>
        <p:nvSpPr>
          <p:cNvPr id="281" name="Google Shape;281;p43"/>
          <p:cNvSpPr/>
          <p:nvPr/>
        </p:nvSpPr>
        <p:spPr>
          <a:xfrm>
            <a:off x="5520109" y="3094972"/>
            <a:ext cx="2389800" cy="9390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Variables and values input as parameters can be used in the function</a:t>
            </a:r>
            <a:endParaRPr>
              <a:solidFill>
                <a:srgbClr val="FFFFFF"/>
              </a:solidFill>
              <a:latin typeface="Proxima Nova"/>
              <a:ea typeface="Proxima Nova"/>
              <a:cs typeface="Proxima Nova"/>
              <a:sym typeface="Proxima Nova"/>
            </a:endParaRPr>
          </a:p>
        </p:txBody>
      </p:sp>
      <p:cxnSp>
        <p:nvCxnSpPr>
          <p:cNvPr id="282" name="Google Shape;282;p43"/>
          <p:cNvCxnSpPr>
            <a:stCxn id="281" idx="1"/>
          </p:cNvCxnSpPr>
          <p:nvPr/>
        </p:nvCxnSpPr>
        <p:spPr>
          <a:xfrm flipH="1">
            <a:off x="4455109" y="3564472"/>
            <a:ext cx="1065000" cy="798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43"/>
          <p:cNvCxnSpPr>
            <a:stCxn id="281" idx="1"/>
          </p:cNvCxnSpPr>
          <p:nvPr/>
        </p:nvCxnSpPr>
        <p:spPr>
          <a:xfrm rot="10800000">
            <a:off x="4546009" y="3020872"/>
            <a:ext cx="974100" cy="54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89" name="Google Shape;289;p44"/>
          <p:cNvSpPr txBox="1"/>
          <p:nvPr>
            <p:ph idx="1" type="body"/>
          </p:nvPr>
        </p:nvSpPr>
        <p:spPr>
          <a:xfrm>
            <a:off x="311700" y="147341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Functions </a:t>
            </a:r>
            <a:r>
              <a:rPr lang="en">
                <a:solidFill>
                  <a:srgbClr val="000000"/>
                </a:solidFill>
              </a:rPr>
              <a:t>can be reused to make code more efficient and easier to read:</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function addParagraph()</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	var p = document.createElement("p");</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	document.body.appendChild(p);</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95" name="Google Shape;295;p45"/>
          <p:cNvSpPr txBox="1"/>
          <p:nvPr>
            <p:ph idx="1" type="body"/>
          </p:nvPr>
        </p:nvSpPr>
        <p:spPr>
          <a:xfrm>
            <a:off x="311700" y="147341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Functions </a:t>
            </a:r>
            <a:r>
              <a:rPr lang="en">
                <a:solidFill>
                  <a:srgbClr val="000000"/>
                </a:solidFill>
              </a:rPr>
              <a:t>can be reused to make code more efficient and easier to read:</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function addElement(</a:t>
            </a:r>
            <a:r>
              <a:rPr lang="en" sz="1800">
                <a:solidFill>
                  <a:srgbClr val="000000"/>
                </a:solidFill>
                <a:highlight>
                  <a:srgbClr val="FFFF00"/>
                </a:highlight>
                <a:latin typeface="Consolas"/>
                <a:ea typeface="Consolas"/>
                <a:cs typeface="Consolas"/>
                <a:sym typeface="Consolas"/>
              </a:rPr>
              <a:t>id</a:t>
            </a: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	var elem = document.createElement(</a:t>
            </a:r>
            <a:r>
              <a:rPr lang="en" sz="1800">
                <a:solidFill>
                  <a:srgbClr val="000000"/>
                </a:solidFill>
                <a:highlight>
                  <a:srgbClr val="FFFF00"/>
                </a:highlight>
                <a:latin typeface="Consolas"/>
                <a:ea typeface="Consolas"/>
                <a:cs typeface="Consolas"/>
                <a:sym typeface="Consolas"/>
              </a:rPr>
              <a:t>id</a:t>
            </a: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	document.body.appendChild(elem);</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 Practice	</a:t>
            </a:r>
            <a:endParaRPr/>
          </a:p>
        </p:txBody>
      </p:sp>
      <p:sp>
        <p:nvSpPr>
          <p:cNvPr id="301" name="Google Shape;301;p46"/>
          <p:cNvSpPr txBox="1"/>
          <p:nvPr>
            <p:ph idx="2" type="title"/>
          </p:nvPr>
        </p:nvSpPr>
        <p:spPr>
          <a:xfrm>
            <a:off x="478475" y="1945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going to practice creating functions using buttons!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Buttons	</a:t>
            </a:r>
            <a:endParaRPr/>
          </a:p>
        </p:txBody>
      </p:sp>
      <p:sp>
        <p:nvSpPr>
          <p:cNvPr id="307" name="Google Shape;307;p47"/>
          <p:cNvSpPr txBox="1"/>
          <p:nvPr>
            <p:ph idx="1" type="body"/>
          </p:nvPr>
        </p:nvSpPr>
        <p:spPr>
          <a:xfrm>
            <a:off x="311700" y="1519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a:t>
            </a:r>
            <a:r>
              <a:rPr b="1" lang="en">
                <a:solidFill>
                  <a:srgbClr val="000000"/>
                </a:solidFill>
              </a:rPr>
              <a:t>&lt;button&gt; </a:t>
            </a:r>
            <a:r>
              <a:rPr lang="en">
                <a:solidFill>
                  <a:srgbClr val="000000"/>
                </a:solidFill>
              </a:rPr>
              <a:t>tag allows us to add buttons to a web page. </a:t>
            </a:r>
            <a:endParaRPr>
              <a:solidFill>
                <a:srgbClr val="000000"/>
              </a:solidFill>
            </a:endParaRPr>
          </a:p>
        </p:txBody>
      </p:sp>
      <p:sp>
        <p:nvSpPr>
          <p:cNvPr id="308" name="Google Shape;308;p47"/>
          <p:cNvSpPr txBox="1"/>
          <p:nvPr/>
        </p:nvSpPr>
        <p:spPr>
          <a:xfrm>
            <a:off x="841950" y="3061219"/>
            <a:ext cx="3015600" cy="33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&lt;button&gt; Click Me! &lt;/button&gt;</a:t>
            </a:r>
            <a:endParaRPr>
              <a:latin typeface="Consolas"/>
              <a:ea typeface="Consolas"/>
              <a:cs typeface="Consolas"/>
              <a:sym typeface="Consolas"/>
            </a:endParaRPr>
          </a:p>
        </p:txBody>
      </p:sp>
      <p:cxnSp>
        <p:nvCxnSpPr>
          <p:cNvPr id="309" name="Google Shape;309;p47"/>
          <p:cNvCxnSpPr/>
          <p:nvPr/>
        </p:nvCxnSpPr>
        <p:spPr>
          <a:xfrm>
            <a:off x="4407350" y="3237656"/>
            <a:ext cx="872400" cy="0"/>
          </a:xfrm>
          <a:prstGeom prst="straightConnector1">
            <a:avLst/>
          </a:prstGeom>
          <a:noFill/>
          <a:ln cap="flat" cmpd="sng" w="9525">
            <a:solidFill>
              <a:schemeClr val="dk2"/>
            </a:solidFill>
            <a:prstDash val="solid"/>
            <a:round/>
            <a:headEnd len="med" w="med" type="none"/>
            <a:tailEnd len="med" w="med" type="triangle"/>
          </a:ln>
        </p:spPr>
      </p:cxnSp>
      <p:pic>
        <p:nvPicPr>
          <p:cNvPr id="310" name="Google Shape;310;p47"/>
          <p:cNvPicPr preferRelativeResize="0"/>
          <p:nvPr/>
        </p:nvPicPr>
        <p:blipFill>
          <a:blip r:embed="rId3">
            <a:alphaModFix/>
          </a:blip>
          <a:stretch>
            <a:fillRect/>
          </a:stretch>
        </p:blipFill>
        <p:spPr>
          <a:xfrm>
            <a:off x="5785750" y="2975662"/>
            <a:ext cx="999375" cy="47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Websites</a:t>
            </a:r>
            <a:endParaRPr/>
          </a:p>
        </p:txBody>
      </p:sp>
      <p:sp>
        <p:nvSpPr>
          <p:cNvPr id="143" name="Google Shape;143;p30"/>
          <p:cNvSpPr txBox="1"/>
          <p:nvPr>
            <p:ph idx="1" type="body"/>
          </p:nvPr>
        </p:nvSpPr>
        <p:spPr>
          <a:xfrm>
            <a:off x="311700" y="146366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When we build websites without Javascript, they are considered </a:t>
            </a:r>
            <a:r>
              <a:rPr b="1" lang="en">
                <a:solidFill>
                  <a:srgbClr val="000000"/>
                </a:solidFill>
              </a:rPr>
              <a:t>static.</a:t>
            </a:r>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Buttons	</a:t>
            </a:r>
            <a:endParaRPr/>
          </a:p>
        </p:txBody>
      </p:sp>
      <p:sp>
        <p:nvSpPr>
          <p:cNvPr id="316" name="Google Shape;316;p48"/>
          <p:cNvSpPr txBox="1"/>
          <p:nvPr>
            <p:ph idx="1" type="body"/>
          </p:nvPr>
        </p:nvSpPr>
        <p:spPr>
          <a:xfrm>
            <a:off x="311700" y="1519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a:t>
            </a:r>
            <a:r>
              <a:rPr b="1" lang="en">
                <a:solidFill>
                  <a:srgbClr val="000000"/>
                </a:solidFill>
              </a:rPr>
              <a:t>&lt;button&gt; </a:t>
            </a:r>
            <a:r>
              <a:rPr lang="en">
                <a:solidFill>
                  <a:srgbClr val="000000"/>
                </a:solidFill>
              </a:rPr>
              <a:t>tag allows us to add buttons to a web page.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Since buttons are generally used to execute a task, they are perfect for learning about functions.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322" name="Google Shape;322;p49"/>
          <p:cNvSpPr txBox="1"/>
          <p:nvPr>
            <p:ph idx="2" type="title"/>
          </p:nvPr>
        </p:nvSpPr>
        <p:spPr>
          <a:xfrm>
            <a:off x="478475" y="2150881"/>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can add functions to a button using </a:t>
            </a:r>
            <a:r>
              <a:rPr b="1" lang="en"/>
              <a:t>events.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328" name="Google Shape;328;p50"/>
          <p:cNvSpPr txBox="1"/>
          <p:nvPr>
            <p:ph idx="1" type="body"/>
          </p:nvPr>
        </p:nvSpPr>
        <p:spPr>
          <a:xfrm>
            <a:off x="311700" y="14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Events </a:t>
            </a:r>
            <a:r>
              <a:rPr lang="en">
                <a:solidFill>
                  <a:srgbClr val="000000"/>
                </a:solidFill>
              </a:rPr>
              <a:t>trigger actions in the browser. These events are often set to a function.</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334" name="Google Shape;334;p51"/>
          <p:cNvSpPr txBox="1"/>
          <p:nvPr>
            <p:ph idx="1" type="body"/>
          </p:nvPr>
        </p:nvSpPr>
        <p:spPr>
          <a:xfrm>
            <a:off x="311700" y="14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Events </a:t>
            </a:r>
            <a:r>
              <a:rPr lang="en">
                <a:solidFill>
                  <a:srgbClr val="000000"/>
                </a:solidFill>
              </a:rPr>
              <a:t>trigger actions in the browser. These events are often set to a function.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600"/>
              </a:spcAft>
              <a:buNone/>
            </a:pPr>
            <a:r>
              <a:rPr lang="en">
                <a:solidFill>
                  <a:srgbClr val="000000"/>
                </a:solidFill>
                <a:latin typeface="Consolas"/>
                <a:ea typeface="Consolas"/>
                <a:cs typeface="Consolas"/>
                <a:sym typeface="Consolas"/>
              </a:rPr>
              <a:t>onclick</a:t>
            </a:r>
            <a:r>
              <a:rPr lang="en">
                <a:solidFill>
                  <a:srgbClr val="000000"/>
                </a:solidFill>
              </a:rPr>
              <a:t> - script executes when specific element is clicked</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340" name="Google Shape;340;p52"/>
          <p:cNvSpPr txBox="1"/>
          <p:nvPr>
            <p:ph idx="1" type="body"/>
          </p:nvPr>
        </p:nvSpPr>
        <p:spPr>
          <a:xfrm>
            <a:off x="311700" y="14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Events </a:t>
            </a:r>
            <a:r>
              <a:rPr lang="en">
                <a:solidFill>
                  <a:srgbClr val="000000"/>
                </a:solidFill>
              </a:rPr>
              <a:t>trigger actions in the browser. These events are often set to a function.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latin typeface="Consolas"/>
                <a:ea typeface="Consolas"/>
                <a:cs typeface="Consolas"/>
                <a:sym typeface="Consolas"/>
              </a:rPr>
              <a:t>onclick</a:t>
            </a:r>
            <a:r>
              <a:rPr lang="en">
                <a:solidFill>
                  <a:srgbClr val="000000"/>
                </a:solidFill>
              </a:rPr>
              <a:t> - script executes when specific element is clicked</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sz="2200">
                <a:solidFill>
                  <a:srgbClr val="000000"/>
                </a:solidFill>
                <a:latin typeface="Consolas"/>
                <a:ea typeface="Consolas"/>
                <a:cs typeface="Consolas"/>
                <a:sym typeface="Consolas"/>
              </a:rPr>
              <a:t>&lt;button onclick = "myFunction()"&gt;Click Me!&lt;/button&gt;</a:t>
            </a:r>
            <a:endParaRPr b="1" sz="2200">
              <a:solidFill>
                <a:srgbClr val="000000"/>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346" name="Google Shape;346;p53"/>
          <p:cNvSpPr txBox="1"/>
          <p:nvPr>
            <p:ph idx="1" type="body"/>
          </p:nvPr>
        </p:nvSpPr>
        <p:spPr>
          <a:xfrm>
            <a:off x="311700" y="1473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Events </a:t>
            </a:r>
            <a:r>
              <a:rPr lang="en">
                <a:solidFill>
                  <a:srgbClr val="000000"/>
                </a:solidFill>
              </a:rPr>
              <a:t>trigger actions in the browser. These events are often set to a function.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latin typeface="Consolas"/>
                <a:ea typeface="Consolas"/>
                <a:cs typeface="Consolas"/>
                <a:sym typeface="Consolas"/>
              </a:rPr>
              <a:t>onclick</a:t>
            </a:r>
            <a:r>
              <a:rPr lang="en">
                <a:solidFill>
                  <a:srgbClr val="000000"/>
                </a:solidFill>
              </a:rPr>
              <a:t> - script executes when specific element is clicked</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sz="2200">
                <a:solidFill>
                  <a:srgbClr val="000000"/>
                </a:solidFill>
                <a:latin typeface="Consolas"/>
                <a:ea typeface="Consolas"/>
                <a:cs typeface="Consolas"/>
                <a:sym typeface="Consolas"/>
              </a:rPr>
              <a:t>&lt;button onclick = "myFunction()"&gt;Click Me!&lt;/button&gt;</a:t>
            </a:r>
            <a:endParaRPr b="1" sz="2200">
              <a:solidFill>
                <a:srgbClr val="000000"/>
              </a:solidFill>
              <a:latin typeface="Consolas"/>
              <a:ea typeface="Consolas"/>
              <a:cs typeface="Consolas"/>
              <a:sym typeface="Consolas"/>
            </a:endParaRPr>
          </a:p>
        </p:txBody>
      </p:sp>
      <p:sp>
        <p:nvSpPr>
          <p:cNvPr id="347" name="Google Shape;347;p53"/>
          <p:cNvSpPr/>
          <p:nvPr/>
        </p:nvSpPr>
        <p:spPr>
          <a:xfrm>
            <a:off x="3226825" y="4160150"/>
            <a:ext cx="2111400" cy="8622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When </a:t>
            </a:r>
            <a:r>
              <a:rPr lang="en">
                <a:solidFill>
                  <a:srgbClr val="FFFFFF"/>
                </a:solidFill>
                <a:latin typeface="Consolas"/>
                <a:ea typeface="Consolas"/>
                <a:cs typeface="Consolas"/>
                <a:sym typeface="Consolas"/>
              </a:rPr>
              <a:t>button</a:t>
            </a:r>
            <a:r>
              <a:rPr lang="en">
                <a:solidFill>
                  <a:srgbClr val="FFFFFF"/>
                </a:solidFill>
                <a:latin typeface="Proxima Nova"/>
                <a:ea typeface="Proxima Nova"/>
                <a:cs typeface="Proxima Nova"/>
                <a:sym typeface="Proxima Nova"/>
              </a:rPr>
              <a:t> is clicked, my</a:t>
            </a:r>
            <a:r>
              <a:rPr lang="en">
                <a:solidFill>
                  <a:srgbClr val="FFFFFF"/>
                </a:solidFill>
                <a:latin typeface="Consolas"/>
                <a:ea typeface="Consolas"/>
                <a:cs typeface="Consolas"/>
                <a:sym typeface="Consolas"/>
              </a:rPr>
              <a:t>Function()</a:t>
            </a:r>
            <a:r>
              <a:rPr lang="en">
                <a:solidFill>
                  <a:srgbClr val="FFFFFF"/>
                </a:solidFill>
                <a:latin typeface="Proxima Nova"/>
                <a:ea typeface="Proxima Nova"/>
                <a:cs typeface="Proxima Nova"/>
                <a:sym typeface="Proxima Nova"/>
              </a:rPr>
              <a:t> will execute.</a:t>
            </a:r>
            <a:endParaRPr>
              <a:solidFill>
                <a:srgbClr val="FFFFFF"/>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to solve:	</a:t>
            </a:r>
            <a:endParaRPr/>
          </a:p>
        </p:txBody>
      </p:sp>
      <p:sp>
        <p:nvSpPr>
          <p:cNvPr id="353" name="Google Shape;353;p54"/>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create a button that changes the color of a paragraph to 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sp>
        <p:nvSpPr>
          <p:cNvPr id="359" name="Google Shape;359;p55"/>
          <p:cNvSpPr txBox="1"/>
          <p:nvPr>
            <p:ph idx="1" type="body"/>
          </p:nvPr>
        </p:nvSpPr>
        <p:spPr>
          <a:xfrm>
            <a:off x="311700" y="1612819"/>
            <a:ext cx="3844800" cy="320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&lt;!DOCTYPE 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45720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&lt;p </a:t>
            </a:r>
            <a:r>
              <a:rPr lang="en" sz="1350">
                <a:solidFill>
                  <a:schemeClr val="dk1"/>
                </a:solidFill>
                <a:latin typeface="Consolas"/>
                <a:ea typeface="Consolas"/>
                <a:cs typeface="Consolas"/>
                <a:sym typeface="Consolas"/>
              </a:rPr>
              <a:t>id = "p"</a:t>
            </a:r>
            <a:r>
              <a:rPr lang="en" sz="1350">
                <a:solidFill>
                  <a:srgbClr val="000000"/>
                </a:solidFill>
                <a:latin typeface="Consolas"/>
                <a:ea typeface="Consolas"/>
                <a:cs typeface="Consolas"/>
                <a:sym typeface="Consolas"/>
              </a:rPr>
              <a:t>&gt;Change me!&lt;/p&gt;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50">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sp>
        <p:nvSpPr>
          <p:cNvPr id="365" name="Google Shape;365;p56"/>
          <p:cNvSpPr txBox="1"/>
          <p:nvPr>
            <p:ph idx="1" type="body"/>
          </p:nvPr>
        </p:nvSpPr>
        <p:spPr>
          <a:xfrm>
            <a:off x="311700" y="1612819"/>
            <a:ext cx="3844800" cy="320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&lt;!DOCTYPE 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45720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&lt;p id = "p"&gt;Change me!&lt;/p&gt;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50">
              <a:solidFill>
                <a:srgbClr val="000000"/>
              </a:solidFill>
              <a:latin typeface="Consolas"/>
              <a:ea typeface="Consolas"/>
              <a:cs typeface="Consolas"/>
              <a:sym typeface="Consolas"/>
            </a:endParaRPr>
          </a:p>
        </p:txBody>
      </p:sp>
      <p:sp>
        <p:nvSpPr>
          <p:cNvPr id="366" name="Google Shape;366;p56"/>
          <p:cNvSpPr txBox="1"/>
          <p:nvPr/>
        </p:nvSpPr>
        <p:spPr>
          <a:xfrm>
            <a:off x="4442100" y="1612819"/>
            <a:ext cx="4351200" cy="22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Steps:</a:t>
            </a:r>
            <a:endParaRPr b="1" sz="1800">
              <a:latin typeface="Proxima Nova"/>
              <a:ea typeface="Proxima Nova"/>
              <a:cs typeface="Proxima Nova"/>
              <a:sym typeface="Proxima Nova"/>
            </a:endParaRPr>
          </a:p>
          <a:p>
            <a:pPr indent="0" lvl="0" marL="0" rtl="0" algn="l">
              <a:spcBef>
                <a:spcPts val="0"/>
              </a:spcBef>
              <a:spcAft>
                <a:spcPts val="0"/>
              </a:spcAft>
              <a:buNone/>
            </a:pPr>
            <a:r>
              <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Create Button</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Create onclick event</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Write function to change text color</a:t>
            </a:r>
            <a:endParaRPr b="1"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AutoNum type="alphaLcPeriod"/>
            </a:pPr>
            <a:r>
              <a:rPr b="1" lang="en" sz="1800">
                <a:latin typeface="Proxima Nova"/>
                <a:ea typeface="Proxima Nova"/>
                <a:cs typeface="Proxima Nova"/>
                <a:sym typeface="Proxima Nova"/>
              </a:rPr>
              <a:t>Find p tag</a:t>
            </a:r>
            <a:endParaRPr b="1" sz="1800">
              <a:latin typeface="Proxima Nova"/>
              <a:ea typeface="Proxima Nova"/>
              <a:cs typeface="Proxima Nova"/>
              <a:sym typeface="Proxima Nova"/>
            </a:endParaRPr>
          </a:p>
          <a:p>
            <a:pPr indent="-342900" lvl="1" marL="914400" rtl="0" algn="l">
              <a:spcBef>
                <a:spcPts val="0"/>
              </a:spcBef>
              <a:spcAft>
                <a:spcPts val="0"/>
              </a:spcAft>
              <a:buSzPts val="1800"/>
              <a:buFont typeface="Proxima Nova"/>
              <a:buAutoNum type="alphaLcPeriod"/>
            </a:pPr>
            <a:r>
              <a:rPr b="1" lang="en" sz="1800">
                <a:latin typeface="Proxima Nova"/>
                <a:ea typeface="Proxima Nova"/>
                <a:cs typeface="Proxima Nova"/>
                <a:sym typeface="Proxima Nova"/>
              </a:rPr>
              <a:t>setAttribute to red</a:t>
            </a:r>
            <a:endParaRPr b="1" sz="1800">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ph idx="1" type="body"/>
          </p:nvPr>
        </p:nvSpPr>
        <p:spPr>
          <a:xfrm>
            <a:off x="311700" y="1612819"/>
            <a:ext cx="5325300" cy="320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&lt;!DOCTYPE 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45720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&lt;p id = "p"&gt;Change me!&lt;/p&gt;</a:t>
            </a:r>
            <a:endParaRPr sz="1350">
              <a:solidFill>
                <a:srgbClr val="000000"/>
              </a:solidFill>
              <a:latin typeface="Consolas"/>
              <a:ea typeface="Consolas"/>
              <a:cs typeface="Consolas"/>
              <a:sym typeface="Consolas"/>
            </a:endParaRPr>
          </a:p>
          <a:p>
            <a:pPr indent="45720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&lt;button&gt;Click Me!&lt;/button&gt;</a:t>
            </a:r>
            <a:endParaRPr sz="1350">
              <a:solidFill>
                <a:srgbClr val="000000"/>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50">
              <a:solidFill>
                <a:srgbClr val="000000"/>
              </a:solidFill>
              <a:latin typeface="Consolas"/>
              <a:ea typeface="Consolas"/>
              <a:cs typeface="Consolas"/>
              <a:sym typeface="Consolas"/>
            </a:endParaRPr>
          </a:p>
        </p:txBody>
      </p:sp>
      <p:sp>
        <p:nvSpPr>
          <p:cNvPr id="372" name="Google Shape;372;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sp>
        <p:nvSpPr>
          <p:cNvPr id="373" name="Google Shape;373;p57"/>
          <p:cNvSpPr txBox="1"/>
          <p:nvPr/>
        </p:nvSpPr>
        <p:spPr>
          <a:xfrm>
            <a:off x="5792925" y="1612819"/>
            <a:ext cx="3221100" cy="22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Steps:</a:t>
            </a:r>
            <a:endParaRPr b="1" sz="1800">
              <a:latin typeface="Proxima Nova"/>
              <a:ea typeface="Proxima Nova"/>
              <a:cs typeface="Proxima Nova"/>
              <a:sym typeface="Proxima Nova"/>
            </a:endParaRPr>
          </a:p>
          <a:p>
            <a:pPr indent="0" lvl="0" marL="0" rtl="0" algn="l">
              <a:spcBef>
                <a:spcPts val="0"/>
              </a:spcBef>
              <a:spcAft>
                <a:spcPts val="0"/>
              </a:spcAft>
              <a:buNone/>
            </a:pPr>
            <a:r>
              <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Create Button</a:t>
            </a:r>
            <a:endParaRPr b="1" sz="180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Websites</a:t>
            </a:r>
            <a:endParaRPr/>
          </a:p>
        </p:txBody>
      </p:sp>
      <p:sp>
        <p:nvSpPr>
          <p:cNvPr id="149" name="Google Shape;149;p31"/>
          <p:cNvSpPr txBox="1"/>
          <p:nvPr>
            <p:ph idx="1" type="body"/>
          </p:nvPr>
        </p:nvSpPr>
        <p:spPr>
          <a:xfrm>
            <a:off x="311700" y="146366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When we build websites without Javascript, they are considered </a:t>
            </a:r>
            <a:r>
              <a:rPr b="1" lang="en">
                <a:solidFill>
                  <a:srgbClr val="000000"/>
                </a:solidFill>
              </a:rPr>
              <a:t>static.</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rPr lang="en">
                <a:solidFill>
                  <a:srgbClr val="000000"/>
                </a:solidFill>
              </a:rPr>
              <a:t>Static websites remain largely </a:t>
            </a:r>
            <a:r>
              <a:rPr b="1" lang="en">
                <a:solidFill>
                  <a:srgbClr val="000000"/>
                </a:solidFill>
              </a:rPr>
              <a:t>unchanged</a:t>
            </a:r>
            <a:r>
              <a:rPr lang="en">
                <a:solidFill>
                  <a:srgbClr val="000000"/>
                </a:solidFill>
              </a:rPr>
              <a:t> by user interaction.</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idx="1" type="body"/>
          </p:nvPr>
        </p:nvSpPr>
        <p:spPr>
          <a:xfrm>
            <a:off x="311700" y="1612819"/>
            <a:ext cx="5325300" cy="320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&lt;!DOCTYPE 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45720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&lt;p id = "p"&gt;Change me!&lt;/p&gt;</a:t>
            </a:r>
            <a:endParaRPr sz="1350">
              <a:solidFill>
                <a:srgbClr val="000000"/>
              </a:solidFill>
              <a:latin typeface="Consolas"/>
              <a:ea typeface="Consolas"/>
              <a:cs typeface="Consolas"/>
              <a:sym typeface="Consolas"/>
            </a:endParaRPr>
          </a:p>
          <a:p>
            <a:pPr indent="457200" lvl="0" marL="457200" rtl="0" algn="l">
              <a:lnSpc>
                <a:spcPct val="100000"/>
              </a:lnSpc>
              <a:spcBef>
                <a:spcPts val="0"/>
              </a:spcBef>
              <a:spcAft>
                <a:spcPts val="0"/>
              </a:spcAft>
              <a:buNone/>
            </a:pPr>
            <a:r>
              <a:rPr lang="en" sz="1350">
                <a:solidFill>
                  <a:srgbClr val="000000"/>
                </a:solidFill>
                <a:latin typeface="Consolas"/>
                <a:ea typeface="Consolas"/>
                <a:cs typeface="Consolas"/>
                <a:sym typeface="Consolas"/>
              </a:rPr>
              <a:t>&lt;button </a:t>
            </a:r>
            <a:r>
              <a:rPr lang="en" sz="1350">
                <a:solidFill>
                  <a:srgbClr val="000000"/>
                </a:solidFill>
                <a:highlight>
                  <a:srgbClr val="FFFF00"/>
                </a:highlight>
                <a:latin typeface="Consolas"/>
                <a:ea typeface="Consolas"/>
                <a:cs typeface="Consolas"/>
                <a:sym typeface="Consolas"/>
              </a:rPr>
              <a:t>onclick = "turnRed()"</a:t>
            </a:r>
            <a:r>
              <a:rPr lang="en" sz="1350">
                <a:solidFill>
                  <a:srgbClr val="000000"/>
                </a:solidFill>
                <a:latin typeface="Consolas"/>
                <a:ea typeface="Consolas"/>
                <a:cs typeface="Consolas"/>
                <a:sym typeface="Consolas"/>
              </a:rPr>
              <a:t>&gt;Click Me!&lt;/button&gt;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50">
              <a:solidFill>
                <a:srgbClr val="000000"/>
              </a:solidFill>
              <a:latin typeface="Consolas"/>
              <a:ea typeface="Consolas"/>
              <a:cs typeface="Consolas"/>
              <a:sym typeface="Consolas"/>
            </a:endParaRPr>
          </a:p>
        </p:txBody>
      </p:sp>
      <p:sp>
        <p:nvSpPr>
          <p:cNvPr id="379" name="Google Shape;379;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sp>
        <p:nvSpPr>
          <p:cNvPr id="380" name="Google Shape;380;p58"/>
          <p:cNvSpPr txBox="1"/>
          <p:nvPr/>
        </p:nvSpPr>
        <p:spPr>
          <a:xfrm>
            <a:off x="5792925" y="1612819"/>
            <a:ext cx="3221100" cy="22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Steps:</a:t>
            </a:r>
            <a:endParaRPr b="1" sz="1800">
              <a:latin typeface="Proxima Nova"/>
              <a:ea typeface="Proxima Nova"/>
              <a:cs typeface="Proxima Nova"/>
              <a:sym typeface="Proxima Nova"/>
            </a:endParaRPr>
          </a:p>
          <a:p>
            <a:pPr indent="0" lvl="0" marL="0" rtl="0" algn="l">
              <a:spcBef>
                <a:spcPts val="0"/>
              </a:spcBef>
              <a:spcAft>
                <a:spcPts val="0"/>
              </a:spcAft>
              <a:buNone/>
            </a:pPr>
            <a:r>
              <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Create Button</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solidFill>
                  <a:schemeClr val="dk1"/>
                </a:solidFill>
                <a:latin typeface="Proxima Nova"/>
                <a:ea typeface="Proxima Nova"/>
                <a:cs typeface="Proxima Nova"/>
                <a:sym typeface="Proxima Nova"/>
              </a:rPr>
              <a:t>Create onclick event</a:t>
            </a:r>
            <a:endParaRPr b="1" sz="1800">
              <a:solidFill>
                <a:schemeClr val="dk1"/>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idx="1" type="body"/>
          </p:nvPr>
        </p:nvSpPr>
        <p:spPr>
          <a:xfrm>
            <a:off x="311700" y="1612819"/>
            <a:ext cx="5325300" cy="320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&lt;!DOCTYPE 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45720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&lt;p id = "p"&gt;Change me!&lt;/p&gt;</a:t>
            </a:r>
            <a:endParaRPr sz="1350">
              <a:solidFill>
                <a:srgbClr val="000000"/>
              </a:solidFill>
              <a:latin typeface="Consolas"/>
              <a:ea typeface="Consolas"/>
              <a:cs typeface="Consolas"/>
              <a:sym typeface="Consolas"/>
            </a:endParaRPr>
          </a:p>
          <a:p>
            <a:pPr indent="457200" lvl="0" marL="457200" rtl="0" algn="l">
              <a:lnSpc>
                <a:spcPct val="100000"/>
              </a:lnSpc>
              <a:spcBef>
                <a:spcPts val="0"/>
              </a:spcBef>
              <a:spcAft>
                <a:spcPts val="0"/>
              </a:spcAft>
              <a:buNone/>
            </a:pPr>
            <a:r>
              <a:rPr lang="en" sz="1350">
                <a:solidFill>
                  <a:srgbClr val="000000"/>
                </a:solidFill>
                <a:latin typeface="Consolas"/>
                <a:ea typeface="Consolas"/>
                <a:cs typeface="Consolas"/>
                <a:sym typeface="Consolas"/>
              </a:rPr>
              <a:t>&lt;button onclick = "turnRed()"&gt;Click Me!&lt;/button&gt;</a:t>
            </a:r>
            <a:endParaRPr sz="135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&lt;script&gt;</a:t>
            </a:r>
            <a:endParaRPr sz="135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	function turnRed()</a:t>
            </a:r>
            <a:endParaRPr sz="135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	{</a:t>
            </a:r>
            <a:endParaRPr sz="135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	</a:t>
            </a:r>
            <a:endParaRPr sz="135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	}</a:t>
            </a:r>
            <a:endParaRPr sz="135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50">
                <a:solidFill>
                  <a:srgbClr val="000000"/>
                </a:solidFill>
                <a:highlight>
                  <a:srgbClr val="FFFF00"/>
                </a:highlight>
                <a:latin typeface="Consolas"/>
                <a:ea typeface="Consolas"/>
                <a:cs typeface="Consolas"/>
                <a:sym typeface="Consolas"/>
              </a:rPr>
              <a:t>&lt;/script&gt;</a:t>
            </a:r>
            <a:endParaRPr sz="1350">
              <a:solidFill>
                <a:srgbClr val="000000"/>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	&lt;/body&gt;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50">
                <a:solidFill>
                  <a:srgbClr val="000000"/>
                </a:solidFill>
                <a:latin typeface="Consolas"/>
                <a:ea typeface="Consolas"/>
                <a:cs typeface="Consolas"/>
                <a:sym typeface="Consolas"/>
              </a:rPr>
              <a:t>&lt;/html&gt;</a:t>
            </a:r>
            <a:endParaRPr sz="135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50">
              <a:solidFill>
                <a:srgbClr val="000000"/>
              </a:solidFill>
              <a:latin typeface="Consolas"/>
              <a:ea typeface="Consolas"/>
              <a:cs typeface="Consolas"/>
              <a:sym typeface="Consolas"/>
            </a:endParaRPr>
          </a:p>
        </p:txBody>
      </p:sp>
      <p:sp>
        <p:nvSpPr>
          <p:cNvPr id="386" name="Google Shape;386;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sp>
        <p:nvSpPr>
          <p:cNvPr id="387" name="Google Shape;387;p59"/>
          <p:cNvSpPr txBox="1"/>
          <p:nvPr/>
        </p:nvSpPr>
        <p:spPr>
          <a:xfrm>
            <a:off x="5792925" y="1612819"/>
            <a:ext cx="3221100" cy="22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Steps:</a:t>
            </a:r>
            <a:endParaRPr b="1" sz="1800">
              <a:latin typeface="Proxima Nova"/>
              <a:ea typeface="Proxima Nova"/>
              <a:cs typeface="Proxima Nova"/>
              <a:sym typeface="Proxima Nova"/>
            </a:endParaRPr>
          </a:p>
          <a:p>
            <a:pPr indent="0" lvl="0" marL="0" rtl="0" algn="l">
              <a:spcBef>
                <a:spcPts val="0"/>
              </a:spcBef>
              <a:spcAft>
                <a:spcPts val="0"/>
              </a:spcAft>
              <a:buNone/>
            </a:pPr>
            <a:r>
              <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Create Button</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solidFill>
                  <a:schemeClr val="dk1"/>
                </a:solidFill>
                <a:latin typeface="Proxima Nova"/>
                <a:ea typeface="Proxima Nova"/>
                <a:cs typeface="Proxima Nova"/>
                <a:sym typeface="Proxima Nova"/>
              </a:rPr>
              <a:t>Create onclick event</a:t>
            </a:r>
            <a:endParaRPr b="1"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AutoNum type="arabicPeriod"/>
            </a:pPr>
            <a:r>
              <a:rPr b="1" lang="en" sz="1800">
                <a:solidFill>
                  <a:schemeClr val="dk1"/>
                </a:solidFill>
                <a:latin typeface="Proxima Nova"/>
                <a:ea typeface="Proxima Nova"/>
                <a:cs typeface="Proxima Nova"/>
                <a:sym typeface="Proxima Nova"/>
              </a:rPr>
              <a:t>Write function to change text color</a:t>
            </a:r>
            <a:endParaRPr b="1" sz="1800">
              <a:solidFill>
                <a:schemeClr val="dk1"/>
              </a:solidFill>
              <a:latin typeface="Proxima Nova"/>
              <a:ea typeface="Proxima Nova"/>
              <a:cs typeface="Proxima Nova"/>
              <a:sym typeface="Proxima Nova"/>
            </a:endParaRPr>
          </a:p>
          <a:p>
            <a:pPr indent="0" lvl="0" marL="914400" rtl="0" algn="l">
              <a:spcBef>
                <a:spcPts val="0"/>
              </a:spcBef>
              <a:spcAft>
                <a:spcPts val="0"/>
              </a:spcAft>
              <a:buNone/>
            </a:pPr>
            <a:r>
              <a:t/>
            </a:r>
            <a:endParaRPr b="1" sz="1800">
              <a:solidFill>
                <a:schemeClr val="dk1"/>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sp>
        <p:nvSpPr>
          <p:cNvPr id="393" name="Google Shape;393;p60"/>
          <p:cNvSpPr txBox="1"/>
          <p:nvPr>
            <p:ph idx="1" type="body"/>
          </p:nvPr>
        </p:nvSpPr>
        <p:spPr>
          <a:xfrm>
            <a:off x="311700" y="1612819"/>
            <a:ext cx="5325300" cy="320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00"/>
                </a:solidFill>
                <a:latin typeface="Consolas"/>
                <a:ea typeface="Consolas"/>
                <a:cs typeface="Consolas"/>
                <a:sym typeface="Consolas"/>
              </a:rPr>
              <a:t>&lt;!DOCTYPE html&gt;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000000"/>
                </a:solidFill>
                <a:latin typeface="Consolas"/>
                <a:ea typeface="Consolas"/>
                <a:cs typeface="Consolas"/>
                <a:sym typeface="Consolas"/>
              </a:rPr>
              <a:t>&lt;html&gt;</a:t>
            </a:r>
            <a:endParaRPr sz="1300">
              <a:solidFill>
                <a:srgbClr val="000000"/>
              </a:solidFill>
              <a:latin typeface="Consolas"/>
              <a:ea typeface="Consolas"/>
              <a:cs typeface="Consolas"/>
              <a:sym typeface="Consolas"/>
            </a:endParaRPr>
          </a:p>
          <a:p>
            <a:pPr indent="457200" lvl="0" marL="0" rtl="0" algn="l">
              <a:lnSpc>
                <a:spcPct val="100000"/>
              </a:lnSpc>
              <a:spcBef>
                <a:spcPts val="0"/>
              </a:spcBef>
              <a:spcAft>
                <a:spcPts val="0"/>
              </a:spcAft>
              <a:buNone/>
            </a:pPr>
            <a:r>
              <a:rPr lang="en" sz="1300">
                <a:solidFill>
                  <a:srgbClr val="000000"/>
                </a:solidFill>
                <a:latin typeface="Consolas"/>
                <a:ea typeface="Consolas"/>
                <a:cs typeface="Consolas"/>
                <a:sym typeface="Consolas"/>
              </a:rPr>
              <a:t>&lt;body&gt;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000000"/>
                </a:solidFill>
                <a:latin typeface="Consolas"/>
                <a:ea typeface="Consolas"/>
                <a:cs typeface="Consolas"/>
                <a:sym typeface="Consolas"/>
              </a:rPr>
              <a:t>		&lt;p id = "p"&gt;Change me!&lt;/p&gt;</a:t>
            </a:r>
            <a:endParaRPr sz="1300">
              <a:solidFill>
                <a:srgbClr val="000000"/>
              </a:solidFill>
              <a:latin typeface="Consolas"/>
              <a:ea typeface="Consolas"/>
              <a:cs typeface="Consolas"/>
              <a:sym typeface="Consolas"/>
            </a:endParaRPr>
          </a:p>
          <a:p>
            <a:pPr indent="45720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&lt;button onclick = "turnRed()"&gt;Click Me!&lt;/button&gt;</a:t>
            </a:r>
            <a:endParaRPr sz="13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&lt;script&gt;</a:t>
            </a:r>
            <a:endParaRPr sz="13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	function turnRed()</a:t>
            </a:r>
            <a:endParaRPr sz="13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	{</a:t>
            </a:r>
            <a:endParaRPr sz="13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		</a:t>
            </a:r>
            <a:r>
              <a:rPr lang="en" sz="1300">
                <a:solidFill>
                  <a:srgbClr val="000000"/>
                </a:solidFill>
                <a:highlight>
                  <a:srgbClr val="FFFF00"/>
                </a:highlight>
                <a:latin typeface="Consolas"/>
                <a:ea typeface="Consolas"/>
                <a:cs typeface="Consolas"/>
                <a:sym typeface="Consolas"/>
              </a:rPr>
              <a:t>var p = document.getElementById("p");</a:t>
            </a:r>
            <a:endParaRPr sz="130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highlight>
                  <a:srgbClr val="FFFF00"/>
                </a:highlight>
                <a:latin typeface="Consolas"/>
                <a:ea typeface="Consolas"/>
                <a:cs typeface="Consolas"/>
                <a:sym typeface="Consolas"/>
              </a:rPr>
              <a:t>		p.style.color = "red";</a:t>
            </a:r>
            <a:endParaRPr sz="1300">
              <a:solidFill>
                <a:srgbClr val="000000"/>
              </a:solidFill>
              <a:highlight>
                <a:srgbClr val="FFFF00"/>
              </a:highlight>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	}</a:t>
            </a:r>
            <a:endParaRPr sz="1300">
              <a:solidFill>
                <a:srgbClr val="00000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300">
                <a:solidFill>
                  <a:srgbClr val="000000"/>
                </a:solidFill>
                <a:latin typeface="Consolas"/>
                <a:ea typeface="Consolas"/>
                <a:cs typeface="Consolas"/>
                <a:sym typeface="Consolas"/>
              </a:rPr>
              <a:t>&lt;/script&gt;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000000"/>
                </a:solidFill>
                <a:latin typeface="Consolas"/>
                <a:ea typeface="Consolas"/>
                <a:cs typeface="Consolas"/>
                <a:sym typeface="Consolas"/>
              </a:rPr>
              <a:t>	&lt;/body&gt;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000000"/>
                </a:solidFill>
                <a:latin typeface="Consolas"/>
                <a:ea typeface="Consolas"/>
                <a:cs typeface="Consolas"/>
                <a:sym typeface="Consolas"/>
              </a:rPr>
              <a:t>&lt;/html&gt;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000000"/>
              </a:solidFill>
              <a:latin typeface="Consolas"/>
              <a:ea typeface="Consolas"/>
              <a:cs typeface="Consolas"/>
              <a:sym typeface="Consolas"/>
            </a:endParaRPr>
          </a:p>
        </p:txBody>
      </p:sp>
      <p:sp>
        <p:nvSpPr>
          <p:cNvPr id="394" name="Google Shape;394;p60"/>
          <p:cNvSpPr txBox="1"/>
          <p:nvPr/>
        </p:nvSpPr>
        <p:spPr>
          <a:xfrm>
            <a:off x="5792925" y="1612819"/>
            <a:ext cx="3221100" cy="22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Steps:</a:t>
            </a:r>
            <a:endParaRPr b="1" sz="1800">
              <a:latin typeface="Proxima Nova"/>
              <a:ea typeface="Proxima Nova"/>
              <a:cs typeface="Proxima Nova"/>
              <a:sym typeface="Proxima Nova"/>
            </a:endParaRPr>
          </a:p>
          <a:p>
            <a:pPr indent="0" lvl="0" marL="0" rtl="0" algn="l">
              <a:spcBef>
                <a:spcPts val="0"/>
              </a:spcBef>
              <a:spcAft>
                <a:spcPts val="0"/>
              </a:spcAft>
              <a:buNone/>
            </a:pPr>
            <a:r>
              <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latin typeface="Proxima Nova"/>
                <a:ea typeface="Proxima Nova"/>
                <a:cs typeface="Proxima Nova"/>
                <a:sym typeface="Proxima Nova"/>
              </a:rPr>
              <a:t>Create Button</a:t>
            </a:r>
            <a:endParaRPr b="1"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b="1" lang="en" sz="1800">
                <a:solidFill>
                  <a:schemeClr val="dk1"/>
                </a:solidFill>
                <a:latin typeface="Proxima Nova"/>
                <a:ea typeface="Proxima Nova"/>
                <a:cs typeface="Proxima Nova"/>
                <a:sym typeface="Proxima Nova"/>
              </a:rPr>
              <a:t>Create onclick event</a:t>
            </a:r>
            <a:endParaRPr b="1"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AutoNum type="arabicPeriod"/>
            </a:pPr>
            <a:r>
              <a:rPr b="1" lang="en" sz="1800">
                <a:solidFill>
                  <a:schemeClr val="dk1"/>
                </a:solidFill>
                <a:latin typeface="Proxima Nova"/>
                <a:ea typeface="Proxima Nova"/>
                <a:cs typeface="Proxima Nova"/>
                <a:sym typeface="Proxima Nova"/>
              </a:rPr>
              <a:t>Write function to change text color</a:t>
            </a:r>
            <a:endParaRPr b="1" sz="1800">
              <a:solidFill>
                <a:schemeClr val="dk1"/>
              </a:solidFill>
              <a:latin typeface="Proxima Nova"/>
              <a:ea typeface="Proxima Nova"/>
              <a:cs typeface="Proxima Nova"/>
              <a:sym typeface="Proxima Nova"/>
            </a:endParaRPr>
          </a:p>
          <a:p>
            <a:pPr indent="-342900" lvl="1" marL="914400" rtl="0" algn="l">
              <a:spcBef>
                <a:spcPts val="0"/>
              </a:spcBef>
              <a:spcAft>
                <a:spcPts val="0"/>
              </a:spcAft>
              <a:buClr>
                <a:schemeClr val="dk1"/>
              </a:buClr>
              <a:buSzPts val="1800"/>
              <a:buFont typeface="Proxima Nova"/>
              <a:buAutoNum type="alphaLcPeriod"/>
            </a:pPr>
            <a:r>
              <a:rPr b="1" lang="en" sz="1800">
                <a:solidFill>
                  <a:schemeClr val="dk1"/>
                </a:solidFill>
                <a:latin typeface="Proxima Nova"/>
                <a:ea typeface="Proxima Nova"/>
                <a:cs typeface="Proxima Nova"/>
                <a:sym typeface="Proxima Nova"/>
              </a:rPr>
              <a:t>Find p tag</a:t>
            </a:r>
            <a:endParaRPr b="1" sz="1800">
              <a:solidFill>
                <a:schemeClr val="dk1"/>
              </a:solidFill>
              <a:latin typeface="Proxima Nova"/>
              <a:ea typeface="Proxima Nova"/>
              <a:cs typeface="Proxima Nova"/>
              <a:sym typeface="Proxima Nova"/>
            </a:endParaRPr>
          </a:p>
          <a:p>
            <a:pPr indent="-342900" lvl="1" marL="914400" rtl="0" algn="l">
              <a:spcBef>
                <a:spcPts val="0"/>
              </a:spcBef>
              <a:spcAft>
                <a:spcPts val="0"/>
              </a:spcAft>
              <a:buClr>
                <a:schemeClr val="dk1"/>
              </a:buClr>
              <a:buSzPts val="1800"/>
              <a:buFont typeface="Proxima Nova"/>
              <a:buAutoNum type="alphaLcPeriod"/>
            </a:pPr>
            <a:r>
              <a:rPr b="1" lang="en" sz="1800">
                <a:solidFill>
                  <a:schemeClr val="dk1"/>
                </a:solidFill>
                <a:latin typeface="Proxima Nova"/>
                <a:ea typeface="Proxima Nova"/>
                <a:cs typeface="Proxima Nova"/>
                <a:sym typeface="Proxima Nova"/>
              </a:rPr>
              <a:t>setAttribute to red</a:t>
            </a:r>
            <a:endParaRPr b="1" sz="1800">
              <a:solidFill>
                <a:schemeClr val="dk1"/>
              </a:solidFill>
              <a:latin typeface="Proxima Nova"/>
              <a:ea typeface="Proxima Nova"/>
              <a:cs typeface="Proxima Nova"/>
              <a:sym typeface="Proxima Nova"/>
            </a:endParaRPr>
          </a:p>
          <a:p>
            <a:pPr indent="0" lvl="0" marL="914400" rtl="0" algn="l">
              <a:spcBef>
                <a:spcPts val="0"/>
              </a:spcBef>
              <a:spcAft>
                <a:spcPts val="0"/>
              </a:spcAft>
              <a:buNone/>
            </a:pPr>
            <a:r>
              <a:t/>
            </a:r>
            <a:endParaRPr b="1" sz="1800">
              <a:solidFill>
                <a:schemeClr val="dk1"/>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a:t>
            </a:r>
            <a:endParaRPr/>
          </a:p>
        </p:txBody>
      </p:sp>
      <p:pic>
        <p:nvPicPr>
          <p:cNvPr id="400" name="Google Shape;400;p61"/>
          <p:cNvPicPr preferRelativeResize="0"/>
          <p:nvPr/>
        </p:nvPicPr>
        <p:blipFill>
          <a:blip r:embed="rId3">
            <a:alphaModFix/>
          </a:blip>
          <a:stretch>
            <a:fillRect/>
          </a:stretch>
        </p:blipFill>
        <p:spPr>
          <a:xfrm>
            <a:off x="1365587" y="1346775"/>
            <a:ext cx="6412825" cy="418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06" name="Google Shape;406;p62"/>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We can add events to elements we create using the </a:t>
            </a:r>
            <a:r>
              <a:rPr b="1" lang="en">
                <a:solidFill>
                  <a:srgbClr val="000000"/>
                </a:solidFill>
                <a:latin typeface="Consolas"/>
                <a:ea typeface="Consolas"/>
                <a:cs typeface="Consolas"/>
                <a:sym typeface="Consolas"/>
              </a:rPr>
              <a:t>addEventListener()</a:t>
            </a:r>
            <a:r>
              <a:rPr b="1" lang="en">
                <a:solidFill>
                  <a:srgbClr val="000000"/>
                </a:solidFill>
              </a:rPr>
              <a:t> function.</a:t>
            </a:r>
            <a:endParaRPr b="1">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12" name="Google Shape;412;p63"/>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We can add events to elements we create using the </a:t>
            </a:r>
            <a:r>
              <a:rPr b="1" lang="en">
                <a:solidFill>
                  <a:srgbClr val="000000"/>
                </a:solidFill>
                <a:latin typeface="Consolas"/>
                <a:ea typeface="Consolas"/>
                <a:cs typeface="Consolas"/>
                <a:sym typeface="Consolas"/>
              </a:rPr>
              <a:t>addEventListener()</a:t>
            </a:r>
            <a:r>
              <a:rPr b="1" lang="en">
                <a:solidFill>
                  <a:srgbClr val="000000"/>
                </a:solidFill>
              </a:rPr>
              <a:t> function.</a:t>
            </a:r>
            <a:endParaRPr b="1">
              <a:solidFill>
                <a:srgbClr val="000000"/>
              </a:solidFill>
            </a:endParaRPr>
          </a:p>
          <a:p>
            <a:pPr indent="0" lvl="0" marL="0" rtl="0" algn="ctr">
              <a:spcBef>
                <a:spcPts val="1600"/>
              </a:spcBef>
              <a:spcAft>
                <a:spcPts val="0"/>
              </a:spcAft>
              <a:buNone/>
            </a:pPr>
            <a:r>
              <a:t/>
            </a:r>
            <a:endParaRPr b="1">
              <a:solidFill>
                <a:srgbClr val="000000"/>
              </a:solidFill>
            </a:endParaRPr>
          </a:p>
          <a:p>
            <a:pPr indent="0" lvl="0" marL="0" rtl="0" algn="ctr">
              <a:spcBef>
                <a:spcPts val="1600"/>
              </a:spcBef>
              <a:spcAft>
                <a:spcPts val="1600"/>
              </a:spcAft>
              <a:buNone/>
            </a:pPr>
            <a:r>
              <a:rPr lang="en">
                <a:solidFill>
                  <a:srgbClr val="000000"/>
                </a:solidFill>
                <a:latin typeface="Consolas"/>
                <a:ea typeface="Consolas"/>
                <a:cs typeface="Consolas"/>
                <a:sym typeface="Consolas"/>
              </a:rPr>
              <a:t>element.addEventListener(</a:t>
            </a:r>
            <a:r>
              <a:rPr i="1" lang="en">
                <a:solidFill>
                  <a:srgbClr val="000000"/>
                </a:solidFill>
                <a:latin typeface="Consolas"/>
                <a:ea typeface="Consolas"/>
                <a:cs typeface="Consolas"/>
                <a:sym typeface="Consolas"/>
              </a:rPr>
              <a:t>event, function)</a:t>
            </a:r>
            <a:endParaRPr i="1">
              <a:solidFill>
                <a:srgbClr val="000000"/>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18" name="Google Shape;418;p64"/>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&lt;button onclick = "turnRed()"&gt;</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rPr b="1" lang="en">
                <a:solidFill>
                  <a:srgbClr val="000000"/>
                </a:solidFill>
              </a:rPr>
              <a:t>==</a:t>
            </a:r>
            <a:endParaRPr b="1">
              <a:solidFill>
                <a:srgbClr val="000000"/>
              </a:solidFill>
            </a:endParaRPr>
          </a:p>
          <a:p>
            <a:pPr indent="0" lvl="0" marL="0" rtl="0" algn="ctr">
              <a:spcBef>
                <a:spcPts val="1600"/>
              </a:spcBef>
              <a:spcAft>
                <a:spcPts val="1600"/>
              </a:spcAft>
              <a:buNone/>
            </a:pPr>
            <a:r>
              <a:rPr b="1" lang="en">
                <a:solidFill>
                  <a:srgbClr val="000000"/>
                </a:solidFill>
                <a:latin typeface="Consolas"/>
                <a:ea typeface="Consolas"/>
                <a:cs typeface="Consolas"/>
                <a:sym typeface="Consolas"/>
              </a:rPr>
              <a:t>element.addEventListener("</a:t>
            </a:r>
            <a:r>
              <a:rPr b="1" i="1" lang="en">
                <a:solidFill>
                  <a:srgbClr val="000000"/>
                </a:solidFill>
                <a:latin typeface="Consolas"/>
                <a:ea typeface="Consolas"/>
                <a:cs typeface="Consolas"/>
                <a:sym typeface="Consolas"/>
              </a:rPr>
              <a:t>click"</a:t>
            </a:r>
            <a:r>
              <a:rPr b="1" i="1" lang="en">
                <a:solidFill>
                  <a:srgbClr val="000000"/>
                </a:solidFill>
                <a:latin typeface="Consolas"/>
                <a:ea typeface="Consolas"/>
                <a:cs typeface="Consolas"/>
                <a:sym typeface="Consolas"/>
              </a:rPr>
              <a:t>, turnRed)</a:t>
            </a:r>
            <a:endParaRPr b="1" i="1">
              <a:solidFill>
                <a:srgbClr val="000000"/>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24" name="Google Shape;424;p65"/>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&lt;button </a:t>
            </a:r>
            <a:r>
              <a:rPr b="1" lang="en">
                <a:solidFill>
                  <a:srgbClr val="000000"/>
                </a:solidFill>
                <a:highlight>
                  <a:srgbClr val="FFFF00"/>
                </a:highlight>
                <a:latin typeface="Consolas"/>
                <a:ea typeface="Consolas"/>
                <a:cs typeface="Consolas"/>
                <a:sym typeface="Consolas"/>
              </a:rPr>
              <a:t>onclick</a:t>
            </a:r>
            <a:r>
              <a:rPr b="1" lang="en">
                <a:solidFill>
                  <a:srgbClr val="000000"/>
                </a:solidFill>
                <a:latin typeface="Consolas"/>
                <a:ea typeface="Consolas"/>
                <a:cs typeface="Consolas"/>
                <a:sym typeface="Consolas"/>
              </a:rPr>
              <a:t> = "turnRed()"&gt;</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rPr b="1" lang="en">
                <a:solidFill>
                  <a:srgbClr val="000000"/>
                </a:solidFill>
              </a:rPr>
              <a:t>==</a:t>
            </a:r>
            <a:endParaRPr b="1">
              <a:solidFill>
                <a:srgbClr val="000000"/>
              </a:solidFill>
            </a:endParaRPr>
          </a:p>
          <a:p>
            <a:pPr indent="0" lvl="0" marL="0" rtl="0" algn="ctr">
              <a:spcBef>
                <a:spcPts val="1600"/>
              </a:spcBef>
              <a:spcAft>
                <a:spcPts val="1600"/>
              </a:spcAft>
              <a:buNone/>
            </a:pPr>
            <a:r>
              <a:rPr b="1" lang="en">
                <a:solidFill>
                  <a:srgbClr val="000000"/>
                </a:solidFill>
                <a:latin typeface="Consolas"/>
                <a:ea typeface="Consolas"/>
                <a:cs typeface="Consolas"/>
                <a:sym typeface="Consolas"/>
              </a:rPr>
              <a:t>element.addEventListener("</a:t>
            </a:r>
            <a:r>
              <a:rPr b="1" i="1" lang="en">
                <a:solidFill>
                  <a:srgbClr val="000000"/>
                </a:solidFill>
                <a:highlight>
                  <a:srgbClr val="FFFF00"/>
                </a:highlight>
                <a:latin typeface="Consolas"/>
                <a:ea typeface="Consolas"/>
                <a:cs typeface="Consolas"/>
                <a:sym typeface="Consolas"/>
              </a:rPr>
              <a:t>click</a:t>
            </a:r>
            <a:r>
              <a:rPr b="1" i="1" lang="en">
                <a:solidFill>
                  <a:srgbClr val="000000"/>
                </a:solidFill>
                <a:latin typeface="Consolas"/>
                <a:ea typeface="Consolas"/>
                <a:cs typeface="Consolas"/>
                <a:sym typeface="Consolas"/>
              </a:rPr>
              <a:t>", turnRed)</a:t>
            </a:r>
            <a:endParaRPr b="1" i="1">
              <a:solidFill>
                <a:srgbClr val="000000"/>
              </a:solidFill>
              <a:latin typeface="Consolas"/>
              <a:ea typeface="Consolas"/>
              <a:cs typeface="Consolas"/>
              <a:sym typeface="Consolas"/>
            </a:endParaRPr>
          </a:p>
        </p:txBody>
      </p:sp>
      <p:sp>
        <p:nvSpPr>
          <p:cNvPr id="425" name="Google Shape;425;p65"/>
          <p:cNvSpPr/>
          <p:nvPr/>
        </p:nvSpPr>
        <p:spPr>
          <a:xfrm>
            <a:off x="3753300" y="3883044"/>
            <a:ext cx="1637400" cy="739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Proxima Nova"/>
                <a:ea typeface="Proxima Nova"/>
                <a:cs typeface="Proxima Nova"/>
                <a:sym typeface="Proxima Nova"/>
              </a:rPr>
              <a:t>Events are String values </a:t>
            </a:r>
            <a:endParaRPr sz="1600">
              <a:solidFill>
                <a:srgbClr val="FFFFFF"/>
              </a:solidFill>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r>
              <a:rPr lang="en"/>
              <a:t>()</a:t>
            </a:r>
            <a:endParaRPr/>
          </a:p>
        </p:txBody>
      </p:sp>
      <p:sp>
        <p:nvSpPr>
          <p:cNvPr id="431" name="Google Shape;431;p66"/>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nsolas"/>
                <a:ea typeface="Consolas"/>
                <a:cs typeface="Consolas"/>
                <a:sym typeface="Consolas"/>
              </a:rPr>
              <a:t>&lt;button onclick = "</a:t>
            </a:r>
            <a:r>
              <a:rPr b="1" lang="en">
                <a:solidFill>
                  <a:srgbClr val="000000"/>
                </a:solidFill>
                <a:highlight>
                  <a:srgbClr val="FFFF00"/>
                </a:highlight>
                <a:latin typeface="Consolas"/>
                <a:ea typeface="Consolas"/>
                <a:cs typeface="Consolas"/>
                <a:sym typeface="Consolas"/>
              </a:rPr>
              <a:t>turnRed()</a:t>
            </a:r>
            <a:r>
              <a:rPr b="1" lang="en">
                <a:solidFill>
                  <a:srgbClr val="000000"/>
                </a:solidFill>
                <a:latin typeface="Consolas"/>
                <a:ea typeface="Consolas"/>
                <a:cs typeface="Consolas"/>
                <a:sym typeface="Consolas"/>
              </a:rPr>
              <a:t>"&gt;</a:t>
            </a:r>
            <a:endParaRPr b="1">
              <a:solidFill>
                <a:srgbClr val="000000"/>
              </a:solidFill>
              <a:latin typeface="Consolas"/>
              <a:ea typeface="Consolas"/>
              <a:cs typeface="Consolas"/>
              <a:sym typeface="Consolas"/>
            </a:endParaRPr>
          </a:p>
          <a:p>
            <a:pPr indent="0" lvl="0" marL="0" rtl="0" algn="ctr">
              <a:spcBef>
                <a:spcPts val="1600"/>
              </a:spcBef>
              <a:spcAft>
                <a:spcPts val="0"/>
              </a:spcAft>
              <a:buNone/>
            </a:pPr>
            <a:r>
              <a:rPr b="1" lang="en">
                <a:solidFill>
                  <a:srgbClr val="000000"/>
                </a:solidFill>
              </a:rPr>
              <a:t>==</a:t>
            </a:r>
            <a:endParaRPr b="1">
              <a:solidFill>
                <a:srgbClr val="000000"/>
              </a:solidFill>
            </a:endParaRPr>
          </a:p>
          <a:p>
            <a:pPr indent="0" lvl="0" marL="0" rtl="0" algn="ctr">
              <a:spcBef>
                <a:spcPts val="1600"/>
              </a:spcBef>
              <a:spcAft>
                <a:spcPts val="1600"/>
              </a:spcAft>
              <a:buNone/>
            </a:pPr>
            <a:r>
              <a:rPr b="1" lang="en">
                <a:solidFill>
                  <a:srgbClr val="000000"/>
                </a:solidFill>
                <a:latin typeface="Consolas"/>
                <a:ea typeface="Consolas"/>
                <a:cs typeface="Consolas"/>
                <a:sym typeface="Consolas"/>
              </a:rPr>
              <a:t>element.addEventListener("</a:t>
            </a:r>
            <a:r>
              <a:rPr b="1" i="1" lang="en">
                <a:solidFill>
                  <a:srgbClr val="000000"/>
                </a:solidFill>
                <a:latin typeface="Consolas"/>
                <a:ea typeface="Consolas"/>
                <a:cs typeface="Consolas"/>
                <a:sym typeface="Consolas"/>
              </a:rPr>
              <a:t>click", </a:t>
            </a:r>
            <a:r>
              <a:rPr b="1" i="1" lang="en">
                <a:solidFill>
                  <a:srgbClr val="000000"/>
                </a:solidFill>
                <a:highlight>
                  <a:srgbClr val="FFFF00"/>
                </a:highlight>
                <a:latin typeface="Consolas"/>
                <a:ea typeface="Consolas"/>
                <a:cs typeface="Consolas"/>
                <a:sym typeface="Consolas"/>
              </a:rPr>
              <a:t>turnRed</a:t>
            </a:r>
            <a:r>
              <a:rPr b="1" i="1" lang="en">
                <a:solidFill>
                  <a:srgbClr val="000000"/>
                </a:solidFill>
                <a:latin typeface="Consolas"/>
                <a:ea typeface="Consolas"/>
                <a:cs typeface="Consolas"/>
                <a:sym typeface="Consolas"/>
              </a:rPr>
              <a:t>)</a:t>
            </a:r>
            <a:endParaRPr b="1" i="1">
              <a:solidFill>
                <a:srgbClr val="000000"/>
              </a:solidFill>
              <a:latin typeface="Consolas"/>
              <a:ea typeface="Consolas"/>
              <a:cs typeface="Consolas"/>
              <a:sym typeface="Consolas"/>
            </a:endParaRPr>
          </a:p>
        </p:txBody>
      </p:sp>
      <p:sp>
        <p:nvSpPr>
          <p:cNvPr id="432" name="Google Shape;432;p66"/>
          <p:cNvSpPr/>
          <p:nvPr/>
        </p:nvSpPr>
        <p:spPr>
          <a:xfrm>
            <a:off x="3753300" y="3844069"/>
            <a:ext cx="1637400" cy="739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Proxima Nova"/>
                <a:ea typeface="Proxima Nova"/>
                <a:cs typeface="Proxima Nova"/>
                <a:sym typeface="Proxima Nova"/>
              </a:rPr>
              <a:t>Functions are not!</a:t>
            </a:r>
            <a:endParaRPr sz="1600">
              <a:solidFill>
                <a:srgbClr val="FFFFFF"/>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38" name="Google Shape;438;p67"/>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We can also write functions directly into the function:</a:t>
            </a:r>
            <a:endParaRPr b="1">
              <a:solidFill>
                <a:srgbClr val="000000"/>
              </a:solidFill>
            </a:endParaRPr>
          </a:p>
          <a:p>
            <a:pPr indent="0" lvl="0" marL="0" rtl="0" algn="l">
              <a:spcBef>
                <a:spcPts val="0"/>
              </a:spcBef>
              <a:spcAft>
                <a:spcPts val="0"/>
              </a:spcAft>
              <a:buNone/>
            </a:pPr>
            <a:r>
              <a:t/>
            </a:r>
            <a:endParaRPr b="1">
              <a:solidFill>
                <a:srgbClr val="000000"/>
              </a:solidFill>
              <a:latin typeface="Consolas"/>
              <a:ea typeface="Consolas"/>
              <a:cs typeface="Consolas"/>
              <a:sym typeface="Consolas"/>
            </a:endParaRPr>
          </a:p>
          <a:p>
            <a:pPr indent="0" lvl="0" marL="0" rtl="0" algn="ctr">
              <a:spcBef>
                <a:spcPts val="0"/>
              </a:spcBef>
              <a:spcAft>
                <a:spcPts val="0"/>
              </a:spcAft>
              <a:buNone/>
            </a:pPr>
            <a:r>
              <a:rPr lang="en">
                <a:solidFill>
                  <a:srgbClr val="000000"/>
                </a:solidFill>
                <a:latin typeface="Consolas"/>
                <a:ea typeface="Consolas"/>
                <a:cs typeface="Consolas"/>
                <a:sym typeface="Consolas"/>
              </a:rPr>
              <a:t>element.addEventListener("click", function(){</a:t>
            </a:r>
            <a:endParaRPr>
              <a:solidFill>
                <a:srgbClr val="000000"/>
              </a:solidFill>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			var p = document.getElementById("p");</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			p.style.color = "red"; }</a:t>
            </a:r>
            <a:endParaRPr>
              <a:solidFill>
                <a:srgbClr val="000000"/>
              </a:solidFill>
              <a:latin typeface="Consolas"/>
              <a:ea typeface="Consolas"/>
              <a:cs typeface="Consolas"/>
              <a:sym typeface="Consolas"/>
            </a:endParaRPr>
          </a:p>
          <a:p>
            <a:pPr indent="457200" lvl="0" marL="0" rtl="0" algn="l">
              <a:spcBef>
                <a:spcPts val="1600"/>
              </a:spcBef>
              <a:spcAft>
                <a:spcPts val="1600"/>
              </a:spcAft>
              <a:buNone/>
            </a:pPr>
            <a:r>
              <a:rPr lang="en">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Websites</a:t>
            </a:r>
            <a:endParaRPr/>
          </a:p>
        </p:txBody>
      </p:sp>
      <p:sp>
        <p:nvSpPr>
          <p:cNvPr id="155" name="Google Shape;155;p32"/>
          <p:cNvSpPr txBox="1"/>
          <p:nvPr>
            <p:ph idx="1" type="body"/>
          </p:nvPr>
        </p:nvSpPr>
        <p:spPr>
          <a:xfrm>
            <a:off x="311700" y="146366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Static websites remain largely </a:t>
            </a:r>
            <a:r>
              <a:rPr b="1" lang="en">
                <a:solidFill>
                  <a:srgbClr val="000000"/>
                </a:solidFill>
              </a:rPr>
              <a:t>unchanged</a:t>
            </a:r>
            <a:r>
              <a:rPr lang="en">
                <a:solidFill>
                  <a:srgbClr val="000000"/>
                </a:solidFill>
              </a:rPr>
              <a:t> by user interaction.</a:t>
            </a:r>
            <a:endParaRPr>
              <a:solidFill>
                <a:srgbClr val="000000"/>
              </a:solidFill>
            </a:endParaRPr>
          </a:p>
        </p:txBody>
      </p:sp>
      <p:sp>
        <p:nvSpPr>
          <p:cNvPr id="156" name="Google Shape;156;p32"/>
          <p:cNvSpPr/>
          <p:nvPr/>
        </p:nvSpPr>
        <p:spPr>
          <a:xfrm>
            <a:off x="727375" y="2201569"/>
            <a:ext cx="2987400" cy="2532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Blog</a:t>
            </a:r>
            <a:endParaRPr b="1" sz="1800">
              <a:latin typeface="Proxima Nova"/>
              <a:ea typeface="Proxima Nova"/>
              <a:cs typeface="Proxima Nova"/>
              <a:sym typeface="Proxima Nova"/>
            </a:endParaRPr>
          </a:p>
        </p:txBody>
      </p:sp>
      <p:sp>
        <p:nvSpPr>
          <p:cNvPr id="157" name="Google Shape;157;p32"/>
          <p:cNvSpPr/>
          <p:nvPr/>
        </p:nvSpPr>
        <p:spPr>
          <a:xfrm>
            <a:off x="5353925" y="2201569"/>
            <a:ext cx="2987400" cy="2532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Infographic</a:t>
            </a:r>
            <a:endParaRPr b="1" sz="1800">
              <a:latin typeface="Proxima Nova"/>
              <a:ea typeface="Proxima Nova"/>
              <a:cs typeface="Proxima Nova"/>
              <a:sym typeface="Proxima Nova"/>
            </a:endParaRPr>
          </a:p>
        </p:txBody>
      </p:sp>
      <p:sp>
        <p:nvSpPr>
          <p:cNvPr id="158" name="Google Shape;158;p32"/>
          <p:cNvSpPr/>
          <p:nvPr/>
        </p:nvSpPr>
        <p:spPr>
          <a:xfrm>
            <a:off x="1104025" y="2815294"/>
            <a:ext cx="22599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2"/>
          <p:cNvSpPr/>
          <p:nvPr/>
        </p:nvSpPr>
        <p:spPr>
          <a:xfrm>
            <a:off x="1091125" y="3621244"/>
            <a:ext cx="22599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2"/>
          <p:cNvSpPr/>
          <p:nvPr/>
        </p:nvSpPr>
        <p:spPr>
          <a:xfrm>
            <a:off x="5650050" y="2788350"/>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2"/>
          <p:cNvSpPr/>
          <p:nvPr/>
        </p:nvSpPr>
        <p:spPr>
          <a:xfrm>
            <a:off x="6896975" y="28055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2"/>
          <p:cNvSpPr/>
          <p:nvPr/>
        </p:nvSpPr>
        <p:spPr>
          <a:xfrm>
            <a:off x="6896975" y="29198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2"/>
          <p:cNvSpPr/>
          <p:nvPr/>
        </p:nvSpPr>
        <p:spPr>
          <a:xfrm>
            <a:off x="6896975" y="30341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2"/>
          <p:cNvSpPr/>
          <p:nvPr/>
        </p:nvSpPr>
        <p:spPr>
          <a:xfrm>
            <a:off x="6896975" y="31484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p:nvPr/>
        </p:nvSpPr>
        <p:spPr>
          <a:xfrm>
            <a:off x="6896975" y="32627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2"/>
          <p:cNvSpPr/>
          <p:nvPr/>
        </p:nvSpPr>
        <p:spPr>
          <a:xfrm>
            <a:off x="6896975" y="33770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2"/>
          <p:cNvSpPr/>
          <p:nvPr/>
        </p:nvSpPr>
        <p:spPr>
          <a:xfrm>
            <a:off x="6896975" y="34913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44" name="Google Shape;444;p68"/>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We can also write functions directly into the function:</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element.addEventListener("click", </a:t>
            </a:r>
            <a:r>
              <a:rPr lang="en">
                <a:solidFill>
                  <a:schemeClr val="dk1"/>
                </a:solidFill>
                <a:highlight>
                  <a:srgbClr val="FFFF00"/>
                </a:highlight>
                <a:latin typeface="Consolas"/>
                <a:ea typeface="Consolas"/>
                <a:cs typeface="Consolas"/>
                <a:sym typeface="Consolas"/>
              </a:rPr>
              <a:t>function()</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var p = document.getElementById("p");</a:t>
            </a:r>
            <a:endParaRPr>
              <a:solidFill>
                <a:schemeClr val="dk1"/>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a:solidFill>
                  <a:schemeClr val="dk1"/>
                </a:solidFill>
                <a:latin typeface="Consolas"/>
                <a:ea typeface="Consolas"/>
                <a:cs typeface="Consolas"/>
                <a:sym typeface="Consolas"/>
              </a:rPr>
              <a:t>			p.style.color = "red"; }</a:t>
            </a:r>
            <a:endParaRPr>
              <a:solidFill>
                <a:schemeClr val="dk1"/>
              </a:solidFill>
              <a:latin typeface="Consolas"/>
              <a:ea typeface="Consolas"/>
              <a:cs typeface="Consolas"/>
              <a:sym typeface="Consolas"/>
            </a:endParaRPr>
          </a:p>
          <a:p>
            <a:pPr indent="457200" lvl="0" marL="0" rtl="0" algn="l">
              <a:spcBef>
                <a:spcPts val="16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endParaRPr>
          </a:p>
        </p:txBody>
      </p:sp>
      <p:cxnSp>
        <p:nvCxnSpPr>
          <p:cNvPr id="445" name="Google Shape;445;p68"/>
          <p:cNvCxnSpPr/>
          <p:nvPr/>
        </p:nvCxnSpPr>
        <p:spPr>
          <a:xfrm rot="10800000">
            <a:off x="8066075" y="3054650"/>
            <a:ext cx="9600" cy="915600"/>
          </a:xfrm>
          <a:prstGeom prst="straightConnector1">
            <a:avLst/>
          </a:prstGeom>
          <a:noFill/>
          <a:ln cap="flat" cmpd="sng" w="9525">
            <a:solidFill>
              <a:schemeClr val="dk2"/>
            </a:solidFill>
            <a:prstDash val="solid"/>
            <a:round/>
            <a:headEnd len="med" w="med" type="none"/>
            <a:tailEnd len="med" w="med" type="triangle"/>
          </a:ln>
        </p:spPr>
      </p:cxnSp>
      <p:sp>
        <p:nvSpPr>
          <p:cNvPr id="446" name="Google Shape;446;p68"/>
          <p:cNvSpPr/>
          <p:nvPr/>
        </p:nvSpPr>
        <p:spPr>
          <a:xfrm>
            <a:off x="6768400" y="3873300"/>
            <a:ext cx="1637400" cy="7398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Proxima Nova"/>
                <a:ea typeface="Proxima Nova"/>
                <a:cs typeface="Proxima Nova"/>
                <a:sym typeface="Proxima Nova"/>
              </a:rPr>
              <a:t>There is no function name!</a:t>
            </a:r>
            <a:endParaRPr sz="1600">
              <a:solidFill>
                <a:srgbClr val="FFFFFF"/>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52" name="Google Shape;452;p69"/>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rPr>
              <a:t>We can also write functions directly into the function:</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element.addEventListener("click", function()</a:t>
            </a:r>
            <a:r>
              <a:rPr lang="en">
                <a:solidFill>
                  <a:schemeClr val="dk1"/>
                </a:solidFill>
                <a:highlight>
                  <a:srgbClr val="FFFF00"/>
                </a:highlight>
                <a:latin typeface="Consolas"/>
                <a:ea typeface="Consolas"/>
                <a:cs typeface="Consolas"/>
                <a:sym typeface="Consolas"/>
              </a:rPr>
              <a:t>{</a:t>
            </a:r>
            <a:endParaRPr>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var p = document.getElementById("p");</a:t>
            </a:r>
            <a:endParaRPr>
              <a:solidFill>
                <a:schemeClr val="dk1"/>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a:solidFill>
                  <a:schemeClr val="dk1"/>
                </a:solidFill>
                <a:latin typeface="Consolas"/>
                <a:ea typeface="Consolas"/>
                <a:cs typeface="Consolas"/>
                <a:sym typeface="Consolas"/>
              </a:rPr>
              <a:t>			p.style.color = "red"; </a:t>
            </a:r>
            <a:r>
              <a:rPr lang="en">
                <a:solidFill>
                  <a:schemeClr val="dk1"/>
                </a:solidFill>
                <a:highlight>
                  <a:srgbClr val="FFFF00"/>
                </a:highlight>
                <a:latin typeface="Consolas"/>
                <a:ea typeface="Consolas"/>
                <a:cs typeface="Consolas"/>
                <a:sym typeface="Consolas"/>
              </a:rPr>
              <a:t>}</a:t>
            </a:r>
            <a:endParaRPr>
              <a:solidFill>
                <a:schemeClr val="dk1"/>
              </a:solidFill>
              <a:highlight>
                <a:srgbClr val="FFFF00"/>
              </a:highlight>
              <a:latin typeface="Consolas"/>
              <a:ea typeface="Consolas"/>
              <a:cs typeface="Consolas"/>
              <a:sym typeface="Consolas"/>
            </a:endParaRPr>
          </a:p>
          <a:p>
            <a:pPr indent="457200" lvl="0" marL="0" rtl="0" algn="l">
              <a:spcBef>
                <a:spcPts val="16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endParaRPr>
          </a:p>
        </p:txBody>
      </p:sp>
      <p:sp>
        <p:nvSpPr>
          <p:cNvPr id="453" name="Google Shape;453;p69"/>
          <p:cNvSpPr/>
          <p:nvPr/>
        </p:nvSpPr>
        <p:spPr>
          <a:xfrm>
            <a:off x="6715974" y="3873300"/>
            <a:ext cx="1788300" cy="8514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Proxima Nova"/>
                <a:ea typeface="Proxima Nova"/>
                <a:cs typeface="Proxima Nova"/>
                <a:sym typeface="Proxima Nova"/>
              </a:rPr>
              <a:t>Everything is still enclosed in brackets</a:t>
            </a:r>
            <a:endParaRPr sz="1500">
              <a:solidFill>
                <a:srgbClr val="FFFFFF"/>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addEventListener()</a:t>
            </a:r>
            <a:endParaRPr/>
          </a:p>
        </p:txBody>
      </p:sp>
      <p:sp>
        <p:nvSpPr>
          <p:cNvPr id="459" name="Google Shape;459;p70"/>
          <p:cNvSpPr txBox="1"/>
          <p:nvPr>
            <p:ph idx="1" type="body"/>
          </p:nvPr>
        </p:nvSpPr>
        <p:spPr>
          <a:xfrm>
            <a:off x="311700" y="1727101"/>
            <a:ext cx="8520600" cy="27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We can also write functions directly into the function:</a:t>
            </a:r>
            <a:endParaRPr b="1">
              <a:solidFill>
                <a:schemeClr val="dk1"/>
              </a:solidFill>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element.addEventListener("click", function()</a:t>
            </a:r>
            <a:r>
              <a:rPr lang="en">
                <a:solidFill>
                  <a:schemeClr val="dk1"/>
                </a:solidFill>
                <a:highlight>
                  <a:srgbClr val="FFFF00"/>
                </a:highlight>
                <a:latin typeface="Consolas"/>
                <a:ea typeface="Consolas"/>
                <a:cs typeface="Consolas"/>
                <a:sym typeface="Consolas"/>
              </a:rPr>
              <a:t>{</a:t>
            </a:r>
            <a:endParaRPr>
              <a:solidFill>
                <a:schemeClr val="dk1"/>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var p = document.getElementById("p");</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			p.style.color = "red"; </a:t>
            </a:r>
            <a:r>
              <a:rPr lang="en">
                <a:solidFill>
                  <a:schemeClr val="dk1"/>
                </a:solidFill>
                <a:highlight>
                  <a:srgbClr val="FFFF00"/>
                </a:highlight>
                <a:latin typeface="Consolas"/>
                <a:ea typeface="Consolas"/>
                <a:cs typeface="Consolas"/>
                <a:sym typeface="Consolas"/>
              </a:rPr>
              <a:t>}</a:t>
            </a:r>
            <a:endParaRPr>
              <a:solidFill>
                <a:schemeClr val="dk1"/>
              </a:solidFill>
              <a:highlight>
                <a:srgbClr val="FFFF00"/>
              </a:highlight>
              <a:latin typeface="Consolas"/>
              <a:ea typeface="Consolas"/>
              <a:cs typeface="Consolas"/>
              <a:sym typeface="Consolas"/>
            </a:endParaRPr>
          </a:p>
          <a:p>
            <a:pPr indent="457200" lvl="0" marL="0" rtl="0" algn="l">
              <a:spcBef>
                <a:spcPts val="160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b="1">
              <a:solidFill>
                <a:srgbClr val="000000"/>
              </a:solidFill>
            </a:endParaRPr>
          </a:p>
        </p:txBody>
      </p:sp>
      <p:sp>
        <p:nvSpPr>
          <p:cNvPr id="460" name="Google Shape;460;p70"/>
          <p:cNvSpPr/>
          <p:nvPr/>
        </p:nvSpPr>
        <p:spPr>
          <a:xfrm>
            <a:off x="742075" y="1614571"/>
            <a:ext cx="7637400" cy="841500"/>
          </a:xfrm>
          <a:prstGeom prst="roundRect">
            <a:avLst>
              <a:gd fmla="val 16667" name="adj"/>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This is only useful if we don't intend to reuse the function at a later time!</a:t>
            </a:r>
            <a:endParaRPr b="1" sz="1800">
              <a:solidFill>
                <a:srgbClr val="FFFFFF"/>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Turn!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aphicFrame>
        <p:nvGraphicFramePr>
          <p:cNvPr id="470" name="Google Shape;470;p72"/>
          <p:cNvGraphicFramePr/>
          <p:nvPr/>
        </p:nvGraphicFramePr>
        <p:xfrm>
          <a:off x="991459" y="2048963"/>
          <a:ext cx="3000000" cy="3000000"/>
        </p:xfrm>
        <a:graphic>
          <a:graphicData uri="http://schemas.openxmlformats.org/drawingml/2006/table">
            <a:tbl>
              <a:tblPr>
                <a:noFill/>
                <a:tableStyleId>{CB858EBA-09A4-4E2D-B529-B20DD18C14F7}</a:tableStyleId>
              </a:tblPr>
              <a:tblGrid>
                <a:gridCol w="3619500"/>
                <a:gridCol w="3619500"/>
              </a:tblGrid>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static</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Websites are static if they have limited user interaction, and remain relatively unchanged.</a:t>
                      </a:r>
                      <a:endParaRPr sz="1100"/>
                    </a:p>
                  </a:txBody>
                  <a:tcPr marT="68575" marB="68575" marR="91425" marL="91425"/>
                </a:tc>
              </a:tr>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dynamic</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Websites are dynamic if they rely on user interaction and change based on that interaction.</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&lt;button&gt;</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Allows us to add buttons to HTML</a:t>
                      </a:r>
                      <a:endParaRPr sz="1100"/>
                    </a:p>
                  </a:txBody>
                  <a:tcPr marT="68575" marB="68575" marR="91425" marL="91425"/>
                </a:tc>
              </a:tr>
              <a:tr h="285750">
                <a:tc>
                  <a:txBody>
                    <a:bodyPr/>
                    <a:lstStyle/>
                    <a:p>
                      <a:pPr indent="0" lvl="0" marL="0" rtl="0" algn="l">
                        <a:spcBef>
                          <a:spcPts val="0"/>
                        </a:spcBef>
                        <a:spcAft>
                          <a:spcPts val="0"/>
                        </a:spcAft>
                        <a:buNone/>
                      </a:pPr>
                      <a:r>
                        <a:rPr lang="en" sz="1100">
                          <a:latin typeface="Proxima Nova"/>
                          <a:ea typeface="Proxima Nova"/>
                          <a:cs typeface="Proxima Nova"/>
                          <a:sym typeface="Proxima Nova"/>
                        </a:rPr>
                        <a:t>events</a:t>
                      </a:r>
                      <a:endParaRPr sz="1100">
                        <a:latin typeface="Proxima Nova"/>
                        <a:ea typeface="Proxima Nova"/>
                        <a:cs typeface="Proxima Nova"/>
                        <a:sym typeface="Proxima Nova"/>
                      </a:endParaRPr>
                    </a:p>
                  </a:txBody>
                  <a:tcPr marT="68575" marB="68575" marR="91425" marL="91425"/>
                </a:tc>
                <a:tc>
                  <a:txBody>
                    <a:bodyPr/>
                    <a:lstStyle/>
                    <a:p>
                      <a:pPr indent="0" lvl="0" marL="0" rtl="0" algn="l">
                        <a:spcBef>
                          <a:spcPts val="0"/>
                        </a:spcBef>
                        <a:spcAft>
                          <a:spcPts val="0"/>
                        </a:spcAft>
                        <a:buNone/>
                      </a:pPr>
                      <a:r>
                        <a:rPr lang="en" sz="1100"/>
                        <a:t>Allow us to make web pages dynamic. An event is tied to a function, which is executed upon a specific action.</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onclick = "functionName()"</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An event that triggers functionName if an element with onclick is clicked.</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element.addEventListener(event, function)</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Adds event event that executes function on a given element.</a:t>
                      </a:r>
                      <a:endParaRPr sz="1100"/>
                    </a:p>
                  </a:txBody>
                  <a:tcPr marT="68575" marB="6857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Websites</a:t>
            </a:r>
            <a:endParaRPr/>
          </a:p>
        </p:txBody>
      </p:sp>
      <p:sp>
        <p:nvSpPr>
          <p:cNvPr id="173" name="Google Shape;173;p33"/>
          <p:cNvSpPr txBox="1"/>
          <p:nvPr>
            <p:ph idx="1" type="body"/>
          </p:nvPr>
        </p:nvSpPr>
        <p:spPr>
          <a:xfrm>
            <a:off x="311700" y="1463669"/>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Static websites remain largely </a:t>
            </a:r>
            <a:r>
              <a:rPr b="1" lang="en">
                <a:solidFill>
                  <a:srgbClr val="000000"/>
                </a:solidFill>
              </a:rPr>
              <a:t>unchanged</a:t>
            </a:r>
            <a:r>
              <a:rPr lang="en">
                <a:solidFill>
                  <a:srgbClr val="000000"/>
                </a:solidFill>
              </a:rPr>
              <a:t> by user interaction.</a:t>
            </a:r>
            <a:endParaRPr>
              <a:solidFill>
                <a:srgbClr val="000000"/>
              </a:solidFill>
            </a:endParaRPr>
          </a:p>
        </p:txBody>
      </p:sp>
      <p:sp>
        <p:nvSpPr>
          <p:cNvPr id="174" name="Google Shape;174;p33"/>
          <p:cNvSpPr/>
          <p:nvPr/>
        </p:nvSpPr>
        <p:spPr>
          <a:xfrm>
            <a:off x="727375" y="2201569"/>
            <a:ext cx="2987400" cy="2532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Blog</a:t>
            </a:r>
            <a:endParaRPr b="1" sz="1800">
              <a:latin typeface="Proxima Nova"/>
              <a:ea typeface="Proxima Nova"/>
              <a:cs typeface="Proxima Nova"/>
              <a:sym typeface="Proxima Nova"/>
            </a:endParaRPr>
          </a:p>
        </p:txBody>
      </p:sp>
      <p:sp>
        <p:nvSpPr>
          <p:cNvPr id="175" name="Google Shape;175;p33"/>
          <p:cNvSpPr/>
          <p:nvPr/>
        </p:nvSpPr>
        <p:spPr>
          <a:xfrm>
            <a:off x="5353925" y="2201569"/>
            <a:ext cx="2987400" cy="2532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Infographic</a:t>
            </a:r>
            <a:endParaRPr b="1" sz="1800">
              <a:latin typeface="Proxima Nova"/>
              <a:ea typeface="Proxima Nova"/>
              <a:cs typeface="Proxima Nova"/>
              <a:sym typeface="Proxima Nova"/>
            </a:endParaRPr>
          </a:p>
        </p:txBody>
      </p:sp>
      <p:sp>
        <p:nvSpPr>
          <p:cNvPr id="176" name="Google Shape;176;p33"/>
          <p:cNvSpPr/>
          <p:nvPr/>
        </p:nvSpPr>
        <p:spPr>
          <a:xfrm>
            <a:off x="1104025" y="2815294"/>
            <a:ext cx="22599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3"/>
          <p:cNvSpPr/>
          <p:nvPr/>
        </p:nvSpPr>
        <p:spPr>
          <a:xfrm>
            <a:off x="1091125" y="3621244"/>
            <a:ext cx="22599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3"/>
          <p:cNvSpPr/>
          <p:nvPr/>
        </p:nvSpPr>
        <p:spPr>
          <a:xfrm>
            <a:off x="5650050" y="2788350"/>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3"/>
          <p:cNvSpPr/>
          <p:nvPr/>
        </p:nvSpPr>
        <p:spPr>
          <a:xfrm>
            <a:off x="6896975" y="28055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3"/>
          <p:cNvSpPr/>
          <p:nvPr/>
        </p:nvSpPr>
        <p:spPr>
          <a:xfrm>
            <a:off x="6896975" y="29198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a:off x="6896975" y="30341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
          <p:cNvSpPr/>
          <p:nvPr/>
        </p:nvSpPr>
        <p:spPr>
          <a:xfrm>
            <a:off x="6896975" y="31484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p:nvPr/>
        </p:nvSpPr>
        <p:spPr>
          <a:xfrm>
            <a:off x="6896975" y="32627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p:nvPr/>
        </p:nvSpPr>
        <p:spPr>
          <a:xfrm>
            <a:off x="6896975" y="33770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3"/>
          <p:cNvSpPr/>
          <p:nvPr/>
        </p:nvSpPr>
        <p:spPr>
          <a:xfrm>
            <a:off x="6896975" y="34913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p:nvPr/>
        </p:nvSpPr>
        <p:spPr>
          <a:xfrm>
            <a:off x="3961488" y="3027619"/>
            <a:ext cx="1221000" cy="7671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Mostly text based!</a:t>
            </a:r>
            <a:endParaRPr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a:t>
            </a:r>
            <a:endParaRPr/>
          </a:p>
        </p:txBody>
      </p:sp>
      <p:sp>
        <p:nvSpPr>
          <p:cNvPr id="192" name="Google Shape;192;p34"/>
          <p:cNvSpPr txBox="1"/>
          <p:nvPr>
            <p:ph idx="1" type="body"/>
          </p:nvPr>
        </p:nvSpPr>
        <p:spPr>
          <a:xfrm>
            <a:off x="311700" y="1502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Adding Javascript to web pages makes them </a:t>
            </a:r>
            <a:r>
              <a:rPr b="1" lang="en">
                <a:solidFill>
                  <a:srgbClr val="000000"/>
                </a:solidFill>
              </a:rPr>
              <a:t>dynamic.</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a:t>
            </a:r>
            <a:endParaRPr/>
          </a:p>
        </p:txBody>
      </p:sp>
      <p:sp>
        <p:nvSpPr>
          <p:cNvPr id="198" name="Google Shape;198;p35"/>
          <p:cNvSpPr txBox="1"/>
          <p:nvPr>
            <p:ph idx="1" type="body"/>
          </p:nvPr>
        </p:nvSpPr>
        <p:spPr>
          <a:xfrm>
            <a:off x="311700" y="1502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Adding Javascript to web pages makes them </a:t>
            </a:r>
            <a:r>
              <a:rPr b="1" lang="en">
                <a:solidFill>
                  <a:srgbClr val="000000"/>
                </a:solidFill>
              </a:rPr>
              <a:t>dynamic.</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rPr lang="en">
                <a:solidFill>
                  <a:srgbClr val="000000"/>
                </a:solidFill>
              </a:rPr>
              <a:t>Dynamic websites change and respond to user input, allow for interactivity, and data storage.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a:t>
            </a:r>
            <a:r>
              <a:rPr lang="en"/>
              <a:t> Websites</a:t>
            </a:r>
            <a:endParaRPr/>
          </a:p>
        </p:txBody>
      </p:sp>
      <p:sp>
        <p:nvSpPr>
          <p:cNvPr id="204" name="Google Shape;204;p36"/>
          <p:cNvSpPr txBox="1"/>
          <p:nvPr>
            <p:ph idx="1" type="body"/>
          </p:nvPr>
        </p:nvSpPr>
        <p:spPr>
          <a:xfrm>
            <a:off x="311700" y="1463668"/>
            <a:ext cx="8520600" cy="6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2200">
                <a:solidFill>
                  <a:schemeClr val="dk1"/>
                </a:solidFill>
              </a:rPr>
              <a:t>Dynamic websites change and respond to user input, allow for interactivity, and data storage.</a:t>
            </a:r>
            <a:endParaRPr sz="2200">
              <a:solidFill>
                <a:srgbClr val="000000"/>
              </a:solidFill>
            </a:endParaRPr>
          </a:p>
        </p:txBody>
      </p:sp>
      <p:sp>
        <p:nvSpPr>
          <p:cNvPr id="205" name="Google Shape;205;p36"/>
          <p:cNvSpPr/>
          <p:nvPr/>
        </p:nvSpPr>
        <p:spPr>
          <a:xfrm>
            <a:off x="955975" y="2468569"/>
            <a:ext cx="2987400" cy="2532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CodeHS</a:t>
            </a:r>
            <a:endParaRPr b="1" sz="1800">
              <a:latin typeface="Proxima Nova"/>
              <a:ea typeface="Proxima Nova"/>
              <a:cs typeface="Proxima Nova"/>
              <a:sym typeface="Proxima Nova"/>
            </a:endParaRPr>
          </a:p>
        </p:txBody>
      </p:sp>
      <p:sp>
        <p:nvSpPr>
          <p:cNvPr id="206" name="Google Shape;206;p36"/>
          <p:cNvSpPr/>
          <p:nvPr/>
        </p:nvSpPr>
        <p:spPr>
          <a:xfrm>
            <a:off x="5344175" y="2468569"/>
            <a:ext cx="2987400" cy="2532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Google</a:t>
            </a:r>
            <a:endParaRPr b="1" sz="1800">
              <a:latin typeface="Proxima Nova"/>
              <a:ea typeface="Proxima Nova"/>
              <a:cs typeface="Proxima Nova"/>
              <a:sym typeface="Proxima Nova"/>
            </a:endParaRPr>
          </a:p>
        </p:txBody>
      </p:sp>
      <p:sp>
        <p:nvSpPr>
          <p:cNvPr id="207" name="Google Shape;207;p36"/>
          <p:cNvSpPr/>
          <p:nvPr/>
        </p:nvSpPr>
        <p:spPr>
          <a:xfrm>
            <a:off x="1332625" y="3196294"/>
            <a:ext cx="22599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1319725" y="4002244"/>
            <a:ext cx="22599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5640300" y="3055350"/>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6887225" y="30725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p:nvPr/>
        </p:nvSpPr>
        <p:spPr>
          <a:xfrm>
            <a:off x="6887225" y="31868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p:nvPr/>
        </p:nvSpPr>
        <p:spPr>
          <a:xfrm>
            <a:off x="6887225" y="33011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p:nvPr/>
        </p:nvSpPr>
        <p:spPr>
          <a:xfrm>
            <a:off x="6887225" y="34154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
          <p:cNvSpPr/>
          <p:nvPr/>
        </p:nvSpPr>
        <p:spPr>
          <a:xfrm>
            <a:off x="6887225" y="35297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p:nvPr/>
        </p:nvSpPr>
        <p:spPr>
          <a:xfrm>
            <a:off x="6887225" y="36440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p:nvPr/>
        </p:nvSpPr>
        <p:spPr>
          <a:xfrm>
            <a:off x="6887225" y="37583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6"/>
          <p:cNvSpPr/>
          <p:nvPr/>
        </p:nvSpPr>
        <p:spPr>
          <a:xfrm rot="-5400000">
            <a:off x="2207425" y="3467494"/>
            <a:ext cx="1695000" cy="7635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p:nvPr/>
        </p:nvSpPr>
        <p:spPr>
          <a:xfrm rot="-5400000">
            <a:off x="1034975" y="3467494"/>
            <a:ext cx="1695000" cy="7635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6"/>
          <p:cNvSpPr/>
          <p:nvPr/>
        </p:nvSpPr>
        <p:spPr>
          <a:xfrm>
            <a:off x="5640300" y="3945394"/>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6"/>
          <p:cNvSpPr/>
          <p:nvPr/>
        </p:nvSpPr>
        <p:spPr>
          <a:xfrm>
            <a:off x="6971675" y="3945394"/>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8"/>
                                        </p:tgtEl>
                                      </p:cBhvr>
                                    </p:animEffect>
                                    <p:set>
                                      <p:cBhvr>
                                        <p:cTn dur="1" fill="hold">
                                          <p:stCondLst>
                                            <p:cond delay="1000"/>
                                          </p:stCondLst>
                                        </p:cTn>
                                        <p:tgtEl>
                                          <p:spTgt spid="2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7"/>
                                        </p:tgtEl>
                                      </p:cBhvr>
                                    </p:animEffect>
                                    <p:set>
                                      <p:cBhvr>
                                        <p:cTn dur="1" fill="hold">
                                          <p:stCondLst>
                                            <p:cond delay="1000"/>
                                          </p:stCondLst>
                                        </p:cTn>
                                        <p:tgtEl>
                                          <p:spTgt spid="2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Websites</a:t>
            </a:r>
            <a:endParaRPr/>
          </a:p>
        </p:txBody>
      </p:sp>
      <p:sp>
        <p:nvSpPr>
          <p:cNvPr id="226" name="Google Shape;226;p37"/>
          <p:cNvSpPr txBox="1"/>
          <p:nvPr>
            <p:ph idx="1" type="body"/>
          </p:nvPr>
        </p:nvSpPr>
        <p:spPr>
          <a:xfrm>
            <a:off x="311700" y="1463668"/>
            <a:ext cx="8520600" cy="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Dynamic websites change and respond to user input, allow for interactivity, and data storage.</a:t>
            </a:r>
            <a:endParaRPr sz="2200">
              <a:solidFill>
                <a:schemeClr val="dk1"/>
              </a:solidFill>
            </a:endParaRPr>
          </a:p>
          <a:p>
            <a:pPr indent="0" lvl="0" marL="0" rtl="0" algn="l">
              <a:spcBef>
                <a:spcPts val="1600"/>
              </a:spcBef>
              <a:spcAft>
                <a:spcPts val="1600"/>
              </a:spcAft>
              <a:buNone/>
            </a:pPr>
            <a:r>
              <a:t/>
            </a:r>
            <a:endParaRPr>
              <a:solidFill>
                <a:srgbClr val="000000"/>
              </a:solidFill>
            </a:endParaRPr>
          </a:p>
        </p:txBody>
      </p:sp>
      <p:sp>
        <p:nvSpPr>
          <p:cNvPr id="227" name="Google Shape;227;p37"/>
          <p:cNvSpPr/>
          <p:nvPr/>
        </p:nvSpPr>
        <p:spPr>
          <a:xfrm>
            <a:off x="955975" y="2468569"/>
            <a:ext cx="2987400" cy="25329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CodeHS</a:t>
            </a:r>
            <a:endParaRPr b="1" sz="1800">
              <a:latin typeface="Proxima Nova"/>
              <a:ea typeface="Proxima Nova"/>
              <a:cs typeface="Proxima Nova"/>
              <a:sym typeface="Proxima Nova"/>
            </a:endParaRPr>
          </a:p>
        </p:txBody>
      </p:sp>
      <p:sp>
        <p:nvSpPr>
          <p:cNvPr id="228" name="Google Shape;228;p37"/>
          <p:cNvSpPr/>
          <p:nvPr/>
        </p:nvSpPr>
        <p:spPr>
          <a:xfrm>
            <a:off x="5344184" y="2468569"/>
            <a:ext cx="2987400" cy="2532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Google</a:t>
            </a:r>
            <a:endParaRPr b="1" sz="1800">
              <a:latin typeface="Proxima Nova"/>
              <a:ea typeface="Proxima Nova"/>
              <a:cs typeface="Proxima Nova"/>
              <a:sym typeface="Proxima Nova"/>
            </a:endParaRPr>
          </a:p>
        </p:txBody>
      </p:sp>
      <p:sp>
        <p:nvSpPr>
          <p:cNvPr id="229" name="Google Shape;229;p37"/>
          <p:cNvSpPr/>
          <p:nvPr/>
        </p:nvSpPr>
        <p:spPr>
          <a:xfrm>
            <a:off x="5640309" y="3055350"/>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a:off x="6887234" y="30725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p:nvPr/>
        </p:nvSpPr>
        <p:spPr>
          <a:xfrm>
            <a:off x="6887234" y="31868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7"/>
          <p:cNvSpPr/>
          <p:nvPr/>
        </p:nvSpPr>
        <p:spPr>
          <a:xfrm>
            <a:off x="6887234" y="33011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p:nvPr/>
        </p:nvSpPr>
        <p:spPr>
          <a:xfrm>
            <a:off x="6887234" y="34154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p:nvPr/>
        </p:nvSpPr>
        <p:spPr>
          <a:xfrm>
            <a:off x="6887234" y="35297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6887234" y="36440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6887234" y="3758344"/>
            <a:ext cx="1221000" cy="6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rot="-5400000">
            <a:off x="2207425" y="3467494"/>
            <a:ext cx="1695000" cy="7635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rot="-5400000">
            <a:off x="1034975" y="3467494"/>
            <a:ext cx="1695000" cy="7635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5640309" y="3945394"/>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6971684" y="3945394"/>
            <a:ext cx="1052100" cy="7671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p:nvPr/>
        </p:nvSpPr>
        <p:spPr>
          <a:xfrm>
            <a:off x="4705134" y="2764706"/>
            <a:ext cx="1285800" cy="5262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username</a:t>
            </a:r>
            <a:endParaRPr b="1">
              <a:latin typeface="Proxima Nova"/>
              <a:ea typeface="Proxima Nova"/>
              <a:cs typeface="Proxima Nova"/>
              <a:sym typeface="Proxima Nova"/>
            </a:endParaRPr>
          </a:p>
          <a:p>
            <a:pPr indent="0" lvl="0" marL="0" rtl="0" algn="ctr">
              <a:spcBef>
                <a:spcPts val="0"/>
              </a:spcBef>
              <a:spcAft>
                <a:spcPts val="0"/>
              </a:spcAft>
              <a:buNone/>
            </a:pPr>
            <a:r>
              <a:rPr b="1" lang="en">
                <a:latin typeface="Proxima Nova"/>
                <a:ea typeface="Proxima Nova"/>
                <a:cs typeface="Proxima Nova"/>
                <a:sym typeface="Proxima Nova"/>
              </a:rPr>
              <a:t>password</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2000"/>
                                        <p:tgtEl>
                                          <p:spTgt spid="241"/>
                                        </p:tgtEl>
                                        <p:attrNameLst>
                                          <p:attrName>ppt_x</p:attrName>
                                        </p:attrNameLst>
                                      </p:cBhvr>
                                      <p:tavLst>
                                        <p:tav fmla="" tm="0">
                                          <p:val>
                                            <p:strVal val="#ppt_x"/>
                                          </p:val>
                                        </p:tav>
                                        <p:tav fmla="" tm="100000">
                                          <p:val>
                                            <p:strVal val="#ppt_x-1"/>
                                          </p:val>
                                        </p:tav>
                                      </p:tavLst>
                                    </p:anim>
                                    <p:set>
                                      <p:cBhvr>
                                        <p:cTn dur="1" fill="hold">
                                          <p:stCondLst>
                                            <p:cond delay="2000"/>
                                          </p:stCondLst>
                                        </p:cTn>
                                        <p:tgtEl>
                                          <p:spTgt spid="2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