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Satisfy"/>
      <p:regular r:id="rId36"/>
    </p:embeddedFont>
    <p:embeddedFont>
      <p:font typeface="Lemon"/>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095F18-A3E6-41EC-97E7-B52020C2F09B}">
  <a:tblStyle styleId="{6F095F18-A3E6-41EC-97E7-B52020C2F0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Lemon-regular.fntdata"/><Relationship Id="rId14" Type="http://schemas.openxmlformats.org/officeDocument/2006/relationships/slide" Target="slides/slide8.xml"/><Relationship Id="rId36" Type="http://schemas.openxmlformats.org/officeDocument/2006/relationships/font" Target="fonts/Satisfy-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eead4e202_0_1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ead4e20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ead4e202_0_4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ead4e202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try to add the onclick to the second paragraph, the function is still only changing the initial element with id "p".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eead4e202_0_4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eead4e202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can't make this element have the same id, because only one id will be recognized, and we will get the same result! We somehow need a way to create a function that will select only the </a:t>
            </a:r>
            <a:r>
              <a:rPr b="1" lang="en"/>
              <a:t>element/object</a:t>
            </a:r>
            <a:r>
              <a:rPr lang="en"/>
              <a:t> that is being clicked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ead4e202_0_4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ead4e20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using a function that changes a single element, we need to create a function that will change </a:t>
            </a:r>
            <a:r>
              <a:rPr b="1" lang="en"/>
              <a:t>any </a:t>
            </a:r>
            <a:r>
              <a:rPr lang="en"/>
              <a:t>element text red. Before moving on to the next slide, pause the video and see if you can come up with a solution. Any ideas?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eead4e202_0_4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ead4e20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make this function more multi-functional by passing an element as the parameter. Now, we can style that element by calling element.style.color, which will take the element that's passed and change the color of the text red.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eead4e202_0_70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eead4e20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now becomes, how can we pass an element as a parameter when we are attempting to click the element?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eead4e202_0_4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ead4e202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pass elements as parameters in a function using the keyword </a:t>
            </a:r>
            <a:r>
              <a:rPr b="1" lang="en"/>
              <a:t>this.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eead4e202_0_4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ead4e20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this</a:t>
            </a:r>
            <a:r>
              <a:rPr lang="en"/>
              <a:t> is used to indicate that the element </a:t>
            </a:r>
            <a:r>
              <a:rPr b="1" lang="en"/>
              <a:t>using</a:t>
            </a:r>
            <a:r>
              <a:rPr lang="en"/>
              <a:t> the function or event is meant to be the </a:t>
            </a:r>
            <a:r>
              <a:rPr b="1" lang="en"/>
              <a:t>parameter</a:t>
            </a:r>
            <a:r>
              <a:rPr lang="en"/>
              <a:t> of the function. So what exactly does that mean?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eead4e202_0_4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eead4e202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setting the onclick value on an element, we can pass the parameter </a:t>
            </a:r>
            <a:r>
              <a:rPr b="1" lang="en"/>
              <a:t>this</a:t>
            </a:r>
            <a:r>
              <a:rPr lang="en"/>
              <a:t> to the function.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eead4e202_0_4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eead4e20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can see that turnRed now accepts a parameter.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eead4e202_0_50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eead4e20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signifies to the function that the value being passed is the element itself. It's THIS element that we want to use as a parameter. In this case, this represents the p tag with the text click me too!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eead4e202_0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ead4e20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in the last lesson that w</a:t>
            </a:r>
            <a:r>
              <a:rPr lang="en"/>
              <a:t>e can add an event to a button by adding it as an attribute to the opening tag. onclick specifies that when the button is clicked, a particular action should be called.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eead4e202_0_5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eead4e202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paragraph is clicked, the p tag is then passed as the parameter into the function.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ead4e202_0_5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ead4e202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altered to have the desired style and color.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eead4e202_0_6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eead4e202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use this with the addEventListener as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eead4e202_0_69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ead4e20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eventListeners do not accept parameters, we can write </a:t>
            </a:r>
            <a:r>
              <a:rPr i="1" lang="en"/>
              <a:t>this</a:t>
            </a:r>
            <a:r>
              <a:rPr lang="en"/>
              <a:t> directly into the function. Since turnRed was added directly to an element, this will represent that element when it is clicked.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eead4e202_0_5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eead4e20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this, let's get some practice using it in the editor!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6eead4e202_0_5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eead4e202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eead4e202_0_2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ead4e20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learned that we can write events using the addEventListener command to add new events to elements in the DOM.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ead4e202_0_4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ead4e20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imagine that we were creating an interactive website where users could click on individual paragraphs and change their color to indicate that they've read that paragraph.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ead4e202_0_4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ead4e20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copy and paste our turnRed() function from the last lesson that will style the paragraph 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eead4e202_0_4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ead4e20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then add an onclick to the p so that the paragraph will turn red when it is clicked. We could also add an eventListener if we wanted, but for now, we will use this.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ead4e202_0_4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ead4e20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we can see that the paragraph changes red when it's clicked!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ead4e202_0_4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ead4e20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run into a little problem though with our function if we decide to keep adding paragraphs to the webpage.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eead4e202_0_4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ead4e20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function is specifically looking for the element with the id "p", it will only change the element with that 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32999" y="4386413"/>
            <a:ext cx="597798" cy="261605"/>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{6F095F18-A3E6-41EC-97E7-B52020C2F09B}</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Web Development:</a:t>
            </a:r>
            <a:endParaRPr sz="3500"/>
          </a:p>
          <a:p>
            <a:pPr indent="0" lvl="0" marL="0" rtl="0" algn="ctr">
              <a:spcBef>
                <a:spcPts val="0"/>
              </a:spcBef>
              <a:spcAft>
                <a:spcPts val="0"/>
              </a:spcAft>
              <a:buNone/>
            </a:pPr>
            <a:r>
              <a:rPr i="1" lang="en" sz="3500"/>
              <a:t>this Keyword</a:t>
            </a:r>
            <a:endParaRPr i="1"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97" name="Google Shape;197;p39"/>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onclick = "turnRed()"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chemeClr val="dk1"/>
                </a:solidFill>
                <a:latin typeface="Consolas"/>
                <a:ea typeface="Consolas"/>
                <a:cs typeface="Consolas"/>
                <a:sym typeface="Consolas"/>
              </a:rPr>
              <a:t>	&lt;p </a:t>
            </a:r>
            <a:r>
              <a:rPr lang="en" sz="1200">
                <a:solidFill>
                  <a:schemeClr val="dk1"/>
                </a:solidFill>
                <a:highlight>
                  <a:srgbClr val="FFFF00"/>
                </a:highlight>
                <a:latin typeface="Consolas"/>
                <a:ea typeface="Consolas"/>
                <a:cs typeface="Consolas"/>
                <a:sym typeface="Consolas"/>
              </a:rPr>
              <a:t>onclick = "turnRed()"</a:t>
            </a:r>
            <a:r>
              <a:rPr lang="en" sz="1200">
                <a:solidFill>
                  <a:schemeClr val="dk1"/>
                </a:solidFill>
                <a:latin typeface="Consolas"/>
                <a:ea typeface="Consolas"/>
                <a:cs typeface="Consolas"/>
                <a:sym typeface="Consolas"/>
              </a:rPr>
              <a:t>&gt;Change me too!&lt;/p&gt; </a:t>
            </a:r>
            <a:endParaRPr sz="12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var p = document.getElementById("p");</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pic>
        <p:nvPicPr>
          <p:cNvPr id="198" name="Google Shape;198;p39"/>
          <p:cNvPicPr preferRelativeResize="0"/>
          <p:nvPr/>
        </p:nvPicPr>
        <p:blipFill>
          <a:blip r:embed="rId3">
            <a:alphaModFix/>
          </a:blip>
          <a:stretch>
            <a:fillRect/>
          </a:stretch>
        </p:blipFill>
        <p:spPr>
          <a:xfrm>
            <a:off x="6631850" y="1975850"/>
            <a:ext cx="1619363" cy="9046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204" name="Google Shape;204;p40"/>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onclick = "turnRed()"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chemeClr val="dk1"/>
                </a:solidFill>
                <a:latin typeface="Consolas"/>
                <a:ea typeface="Consolas"/>
                <a:cs typeface="Consolas"/>
                <a:sym typeface="Consolas"/>
              </a:rPr>
              <a:t>	&lt;p </a:t>
            </a:r>
            <a:r>
              <a:rPr lang="en" sz="1200">
                <a:solidFill>
                  <a:schemeClr val="dk1"/>
                </a:solidFill>
                <a:highlight>
                  <a:srgbClr val="FFFF00"/>
                </a:highlight>
                <a:latin typeface="Consolas"/>
                <a:ea typeface="Consolas"/>
                <a:cs typeface="Consolas"/>
                <a:sym typeface="Consolas"/>
              </a:rPr>
              <a:t>id = "p"</a:t>
            </a:r>
            <a:r>
              <a:rPr lang="en" sz="1200">
                <a:solidFill>
                  <a:schemeClr val="dk1"/>
                </a:solidFill>
                <a:latin typeface="Consolas"/>
                <a:ea typeface="Consolas"/>
                <a:cs typeface="Consolas"/>
                <a:sym typeface="Consolas"/>
              </a:rPr>
              <a:t> onclick = "turnRed()"&gt;Change me too!&lt;/p&gt; </a:t>
            </a:r>
            <a:endParaRPr sz="12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var p = document.getElementById("p");</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pic>
        <p:nvPicPr>
          <p:cNvPr id="205" name="Google Shape;205;p40"/>
          <p:cNvPicPr preferRelativeResize="0"/>
          <p:nvPr/>
        </p:nvPicPr>
        <p:blipFill>
          <a:blip r:embed="rId3">
            <a:alphaModFix/>
          </a:blip>
          <a:stretch>
            <a:fillRect/>
          </a:stretch>
        </p:blipFill>
        <p:spPr>
          <a:xfrm>
            <a:off x="6631826" y="1975859"/>
            <a:ext cx="1619363" cy="904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Change</a:t>
            </a:r>
            <a:endParaRPr/>
          </a:p>
        </p:txBody>
      </p:sp>
      <p:sp>
        <p:nvSpPr>
          <p:cNvPr id="211" name="Google Shape;211;p41"/>
          <p:cNvSpPr txBox="1"/>
          <p:nvPr/>
        </p:nvSpPr>
        <p:spPr>
          <a:xfrm>
            <a:off x="2089500" y="2423700"/>
            <a:ext cx="5158800" cy="123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var p = document.getElementById("p");</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p.style.color = "red";</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12" name="Google Shape;212;p41"/>
          <p:cNvSpPr txBox="1"/>
          <p:nvPr/>
        </p:nvSpPr>
        <p:spPr>
          <a:xfrm>
            <a:off x="581700" y="1515488"/>
            <a:ext cx="81744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Proxima Nova"/>
                <a:ea typeface="Proxima Nova"/>
                <a:cs typeface="Proxima Nova"/>
                <a:sym typeface="Proxima Nova"/>
              </a:rPr>
              <a:t>Instead of using a function that changes a single element, let's create a function that will change ANY element text red.</a:t>
            </a:r>
            <a:endParaRPr b="1" sz="22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Change</a:t>
            </a:r>
            <a:endParaRPr/>
          </a:p>
        </p:txBody>
      </p:sp>
      <p:sp>
        <p:nvSpPr>
          <p:cNvPr id="218" name="Google Shape;218;p42"/>
          <p:cNvSpPr txBox="1"/>
          <p:nvPr/>
        </p:nvSpPr>
        <p:spPr>
          <a:xfrm>
            <a:off x="581700" y="1515488"/>
            <a:ext cx="81744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Proxima Nova"/>
                <a:ea typeface="Proxima Nova"/>
                <a:cs typeface="Proxima Nova"/>
                <a:sym typeface="Proxima Nova"/>
              </a:rPr>
              <a:t>Instead of using a function that changes a single element, let's create a function that will change ANY element text red.</a:t>
            </a:r>
            <a:endParaRPr b="1" sz="2200">
              <a:latin typeface="Proxima Nova"/>
              <a:ea typeface="Proxima Nova"/>
              <a:cs typeface="Proxima Nova"/>
              <a:sym typeface="Proxima Nova"/>
            </a:endParaRPr>
          </a:p>
        </p:txBody>
      </p:sp>
      <p:sp>
        <p:nvSpPr>
          <p:cNvPr id="219" name="Google Shape;219;p42"/>
          <p:cNvSpPr txBox="1"/>
          <p:nvPr/>
        </p:nvSpPr>
        <p:spPr>
          <a:xfrm>
            <a:off x="2091667" y="3927233"/>
            <a:ext cx="5158800" cy="9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turnRed(element)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element.style.color = "red";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cxnSp>
        <p:nvCxnSpPr>
          <p:cNvPr id="220" name="Google Shape;220;p42"/>
          <p:cNvCxnSpPr>
            <a:stCxn id="221" idx="2"/>
            <a:endCxn id="219" idx="0"/>
          </p:cNvCxnSpPr>
          <p:nvPr/>
        </p:nvCxnSpPr>
        <p:spPr>
          <a:xfrm>
            <a:off x="4668900" y="3662700"/>
            <a:ext cx="2100" cy="2646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42"/>
          <p:cNvSpPr txBox="1"/>
          <p:nvPr/>
        </p:nvSpPr>
        <p:spPr>
          <a:xfrm>
            <a:off x="2089500" y="2423700"/>
            <a:ext cx="5158800" cy="123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var p = document.getElementById("p");</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p.style.color = "red";</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Change</a:t>
            </a:r>
            <a:endParaRPr/>
          </a:p>
        </p:txBody>
      </p:sp>
      <p:sp>
        <p:nvSpPr>
          <p:cNvPr id="227" name="Google Shape;227;p43"/>
          <p:cNvSpPr txBox="1"/>
          <p:nvPr/>
        </p:nvSpPr>
        <p:spPr>
          <a:xfrm>
            <a:off x="581700" y="1515488"/>
            <a:ext cx="8174400" cy="4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Proxima Nova"/>
                <a:ea typeface="Proxima Nova"/>
                <a:cs typeface="Proxima Nova"/>
                <a:sym typeface="Proxima Nova"/>
              </a:rPr>
              <a:t>Instead of using a function that changes a single element, let's create a function that will change ANY element text red.</a:t>
            </a:r>
            <a:endParaRPr b="1" sz="2200">
              <a:latin typeface="Proxima Nova"/>
              <a:ea typeface="Proxima Nova"/>
              <a:cs typeface="Proxima Nova"/>
              <a:sym typeface="Proxima Nova"/>
            </a:endParaRPr>
          </a:p>
        </p:txBody>
      </p:sp>
      <p:sp>
        <p:nvSpPr>
          <p:cNvPr id="228" name="Google Shape;228;p43"/>
          <p:cNvSpPr txBox="1"/>
          <p:nvPr/>
        </p:nvSpPr>
        <p:spPr>
          <a:xfrm>
            <a:off x="2091667" y="3927233"/>
            <a:ext cx="5158800" cy="9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a:t>
            </a:r>
            <a:r>
              <a:rPr lang="en">
                <a:solidFill>
                  <a:schemeClr val="dk1"/>
                </a:solidFill>
                <a:highlight>
                  <a:srgbClr val="FFFF00"/>
                </a:highlight>
                <a:latin typeface="Consolas"/>
                <a:ea typeface="Consolas"/>
                <a:cs typeface="Consolas"/>
                <a:sym typeface="Consolas"/>
              </a:rPr>
              <a:t>element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element.style.color = "red";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cxnSp>
        <p:nvCxnSpPr>
          <p:cNvPr id="229" name="Google Shape;229;p43"/>
          <p:cNvCxnSpPr>
            <a:stCxn id="230" idx="2"/>
            <a:endCxn id="228" idx="0"/>
          </p:cNvCxnSpPr>
          <p:nvPr/>
        </p:nvCxnSpPr>
        <p:spPr>
          <a:xfrm>
            <a:off x="4668900" y="3662700"/>
            <a:ext cx="2100" cy="2646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43"/>
          <p:cNvSpPr txBox="1"/>
          <p:nvPr/>
        </p:nvSpPr>
        <p:spPr>
          <a:xfrm>
            <a:off x="2089500" y="2423700"/>
            <a:ext cx="5158800" cy="123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var p = document.getElementById("p");</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p.style.color = "red";</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31" name="Google Shape;231;p43"/>
          <p:cNvSpPr/>
          <p:nvPr/>
        </p:nvSpPr>
        <p:spPr>
          <a:xfrm>
            <a:off x="6745325" y="3272706"/>
            <a:ext cx="2081700" cy="1044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How can we pass an element as a parameter?</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630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37" name="Google Shape;237;p44"/>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use functions that specify a particular element using the keyword </a:t>
            </a:r>
            <a:r>
              <a:rPr b="1" lang="en">
                <a:latin typeface="Consolas"/>
                <a:ea typeface="Consolas"/>
                <a:cs typeface="Consolas"/>
                <a:sym typeface="Consolas"/>
              </a:rPr>
              <a:t>this</a:t>
            </a:r>
            <a:r>
              <a:rPr b="1" lang="en"/>
              <a: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43" name="Google Shape;243;p45"/>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this </a:t>
            </a:r>
            <a:r>
              <a:rPr lang="en">
                <a:solidFill>
                  <a:srgbClr val="000000"/>
                </a:solidFill>
              </a:rPr>
              <a:t>is used to indicate that the element </a:t>
            </a:r>
            <a:r>
              <a:rPr b="1" lang="en">
                <a:solidFill>
                  <a:srgbClr val="000000"/>
                </a:solidFill>
              </a:rPr>
              <a:t>using</a:t>
            </a:r>
            <a:r>
              <a:rPr lang="en">
                <a:solidFill>
                  <a:srgbClr val="000000"/>
                </a:solidFill>
              </a:rPr>
              <a:t> the function or event is the </a:t>
            </a:r>
            <a:r>
              <a:rPr b="1" lang="en">
                <a:solidFill>
                  <a:srgbClr val="000000"/>
                </a:solidFill>
              </a:rPr>
              <a:t>parameter</a:t>
            </a:r>
            <a:r>
              <a:rPr lang="en">
                <a:solidFill>
                  <a:srgbClr val="000000"/>
                </a:solidFill>
              </a:rPr>
              <a:t> of the function.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49" name="Google Shape;249;p46"/>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this </a:t>
            </a:r>
            <a:r>
              <a:rPr lang="en">
                <a:solidFill>
                  <a:srgbClr val="000000"/>
                </a:solidFill>
              </a:rPr>
              <a:t>is used to indicate that the element </a:t>
            </a:r>
            <a:r>
              <a:rPr b="1" lang="en">
                <a:solidFill>
                  <a:srgbClr val="000000"/>
                </a:solidFill>
              </a:rPr>
              <a:t>using</a:t>
            </a:r>
            <a:r>
              <a:rPr lang="en">
                <a:solidFill>
                  <a:srgbClr val="000000"/>
                </a:solidFill>
              </a:rPr>
              <a:t> the function or event is the </a:t>
            </a:r>
            <a:r>
              <a:rPr b="1" lang="en">
                <a:solidFill>
                  <a:srgbClr val="000000"/>
                </a:solidFill>
              </a:rPr>
              <a:t>parameter</a:t>
            </a:r>
            <a:r>
              <a:rPr lang="en">
                <a:solidFill>
                  <a:srgbClr val="000000"/>
                </a:solidFill>
              </a:rPr>
              <a:t> of the function.</a:t>
            </a:r>
            <a:endParaRPr>
              <a:solidFill>
                <a:srgbClr val="000000"/>
              </a:solidFill>
            </a:endParaRPr>
          </a:p>
        </p:txBody>
      </p:sp>
      <p:sp>
        <p:nvSpPr>
          <p:cNvPr id="250" name="Google Shape;250;p46"/>
          <p:cNvSpPr txBox="1"/>
          <p:nvPr/>
        </p:nvSpPr>
        <p:spPr>
          <a:xfrm>
            <a:off x="2120900" y="3657949"/>
            <a:ext cx="5158800" cy="103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turnRed(element)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element.style.color = "red";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51" name="Google Shape;251;p46"/>
          <p:cNvSpPr txBox="1"/>
          <p:nvPr/>
        </p:nvSpPr>
        <p:spPr>
          <a:xfrm>
            <a:off x="1393025" y="2628900"/>
            <a:ext cx="6459900" cy="5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&lt;p onclick = "turnRed(this)"&gt;Click me too!&lt;/p&gt;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57" name="Google Shape;257;p47"/>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this </a:t>
            </a:r>
            <a:r>
              <a:rPr lang="en">
                <a:solidFill>
                  <a:srgbClr val="000000"/>
                </a:solidFill>
              </a:rPr>
              <a:t>is used to indicate that the element </a:t>
            </a:r>
            <a:r>
              <a:rPr b="1" lang="en">
                <a:solidFill>
                  <a:srgbClr val="000000"/>
                </a:solidFill>
              </a:rPr>
              <a:t>using</a:t>
            </a:r>
            <a:r>
              <a:rPr lang="en">
                <a:solidFill>
                  <a:srgbClr val="000000"/>
                </a:solidFill>
              </a:rPr>
              <a:t> the function or event is the </a:t>
            </a:r>
            <a:r>
              <a:rPr b="1" lang="en">
                <a:solidFill>
                  <a:srgbClr val="000000"/>
                </a:solidFill>
              </a:rPr>
              <a:t>parameter</a:t>
            </a:r>
            <a:r>
              <a:rPr lang="en">
                <a:solidFill>
                  <a:srgbClr val="000000"/>
                </a:solidFill>
              </a:rPr>
              <a:t> of the function.</a:t>
            </a:r>
            <a:endParaRPr>
              <a:solidFill>
                <a:srgbClr val="000000"/>
              </a:solidFill>
            </a:endParaRPr>
          </a:p>
        </p:txBody>
      </p:sp>
      <p:sp>
        <p:nvSpPr>
          <p:cNvPr id="258" name="Google Shape;258;p47"/>
          <p:cNvSpPr txBox="1"/>
          <p:nvPr/>
        </p:nvSpPr>
        <p:spPr>
          <a:xfrm>
            <a:off x="1393025" y="2628900"/>
            <a:ext cx="6459900" cy="5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&lt;p onclick = "turnRed(</a:t>
            </a:r>
            <a:r>
              <a:rPr lang="en" sz="1800">
                <a:solidFill>
                  <a:schemeClr val="dk1"/>
                </a:solidFill>
                <a:highlight>
                  <a:srgbClr val="FFFF00"/>
                </a:highlight>
                <a:latin typeface="Consolas"/>
                <a:ea typeface="Consolas"/>
                <a:cs typeface="Consolas"/>
                <a:sym typeface="Consolas"/>
              </a:rPr>
              <a:t>this</a:t>
            </a:r>
            <a:r>
              <a:rPr lang="en" sz="1800">
                <a:solidFill>
                  <a:schemeClr val="dk1"/>
                </a:solidFill>
                <a:latin typeface="Consolas"/>
                <a:ea typeface="Consolas"/>
                <a:cs typeface="Consolas"/>
                <a:sym typeface="Consolas"/>
              </a:rPr>
              <a:t>)"&gt;Click me too!&lt;/p&gt;</a:t>
            </a:r>
            <a:endParaRPr sz="1800"/>
          </a:p>
        </p:txBody>
      </p:sp>
      <p:sp>
        <p:nvSpPr>
          <p:cNvPr id="259" name="Google Shape;259;p47"/>
          <p:cNvSpPr txBox="1"/>
          <p:nvPr/>
        </p:nvSpPr>
        <p:spPr>
          <a:xfrm>
            <a:off x="2120900" y="3657949"/>
            <a:ext cx="5158800" cy="103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turnRed(element)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element.style.color = "red";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65" name="Google Shape;265;p48"/>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this </a:t>
            </a:r>
            <a:r>
              <a:rPr lang="en">
                <a:solidFill>
                  <a:srgbClr val="000000"/>
                </a:solidFill>
              </a:rPr>
              <a:t>is used to indicate that the element </a:t>
            </a:r>
            <a:r>
              <a:rPr b="1" lang="en">
                <a:solidFill>
                  <a:srgbClr val="000000"/>
                </a:solidFill>
              </a:rPr>
              <a:t>using</a:t>
            </a:r>
            <a:r>
              <a:rPr lang="en">
                <a:solidFill>
                  <a:srgbClr val="000000"/>
                </a:solidFill>
              </a:rPr>
              <a:t> the function or event is the </a:t>
            </a:r>
            <a:r>
              <a:rPr b="1" lang="en">
                <a:solidFill>
                  <a:srgbClr val="000000"/>
                </a:solidFill>
              </a:rPr>
              <a:t>parameter</a:t>
            </a:r>
            <a:r>
              <a:rPr lang="en">
                <a:solidFill>
                  <a:srgbClr val="000000"/>
                </a:solidFill>
              </a:rPr>
              <a:t> of the function.</a:t>
            </a:r>
            <a:endParaRPr>
              <a:solidFill>
                <a:srgbClr val="000000"/>
              </a:solidFill>
            </a:endParaRPr>
          </a:p>
        </p:txBody>
      </p:sp>
      <p:sp>
        <p:nvSpPr>
          <p:cNvPr id="266" name="Google Shape;266;p48"/>
          <p:cNvSpPr txBox="1"/>
          <p:nvPr/>
        </p:nvSpPr>
        <p:spPr>
          <a:xfrm>
            <a:off x="1393025" y="2628900"/>
            <a:ext cx="6459900" cy="5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&lt;p onclick = "turnRed(</a:t>
            </a:r>
            <a:r>
              <a:rPr lang="en" sz="1800">
                <a:solidFill>
                  <a:schemeClr val="dk1"/>
                </a:solidFill>
                <a:highlight>
                  <a:srgbClr val="FFFF00"/>
                </a:highlight>
                <a:latin typeface="Consolas"/>
                <a:ea typeface="Consolas"/>
                <a:cs typeface="Consolas"/>
                <a:sym typeface="Consolas"/>
              </a:rPr>
              <a:t>this</a:t>
            </a:r>
            <a:r>
              <a:rPr lang="en" sz="1800">
                <a:solidFill>
                  <a:schemeClr val="dk1"/>
                </a:solidFill>
                <a:latin typeface="Consolas"/>
                <a:ea typeface="Consolas"/>
                <a:cs typeface="Consolas"/>
                <a:sym typeface="Consolas"/>
              </a:rPr>
              <a:t>)"&gt;Click me too!&lt;/p&gt;</a:t>
            </a:r>
            <a:endParaRPr sz="1800"/>
          </a:p>
        </p:txBody>
      </p:sp>
      <p:sp>
        <p:nvSpPr>
          <p:cNvPr id="267" name="Google Shape;267;p48"/>
          <p:cNvSpPr/>
          <p:nvPr/>
        </p:nvSpPr>
        <p:spPr>
          <a:xfrm>
            <a:off x="199025" y="3478762"/>
            <a:ext cx="1714500" cy="780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onsolas"/>
                <a:ea typeface="Consolas"/>
                <a:cs typeface="Consolas"/>
                <a:sym typeface="Consolas"/>
              </a:rPr>
              <a:t>this</a:t>
            </a:r>
            <a:r>
              <a:rPr b="1" lang="en" sz="1800">
                <a:solidFill>
                  <a:srgbClr val="FFFFFF"/>
                </a:solidFill>
                <a:latin typeface="Proxima Nova"/>
                <a:ea typeface="Proxima Nova"/>
                <a:cs typeface="Proxima Nova"/>
                <a:sym typeface="Proxima Nova"/>
              </a:rPr>
              <a:t> = the element </a:t>
            </a:r>
            <a:r>
              <a:rPr b="1" lang="en" sz="1800">
                <a:solidFill>
                  <a:srgbClr val="FFFFFF"/>
                </a:solidFill>
                <a:latin typeface="Consolas"/>
                <a:ea typeface="Consolas"/>
                <a:cs typeface="Consolas"/>
                <a:sym typeface="Consolas"/>
              </a:rPr>
              <a:t>p</a:t>
            </a:r>
            <a:r>
              <a:rPr b="1" lang="en" sz="1800">
                <a:solidFill>
                  <a:srgbClr val="FFFFFF"/>
                </a:solidFill>
                <a:latin typeface="Proxima Nova"/>
                <a:ea typeface="Proxima Nova"/>
                <a:cs typeface="Proxima Nova"/>
                <a:sym typeface="Proxima Nova"/>
              </a:rPr>
              <a:t>!</a:t>
            </a:r>
            <a:endParaRPr b="1" sz="1800">
              <a:solidFill>
                <a:srgbClr val="FFFFFF"/>
              </a:solidFill>
              <a:latin typeface="Proxima Nova"/>
              <a:ea typeface="Proxima Nova"/>
              <a:cs typeface="Proxima Nova"/>
              <a:sym typeface="Proxima Nova"/>
            </a:endParaRPr>
          </a:p>
        </p:txBody>
      </p:sp>
      <p:cxnSp>
        <p:nvCxnSpPr>
          <p:cNvPr id="268" name="Google Shape;268;p48"/>
          <p:cNvCxnSpPr/>
          <p:nvPr/>
        </p:nvCxnSpPr>
        <p:spPr>
          <a:xfrm flipH="1" rot="10800000">
            <a:off x="1546100" y="3053869"/>
            <a:ext cx="260400" cy="4134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48"/>
          <p:cNvCxnSpPr/>
          <p:nvPr/>
        </p:nvCxnSpPr>
        <p:spPr>
          <a:xfrm flipH="1" rot="10800000">
            <a:off x="1928817" y="3065531"/>
            <a:ext cx="2449200" cy="6084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48"/>
          <p:cNvSpPr txBox="1"/>
          <p:nvPr/>
        </p:nvSpPr>
        <p:spPr>
          <a:xfrm>
            <a:off x="2120900" y="3657949"/>
            <a:ext cx="5158800" cy="103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turnRed(element)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element.style.color = "red";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Events</a:t>
            </a:r>
            <a:endParaRPr/>
          </a:p>
        </p:txBody>
      </p:sp>
      <p:sp>
        <p:nvSpPr>
          <p:cNvPr id="147" name="Google Shape;147;p31"/>
          <p:cNvSpPr txBox="1"/>
          <p:nvPr>
            <p:ph idx="1" type="body"/>
          </p:nvPr>
        </p:nvSpPr>
        <p:spPr>
          <a:xfrm>
            <a:off x="311700" y="14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Events </a:t>
            </a:r>
            <a:r>
              <a:rPr lang="en">
                <a:solidFill>
                  <a:srgbClr val="000000"/>
                </a:solidFill>
              </a:rPr>
              <a:t>trigger actions in the browser. These events are often set to a function.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1600"/>
              </a:spcAft>
              <a:buNone/>
            </a:pPr>
            <a:r>
              <a:rPr b="1" lang="en" sz="2200">
                <a:solidFill>
                  <a:srgbClr val="000000"/>
                </a:solidFill>
                <a:latin typeface="Consolas"/>
                <a:ea typeface="Consolas"/>
                <a:cs typeface="Consolas"/>
                <a:sym typeface="Consolas"/>
              </a:rPr>
              <a:t>&lt;button onclick = "functionName()"&gt;Click Me!&lt;/button&gt;</a:t>
            </a:r>
            <a:endParaRPr b="1" sz="2200">
              <a:solidFill>
                <a:srgbClr val="000000"/>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76" name="Google Shape;276;p49"/>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this </a:t>
            </a:r>
            <a:r>
              <a:rPr lang="en">
                <a:solidFill>
                  <a:srgbClr val="000000"/>
                </a:solidFill>
              </a:rPr>
              <a:t>is used to indicate that the element </a:t>
            </a:r>
            <a:r>
              <a:rPr b="1" lang="en">
                <a:solidFill>
                  <a:srgbClr val="000000"/>
                </a:solidFill>
              </a:rPr>
              <a:t>using</a:t>
            </a:r>
            <a:r>
              <a:rPr lang="en">
                <a:solidFill>
                  <a:srgbClr val="000000"/>
                </a:solidFill>
              </a:rPr>
              <a:t> the function or event is the </a:t>
            </a:r>
            <a:r>
              <a:rPr b="1" lang="en">
                <a:solidFill>
                  <a:srgbClr val="000000"/>
                </a:solidFill>
              </a:rPr>
              <a:t>parameter</a:t>
            </a:r>
            <a:r>
              <a:rPr lang="en">
                <a:solidFill>
                  <a:srgbClr val="000000"/>
                </a:solidFill>
              </a:rPr>
              <a:t> of the function.</a:t>
            </a:r>
            <a:endParaRPr>
              <a:solidFill>
                <a:srgbClr val="000000"/>
              </a:solidFill>
            </a:endParaRPr>
          </a:p>
        </p:txBody>
      </p:sp>
      <p:sp>
        <p:nvSpPr>
          <p:cNvPr id="277" name="Google Shape;277;p49"/>
          <p:cNvSpPr txBox="1"/>
          <p:nvPr/>
        </p:nvSpPr>
        <p:spPr>
          <a:xfrm>
            <a:off x="1393025" y="2628900"/>
            <a:ext cx="6459900" cy="5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&lt;p onclick = "turnRed(this)"&gt;Click me too!&lt;/p&gt;</a:t>
            </a:r>
            <a:endParaRPr sz="1800"/>
          </a:p>
        </p:txBody>
      </p:sp>
      <p:sp>
        <p:nvSpPr>
          <p:cNvPr id="278" name="Google Shape;278;p49"/>
          <p:cNvSpPr/>
          <p:nvPr/>
        </p:nvSpPr>
        <p:spPr>
          <a:xfrm>
            <a:off x="199025" y="3478762"/>
            <a:ext cx="1714500" cy="780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Proxima Nova"/>
                <a:ea typeface="Proxima Nova"/>
                <a:cs typeface="Proxima Nova"/>
                <a:sym typeface="Proxima Nova"/>
              </a:rPr>
              <a:t>p is passed as the parameter</a:t>
            </a:r>
            <a:endParaRPr b="1" sz="1600">
              <a:solidFill>
                <a:srgbClr val="FFFFFF"/>
              </a:solidFill>
              <a:latin typeface="Proxima Nova"/>
              <a:ea typeface="Proxima Nova"/>
              <a:cs typeface="Proxima Nova"/>
              <a:sym typeface="Proxima Nova"/>
            </a:endParaRPr>
          </a:p>
        </p:txBody>
      </p:sp>
      <p:cxnSp>
        <p:nvCxnSpPr>
          <p:cNvPr id="279" name="Google Shape;279;p49"/>
          <p:cNvCxnSpPr/>
          <p:nvPr/>
        </p:nvCxnSpPr>
        <p:spPr>
          <a:xfrm flipH="1" rot="10800000">
            <a:off x="1546100" y="3053869"/>
            <a:ext cx="260400" cy="4134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49"/>
          <p:cNvCxnSpPr/>
          <p:nvPr/>
        </p:nvCxnSpPr>
        <p:spPr>
          <a:xfrm>
            <a:off x="1928817" y="3673931"/>
            <a:ext cx="1775700" cy="1032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49"/>
          <p:cNvSpPr txBox="1"/>
          <p:nvPr/>
        </p:nvSpPr>
        <p:spPr>
          <a:xfrm>
            <a:off x="2120900" y="3657949"/>
            <a:ext cx="5158800" cy="103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a:t>
            </a:r>
            <a:r>
              <a:rPr lang="en">
                <a:solidFill>
                  <a:schemeClr val="dk1"/>
                </a:solidFill>
                <a:highlight>
                  <a:srgbClr val="FFFF00"/>
                </a:highlight>
                <a:latin typeface="Consolas"/>
                <a:ea typeface="Consolas"/>
                <a:cs typeface="Consolas"/>
                <a:sym typeface="Consolas"/>
              </a:rPr>
              <a:t>element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latin typeface="Consolas"/>
                <a:ea typeface="Consolas"/>
                <a:cs typeface="Consolas"/>
                <a:sym typeface="Consolas"/>
              </a:rPr>
              <a:t>element.style.color = "red";</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287" name="Google Shape;287;p50"/>
          <p:cNvSpPr txBox="1"/>
          <p:nvPr>
            <p:ph idx="1" type="body"/>
          </p:nvPr>
        </p:nvSpPr>
        <p:spPr>
          <a:xfrm>
            <a:off x="311700" y="1451144"/>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this </a:t>
            </a:r>
            <a:r>
              <a:rPr lang="en">
                <a:solidFill>
                  <a:srgbClr val="000000"/>
                </a:solidFill>
              </a:rPr>
              <a:t>is used to indicate that the element </a:t>
            </a:r>
            <a:r>
              <a:rPr b="1" lang="en">
                <a:solidFill>
                  <a:srgbClr val="000000"/>
                </a:solidFill>
              </a:rPr>
              <a:t>using</a:t>
            </a:r>
            <a:r>
              <a:rPr lang="en">
                <a:solidFill>
                  <a:srgbClr val="000000"/>
                </a:solidFill>
              </a:rPr>
              <a:t> the function or event is the </a:t>
            </a:r>
            <a:r>
              <a:rPr b="1" lang="en">
                <a:solidFill>
                  <a:srgbClr val="000000"/>
                </a:solidFill>
              </a:rPr>
              <a:t>parameter</a:t>
            </a:r>
            <a:r>
              <a:rPr lang="en">
                <a:solidFill>
                  <a:srgbClr val="000000"/>
                </a:solidFill>
              </a:rPr>
              <a:t> of the function.</a:t>
            </a:r>
            <a:endParaRPr>
              <a:solidFill>
                <a:srgbClr val="000000"/>
              </a:solidFill>
            </a:endParaRPr>
          </a:p>
        </p:txBody>
      </p:sp>
      <p:sp>
        <p:nvSpPr>
          <p:cNvPr id="288" name="Google Shape;288;p50"/>
          <p:cNvSpPr txBox="1"/>
          <p:nvPr/>
        </p:nvSpPr>
        <p:spPr>
          <a:xfrm>
            <a:off x="1393025" y="2628900"/>
            <a:ext cx="6459900" cy="5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&lt;p onclick = "turnRed(this)"&gt;Click me too!&lt;/p&gt;</a:t>
            </a:r>
            <a:endParaRPr sz="1800"/>
          </a:p>
        </p:txBody>
      </p:sp>
      <p:cxnSp>
        <p:nvCxnSpPr>
          <p:cNvPr id="289" name="Google Shape;289;p50"/>
          <p:cNvCxnSpPr/>
          <p:nvPr/>
        </p:nvCxnSpPr>
        <p:spPr>
          <a:xfrm flipH="1" rot="10800000">
            <a:off x="1546100" y="3053869"/>
            <a:ext cx="260400" cy="4134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50"/>
          <p:cNvCxnSpPr/>
          <p:nvPr/>
        </p:nvCxnSpPr>
        <p:spPr>
          <a:xfrm>
            <a:off x="1852625" y="4190569"/>
            <a:ext cx="635400" cy="1032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50"/>
          <p:cNvSpPr/>
          <p:nvPr/>
        </p:nvSpPr>
        <p:spPr>
          <a:xfrm>
            <a:off x="199025" y="3478762"/>
            <a:ext cx="1714500" cy="7806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And then altered!</a:t>
            </a:r>
            <a:endParaRPr b="1" sz="1800">
              <a:solidFill>
                <a:srgbClr val="FFFFFF"/>
              </a:solidFill>
              <a:latin typeface="Proxima Nova"/>
              <a:ea typeface="Proxima Nova"/>
              <a:cs typeface="Proxima Nova"/>
              <a:sym typeface="Proxima Nova"/>
            </a:endParaRPr>
          </a:p>
        </p:txBody>
      </p:sp>
      <p:sp>
        <p:nvSpPr>
          <p:cNvPr id="292" name="Google Shape;292;p50"/>
          <p:cNvSpPr txBox="1"/>
          <p:nvPr/>
        </p:nvSpPr>
        <p:spPr>
          <a:xfrm>
            <a:off x="2120900" y="3657949"/>
            <a:ext cx="5158800" cy="103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function turnRed(element)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457200" lvl="0" marL="0" rtl="0" algn="l">
              <a:spcBef>
                <a:spcPts val="0"/>
              </a:spcBef>
              <a:spcAft>
                <a:spcPts val="0"/>
              </a:spcAft>
              <a:buNone/>
            </a:pPr>
            <a:r>
              <a:rPr lang="en">
                <a:solidFill>
                  <a:schemeClr val="dk1"/>
                </a:solidFill>
                <a:highlight>
                  <a:srgbClr val="FFFF00"/>
                </a:highlight>
                <a:latin typeface="Consolas"/>
                <a:ea typeface="Consolas"/>
                <a:cs typeface="Consolas"/>
                <a:sym typeface="Consolas"/>
              </a:rPr>
              <a:t>element.style.color = "red";</a:t>
            </a:r>
            <a:endParaRPr>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a:t>
            </a:r>
            <a:endParaRPr/>
          </a:p>
        </p:txBody>
      </p:sp>
      <p:sp>
        <p:nvSpPr>
          <p:cNvPr id="298" name="Google Shape;298;p51"/>
          <p:cNvSpPr txBox="1"/>
          <p:nvPr>
            <p:ph idx="1" type="body"/>
          </p:nvPr>
        </p:nvSpPr>
        <p:spPr>
          <a:xfrm>
            <a:off x="311700" y="1462374"/>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We can use </a:t>
            </a:r>
            <a:r>
              <a:rPr b="1" lang="en">
                <a:solidFill>
                  <a:srgbClr val="000000"/>
                </a:solidFill>
                <a:latin typeface="Consolas"/>
                <a:ea typeface="Consolas"/>
                <a:cs typeface="Consolas"/>
                <a:sym typeface="Consolas"/>
              </a:rPr>
              <a:t>this</a:t>
            </a:r>
            <a:r>
              <a:rPr b="1" lang="en">
                <a:solidFill>
                  <a:srgbClr val="000000"/>
                </a:solidFill>
              </a:rPr>
              <a:t> with </a:t>
            </a:r>
            <a:r>
              <a:rPr b="1" lang="en">
                <a:solidFill>
                  <a:srgbClr val="000000"/>
                </a:solidFill>
                <a:latin typeface="Consolas"/>
                <a:ea typeface="Consolas"/>
                <a:cs typeface="Consolas"/>
                <a:sym typeface="Consolas"/>
              </a:rPr>
              <a:t>addEventListener</a:t>
            </a:r>
            <a:r>
              <a:rPr b="1" lang="en">
                <a:solidFill>
                  <a:srgbClr val="000000"/>
                </a:solidFill>
              </a:rPr>
              <a:t> as well:</a:t>
            </a:r>
            <a:endParaRPr b="1">
              <a:solidFill>
                <a:srgbClr val="000000"/>
              </a:solidFill>
            </a:endParaRPr>
          </a:p>
        </p:txBody>
      </p:sp>
      <p:sp>
        <p:nvSpPr>
          <p:cNvPr id="299" name="Google Shape;299;p51"/>
          <p:cNvSpPr txBox="1"/>
          <p:nvPr/>
        </p:nvSpPr>
        <p:spPr>
          <a:xfrm>
            <a:off x="1779000" y="2406000"/>
            <a:ext cx="5586000" cy="185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p.addEventListener("click", turnRed);</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function turnRed()</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spcBef>
                <a:spcPts val="0"/>
              </a:spcBef>
              <a:spcAft>
                <a:spcPts val="0"/>
              </a:spcAft>
              <a:buNone/>
            </a:pPr>
            <a:r>
              <a:rPr lang="en" sz="1800">
                <a:solidFill>
                  <a:schemeClr val="dk1"/>
                </a:solidFill>
                <a:latin typeface="Consolas"/>
                <a:ea typeface="Consolas"/>
                <a:cs typeface="Consolas"/>
                <a:sym typeface="Consolas"/>
              </a:rPr>
              <a:t>this</a:t>
            </a:r>
            <a:r>
              <a:rPr lang="en" sz="1800">
                <a:solidFill>
                  <a:schemeClr val="dk1"/>
                </a:solidFill>
                <a:latin typeface="Consolas"/>
                <a:ea typeface="Consolas"/>
                <a:cs typeface="Consolas"/>
                <a:sym typeface="Consolas"/>
              </a:rPr>
              <a:t>.style.color = "red";</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nvSpPr>
        <p:spPr>
          <a:xfrm>
            <a:off x="1779000" y="2406000"/>
            <a:ext cx="5586000" cy="185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p.addEventListener("click", turnRed);</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function turnRed()</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spcBef>
                <a:spcPts val="0"/>
              </a:spcBef>
              <a:spcAft>
                <a:spcPts val="0"/>
              </a:spcAft>
              <a:buNone/>
            </a:pPr>
            <a:r>
              <a:rPr lang="en" sz="1800">
                <a:solidFill>
                  <a:schemeClr val="dk1"/>
                </a:solidFill>
                <a:highlight>
                  <a:srgbClr val="FFFF00"/>
                </a:highlight>
                <a:latin typeface="Consolas"/>
                <a:ea typeface="Consolas"/>
                <a:cs typeface="Consolas"/>
                <a:sym typeface="Consolas"/>
              </a:rPr>
              <a:t>this</a:t>
            </a:r>
            <a:r>
              <a:rPr lang="en" sz="1800">
                <a:solidFill>
                  <a:schemeClr val="dk1"/>
                </a:solidFill>
                <a:latin typeface="Consolas"/>
                <a:ea typeface="Consolas"/>
                <a:cs typeface="Consolas"/>
                <a:sym typeface="Consolas"/>
              </a:rPr>
              <a:t>.style.color = "red";</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p>
        </p:txBody>
      </p:sp>
      <p:sp>
        <p:nvSpPr>
          <p:cNvPr id="305" name="Google Shape;305;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a:t>
            </a:r>
            <a:endParaRPr/>
          </a:p>
        </p:txBody>
      </p:sp>
      <p:sp>
        <p:nvSpPr>
          <p:cNvPr id="306" name="Google Shape;306;p52"/>
          <p:cNvSpPr txBox="1"/>
          <p:nvPr>
            <p:ph idx="1" type="body"/>
          </p:nvPr>
        </p:nvSpPr>
        <p:spPr>
          <a:xfrm>
            <a:off x="311700" y="1462374"/>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We can use </a:t>
            </a:r>
            <a:r>
              <a:rPr b="1" lang="en">
                <a:solidFill>
                  <a:schemeClr val="dk1"/>
                </a:solidFill>
                <a:latin typeface="Consolas"/>
                <a:ea typeface="Consolas"/>
                <a:cs typeface="Consolas"/>
                <a:sym typeface="Consolas"/>
              </a:rPr>
              <a:t>this</a:t>
            </a:r>
            <a:r>
              <a:rPr b="1" lang="en">
                <a:solidFill>
                  <a:schemeClr val="dk1"/>
                </a:solidFill>
              </a:rPr>
              <a:t> with </a:t>
            </a:r>
            <a:r>
              <a:rPr b="1" lang="en">
                <a:solidFill>
                  <a:schemeClr val="dk1"/>
                </a:solidFill>
                <a:latin typeface="Consolas"/>
                <a:ea typeface="Consolas"/>
                <a:cs typeface="Consolas"/>
                <a:sym typeface="Consolas"/>
              </a:rPr>
              <a:t>addEventListener</a:t>
            </a:r>
            <a:r>
              <a:rPr b="1" lang="en">
                <a:solidFill>
                  <a:schemeClr val="dk1"/>
                </a:solidFill>
              </a:rPr>
              <a:t> as well:</a:t>
            </a:r>
            <a:endParaRPr b="1">
              <a:solidFill>
                <a:schemeClr val="dk1"/>
              </a:solidFill>
            </a:endParaRPr>
          </a:p>
          <a:p>
            <a:pPr indent="0" lvl="0" marL="0" rtl="0" algn="ctr">
              <a:spcBef>
                <a:spcPts val="1600"/>
              </a:spcBef>
              <a:spcAft>
                <a:spcPts val="1600"/>
              </a:spcAft>
              <a:buNone/>
            </a:pPr>
            <a:r>
              <a:t/>
            </a:r>
            <a:endParaRPr b="1">
              <a:solidFill>
                <a:srgbClr val="000000"/>
              </a:solidFill>
            </a:endParaRPr>
          </a:p>
        </p:txBody>
      </p:sp>
      <p:cxnSp>
        <p:nvCxnSpPr>
          <p:cNvPr id="307" name="Google Shape;307;p52"/>
          <p:cNvCxnSpPr/>
          <p:nvPr/>
        </p:nvCxnSpPr>
        <p:spPr>
          <a:xfrm flipH="1">
            <a:off x="5587400" y="3680426"/>
            <a:ext cx="489900" cy="231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52"/>
          <p:cNvSpPr/>
          <p:nvPr/>
        </p:nvSpPr>
        <p:spPr>
          <a:xfrm>
            <a:off x="6077300" y="3067019"/>
            <a:ext cx="2785500" cy="1451700"/>
          </a:xfrm>
          <a:prstGeom prst="roundRect">
            <a:avLst>
              <a:gd fmla="val 16667" name="adj"/>
            </a:avLst>
          </a:prstGeom>
          <a:solidFill>
            <a:srgbClr val="27A9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When called, this will represent the element that added the eventListener!</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54"/>
          <p:cNvGraphicFramePr/>
          <p:nvPr/>
        </p:nvGraphicFramePr>
        <p:xfrm>
          <a:off x="991459" y="2048963"/>
          <a:ext cx="3000000" cy="3000000"/>
        </p:xfrm>
        <a:graphic>
          <a:graphicData uri="http://schemas.openxmlformats.org/drawingml/2006/table">
            <a:tbl>
              <a:tblPr>
                <a:noFill/>
                <a:tableStyleId>{6F095F18-A3E6-41EC-97E7-B52020C2F09B}</a:tableStyleId>
              </a:tblPr>
              <a:tblGrid>
                <a:gridCol w="3619500"/>
                <a:gridCol w="3619500"/>
              </a:tblGrid>
              <a:tr h="285750">
                <a:tc>
                  <a:txBody>
                    <a:bodyPr/>
                    <a:lstStyle/>
                    <a:p>
                      <a:pPr indent="0" lvl="0" marL="0" rtl="0" algn="l">
                        <a:spcBef>
                          <a:spcPts val="0"/>
                        </a:spcBef>
                        <a:spcAft>
                          <a:spcPts val="0"/>
                        </a:spcAft>
                        <a:buNone/>
                      </a:pPr>
                      <a:r>
                        <a:rPr lang="en" sz="1100">
                          <a:latin typeface="Consolas"/>
                          <a:ea typeface="Consolas"/>
                          <a:cs typeface="Consolas"/>
                          <a:sym typeface="Consolas"/>
                        </a:rPr>
                        <a:t>this</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Keyword that represents the element calling a function or event. this can be passed as a parameter into a function.</a:t>
                      </a:r>
                      <a:endParaRPr sz="1100"/>
                    </a:p>
                  </a:txBody>
                  <a:tcPr marT="68575" marB="6857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153" name="Google Shape;153;p32"/>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We can add events to elements we create using the </a:t>
            </a:r>
            <a:r>
              <a:rPr b="1" lang="en">
                <a:solidFill>
                  <a:schemeClr val="dk1"/>
                </a:solidFill>
                <a:latin typeface="Consolas"/>
                <a:ea typeface="Consolas"/>
                <a:cs typeface="Consolas"/>
                <a:sym typeface="Consolas"/>
              </a:rPr>
              <a:t>addEventListener()</a:t>
            </a:r>
            <a:r>
              <a:rPr b="1" lang="en">
                <a:solidFill>
                  <a:schemeClr val="dk1"/>
                </a:solidFill>
              </a:rPr>
              <a:t> function.</a:t>
            </a:r>
            <a:endParaRPr b="1">
              <a:solidFill>
                <a:schemeClr val="dk1"/>
              </a:solidFill>
            </a:endParaRPr>
          </a:p>
          <a:p>
            <a:pPr indent="0" lvl="0" marL="0" rtl="0" algn="ctr">
              <a:spcBef>
                <a:spcPts val="0"/>
              </a:spcBef>
              <a:spcAft>
                <a:spcPts val="0"/>
              </a:spcAft>
              <a:buNone/>
            </a:pPr>
            <a:r>
              <a:t/>
            </a:r>
            <a:endParaRPr b="1">
              <a:solidFill>
                <a:srgbClr val="000000"/>
              </a:solidFill>
            </a:endParaRPr>
          </a:p>
          <a:p>
            <a:pPr indent="0" lvl="0" marL="0" rtl="0" algn="ctr">
              <a:spcBef>
                <a:spcPts val="0"/>
              </a:spcBef>
              <a:spcAft>
                <a:spcPts val="0"/>
              </a:spcAft>
              <a:buNone/>
            </a:pPr>
            <a:r>
              <a:rPr lang="en">
                <a:solidFill>
                  <a:srgbClr val="000000"/>
                </a:solidFill>
                <a:latin typeface="Consolas"/>
                <a:ea typeface="Consolas"/>
                <a:cs typeface="Consolas"/>
                <a:sym typeface="Consolas"/>
              </a:rPr>
              <a:t>&lt;button onclick = "turnRed()"&gt;</a:t>
            </a:r>
            <a:endParaRPr>
              <a:solidFill>
                <a:srgbClr val="000000"/>
              </a:solidFill>
              <a:latin typeface="Consolas"/>
              <a:ea typeface="Consolas"/>
              <a:cs typeface="Consolas"/>
              <a:sym typeface="Consolas"/>
            </a:endParaRPr>
          </a:p>
          <a:p>
            <a:pPr indent="0" lvl="0" marL="0" rtl="0" algn="ctr">
              <a:spcBef>
                <a:spcPts val="0"/>
              </a:spcBef>
              <a:spcAft>
                <a:spcPts val="0"/>
              </a:spcAft>
              <a:buNone/>
            </a:pPr>
            <a:r>
              <a:rPr lang="en">
                <a:solidFill>
                  <a:srgbClr val="000000"/>
                </a:solidFill>
              </a:rPr>
              <a:t>==</a:t>
            </a:r>
            <a:endParaRPr>
              <a:solidFill>
                <a:srgbClr val="000000"/>
              </a:solidFill>
            </a:endParaRPr>
          </a:p>
          <a:p>
            <a:pPr indent="0" lvl="0" marL="0" rtl="0" algn="ctr">
              <a:spcBef>
                <a:spcPts val="0"/>
              </a:spcBef>
              <a:spcAft>
                <a:spcPts val="0"/>
              </a:spcAft>
              <a:buNone/>
            </a:pPr>
            <a:r>
              <a:rPr lang="en">
                <a:solidFill>
                  <a:srgbClr val="000000"/>
                </a:solidFill>
                <a:latin typeface="Consolas"/>
                <a:ea typeface="Consolas"/>
                <a:cs typeface="Consolas"/>
                <a:sym typeface="Consolas"/>
              </a:rPr>
              <a:t>element.addEventListener("</a:t>
            </a:r>
            <a:r>
              <a:rPr i="1" lang="en">
                <a:solidFill>
                  <a:srgbClr val="000000"/>
                </a:solidFill>
                <a:latin typeface="Consolas"/>
                <a:ea typeface="Consolas"/>
                <a:cs typeface="Consolas"/>
                <a:sym typeface="Consolas"/>
              </a:rPr>
              <a:t>click", turnRed)</a:t>
            </a:r>
            <a:endParaRPr i="1">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59" name="Google Shape;159;p33"/>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65" name="Google Shape;165;p34"/>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var p = document.getElementById("p");</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71" name="Google Shape;171;p35"/>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a:t>
            </a:r>
            <a:r>
              <a:rPr lang="en" sz="1200">
                <a:solidFill>
                  <a:srgbClr val="000000"/>
                </a:solidFill>
                <a:highlight>
                  <a:srgbClr val="FFFF00"/>
                </a:highlight>
                <a:latin typeface="Consolas"/>
                <a:ea typeface="Consolas"/>
                <a:cs typeface="Consolas"/>
                <a:sym typeface="Consolas"/>
              </a:rPr>
              <a:t>onclick = "turnRed()"</a:t>
            </a:r>
            <a:r>
              <a:rPr lang="en" sz="1200">
                <a:solidFill>
                  <a:srgbClr val="000000"/>
                </a:solidFill>
                <a:latin typeface="Consolas"/>
                <a:ea typeface="Consolas"/>
                <a:cs typeface="Consolas"/>
                <a:sym typeface="Consolas"/>
              </a:rPr>
              <a:t>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var p = document.getElementById("p");</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77" name="Google Shape;177;p36"/>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onclick = "turnRed()"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var p = document.getElementById("p");</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pic>
        <p:nvPicPr>
          <p:cNvPr id="178" name="Google Shape;178;p36"/>
          <p:cNvPicPr preferRelativeResize="0"/>
          <p:nvPr/>
        </p:nvPicPr>
        <p:blipFill>
          <a:blip r:embed="rId3">
            <a:alphaModFix/>
          </a:blip>
          <a:stretch>
            <a:fillRect/>
          </a:stretch>
        </p:blipFill>
        <p:spPr>
          <a:xfrm>
            <a:off x="6704199" y="2034209"/>
            <a:ext cx="1630837" cy="764814"/>
          </a:xfrm>
          <a:prstGeom prst="rect">
            <a:avLst/>
          </a:prstGeom>
          <a:noFill/>
          <a:ln>
            <a:noFill/>
          </a:ln>
        </p:spPr>
      </p:pic>
      <p:cxnSp>
        <p:nvCxnSpPr>
          <p:cNvPr id="179" name="Google Shape;179;p36"/>
          <p:cNvCxnSpPr/>
          <p:nvPr/>
        </p:nvCxnSpPr>
        <p:spPr>
          <a:xfrm flipH="1" rot="10800000">
            <a:off x="5464882" y="2251504"/>
            <a:ext cx="1193400" cy="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85" name="Google Shape;185;p37"/>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onclick = "turnRed()"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&lt;p&gt;Change me too!&lt;/p&gt; </a:t>
            </a:r>
            <a:endParaRPr sz="120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var p = document.getElementById("p");</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 Click</a:t>
            </a:r>
            <a:endParaRPr/>
          </a:p>
        </p:txBody>
      </p:sp>
      <p:sp>
        <p:nvSpPr>
          <p:cNvPr id="191" name="Google Shape;191;p38"/>
          <p:cNvSpPr txBox="1"/>
          <p:nvPr>
            <p:ph idx="1" type="body"/>
          </p:nvPr>
        </p:nvSpPr>
        <p:spPr>
          <a:xfrm>
            <a:off x="311700" y="1504013"/>
            <a:ext cx="5459400" cy="3317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&lt;!DOCTYPE 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&lt;body&gt;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&lt;p onclick = "turnRed()" id = "p"&gt;Change me!&lt;/p&gt;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chemeClr val="dk1"/>
                </a:solidFill>
                <a:latin typeface="Consolas"/>
                <a:ea typeface="Consolas"/>
                <a:cs typeface="Consolas"/>
                <a:sym typeface="Consolas"/>
              </a:rPr>
              <a:t>	&lt;p&gt;Change me too!&lt;/p&gt; </a:t>
            </a:r>
            <a:endParaRPr sz="12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function turnRed()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000000"/>
                </a:solidFill>
                <a:highlight>
                  <a:srgbClr val="FFFF00"/>
                </a:highlight>
                <a:latin typeface="Consolas"/>
                <a:ea typeface="Consolas"/>
                <a:cs typeface="Consolas"/>
                <a:sym typeface="Consolas"/>
              </a:rPr>
              <a:t>var p = document.getElementById("p");</a:t>
            </a:r>
            <a:endParaRPr sz="120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p.style.color = "red";</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200">
                <a:solidFill>
                  <a:srgbClr val="000000"/>
                </a:solidFill>
                <a:latin typeface="Consolas"/>
                <a:ea typeface="Consolas"/>
                <a:cs typeface="Consolas"/>
                <a:sym typeface="Consolas"/>
              </a:rPr>
              <a:t>    &lt;/script&gt;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	&lt;/body&gt;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&lt;/html&gt;</a:t>
            </a:r>
            <a:endParaRPr sz="12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