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Proxima Nova"/>
      <p:regular r:id="rId39"/>
      <p:bold r:id="rId40"/>
      <p:italic r:id="rId41"/>
      <p:boldItalic r:id="rId42"/>
    </p:embeddedFont>
    <p:embeddedFont>
      <p:font typeface="Satisfy"/>
      <p:regular r:id="rId43"/>
    </p:embeddedFont>
    <p:embeddedFont>
      <p:font typeface="Lemon"/>
      <p:regular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FE4BC90-BB1D-4CD7-BA23-D21A27B94F2A}">
  <a:tblStyle styleId="{5FE4BC90-BB1D-4CD7-BA23-D21A27B94F2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bold.fntdata"/><Relationship Id="rId20" Type="http://schemas.openxmlformats.org/officeDocument/2006/relationships/slide" Target="slides/slide14.xml"/><Relationship Id="rId42" Type="http://schemas.openxmlformats.org/officeDocument/2006/relationships/font" Target="fonts/ProximaNova-boldItalic.fntdata"/><Relationship Id="rId41" Type="http://schemas.openxmlformats.org/officeDocument/2006/relationships/font" Target="fonts/ProximaNova-italic.fntdata"/><Relationship Id="rId22" Type="http://schemas.openxmlformats.org/officeDocument/2006/relationships/slide" Target="slides/slide16.xml"/><Relationship Id="rId44" Type="http://schemas.openxmlformats.org/officeDocument/2006/relationships/font" Target="fonts/Lemon-regular.fntdata"/><Relationship Id="rId21" Type="http://schemas.openxmlformats.org/officeDocument/2006/relationships/slide" Target="slides/slide15.xml"/><Relationship Id="rId43" Type="http://schemas.openxmlformats.org/officeDocument/2006/relationships/font" Target="fonts/Satisfy-regular.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ProximaNova-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6f25e1dfc5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f25e1dfc5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6f25e1dfc5_0_56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f25e1dfc5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 this example, whenever </a:t>
            </a:r>
            <a:r>
              <a:rPr b="1" lang="en">
                <a:solidFill>
                  <a:schemeClr val="dk1"/>
                </a:solidFill>
              </a:rPr>
              <a:t>any</a:t>
            </a:r>
            <a:r>
              <a:rPr lang="en">
                <a:solidFill>
                  <a:schemeClr val="dk1"/>
                </a:solidFill>
              </a:rPr>
              <a:t> key is pressed, the element element will turn red.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6f25e1dfc5_0_57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f25e1dfc5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tool </a:t>
            </a:r>
            <a:r>
              <a:rPr lang="en"/>
              <a:t>in itself</a:t>
            </a:r>
            <a:r>
              <a:rPr lang="en"/>
              <a:t> is useful, but what if we wanted to specify which key should execute the turnRed function? For example, what if we wanted the key "r" to initiate the turnRed function?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6f25e1dfc5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f25e1dfc5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specify which key we want pressed, we need to understand how events work. Each event type has </a:t>
            </a:r>
            <a:r>
              <a:rPr b="1" lang="en"/>
              <a:t>event properties </a:t>
            </a:r>
            <a:r>
              <a:rPr lang="en"/>
              <a:t>that allow us to gather data from each event interaction.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6f25e1dfc5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6f25e1dfc5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understand event properties, let's take a look at an event we are already familiar with! When we click on a web page, each </a:t>
            </a:r>
            <a:r>
              <a:rPr lang="en"/>
              <a:t>click</a:t>
            </a:r>
            <a:r>
              <a:rPr lang="en"/>
              <a:t> gathers information about the page.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6f25e1dfc5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6f25e1dfc5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gather the x and y coordinates of the page, determine which element type is being clicked, and what time the click was made on a given page.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6f25e1dfc5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6f25e1dfc5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information can be accessed from each click by passing the </a:t>
            </a:r>
            <a:r>
              <a:rPr b="1" lang="en"/>
              <a:t>event</a:t>
            </a:r>
            <a:r>
              <a:rPr lang="en"/>
              <a:t> itself as a parameter in the event function.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6f25e1dfc5_0_60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6f25e1dfc5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add a function to an element using an event listener, the event can be passed as a parameter in the function so that the different properties associated with the event can be accessed.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6f25e1dfc5_0_6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6f25e1dfc5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example, we add the parameter event to the function to indicate that the event being initiated should be passed as a parameter in the function. Since the event listener doesn't allow parameters, the parameter event in the function indicates that the event parameter refers to the event "click". Whenever the element is clicked, that click is then passed to the function as the parameter event.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6f25e1dfc5_0_6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6f25e1dfc5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the click event is being passed to the function, we can use it! In this case, we are accessing the event property .target. </a:t>
            </a:r>
            <a:r>
              <a:rPr lang="en">
                <a:solidFill>
                  <a:schemeClr val="dk1"/>
                </a:solidFill>
              </a:rPr>
              <a:t>.target is one of the event properties of click that allows us to know which element is being clicked on any given click. </a:t>
            </a:r>
            <a:r>
              <a:rPr lang="en"/>
              <a:t>W</a:t>
            </a:r>
            <a:r>
              <a:rPr lang="en"/>
              <a:t>hen the element is clicked, it will print out the element in the console..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6f25e1dfc5_1_8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6f25e1dfc5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important to note that all event properties can be accessed using the event. notation. We can think of each event as an element that has its own associated properties. Just as we access style from an element using .style, we can access properties of an event using . notation.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6f25e1dfc5_0_40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f25e1dfc5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 previous lesson we learned that </a:t>
            </a:r>
            <a:r>
              <a:rPr b="1" lang="en"/>
              <a:t>Events </a:t>
            </a:r>
            <a:r>
              <a:rPr lang="en"/>
              <a:t>trigger actions in the browser. These events are often set to a function call.</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6f25e1dfc5_0_6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6f25e1dfc5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see this in action! Let's assume that the div and p on the screen both have the function getElem added as an event. When we click on them, they will initiate the function getElem.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6f25e1dfc5_0_64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6f25e1dfc5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click on the div element, the function getElem will execute. The function is passed the click event, which is then used in the first line in function. As we can see, event.target prints the element that is being clicked.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6f25e1dfc5_1_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6f25e1dfc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click the p, we get the same result. The pointer gathers information from the webpage, and returns that information to the user.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6f25e1dfc5_1_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6f25e1dfc5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create equivalent functions to get the Xy coordinates when clicked, and what time that the click was made using the other event properties, .timeStamp and .x/.y</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6f25e1dfc5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6f25e1dfc5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as the click event has associated properties, keydown and keyup also have event properties that we can use to access detailed information from the keyboard.</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6f25e1dfc5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6f25e1dfc5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event.key returns the character of whichever key is pressed.</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6f25e1dfc5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6f25e1dfc5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event.code returns which specific key is being pressed. While these two things seem very similar, there is a key distinction.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6f25e1dfc5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6f25e1dfc5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have a table showing what the result is of each event property. When the key q is pressed, the event.key value of that press is the value q. The .code for that, however, is KeyQ.</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we look at the Shift key, we get a better sense of the difference between .key and .code.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6f25e1dfc5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6f25e1dfc5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most keyboards have two shift keys, .code specifies which key is actually being pressed. If either shift key is pressed, the .key value will be the same, but the .code values will be different.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6f25e1dfc5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6f25e1dfc5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can be really useful for </a:t>
            </a:r>
            <a:r>
              <a:rPr lang="en"/>
              <a:t>distinguishing</a:t>
            </a:r>
            <a:r>
              <a:rPr lang="en"/>
              <a:t> precise keys, but not so much for distinguishing the value of the key. For example, if we were to press both q and Shift, we see that the value of event.key will be an uppercase Q.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6f25e1dfc5_0_13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f25e1dfc5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learned that we can add events to elements using the </a:t>
            </a:r>
            <a:r>
              <a:rPr lang="en"/>
              <a:t>addEventListener function. This will add a particular event to an element that will call a function when initiated.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6f25e1dfc5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6f25e1dfc5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For key.code, the value is still KeyQ, because the same physical key is being pressed. Whether we use key.code or key.event depends largely on whether we need the actual value of what is being pressed, or the specific key.</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6f25e1dfc5_1_22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6f25e1dfc5_1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you've learned about keyboard interactions, let's give it a try!</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6f25e1dfc5_1_23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6f25e1dfc5_1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6f25e1dfc5_0_26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f25e1dfc5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far, we have learned about how to add click events to an element. To add a click event, we can simply specify in the eventListener by writing click, and indicating what function will be called every time that element is clicked.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6f25e1dfc5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f25e1dfc5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lesson, we are going to learn about another type of interaction: keyboard interactions. Keyboard interactions are another useful event type we can use to make our web pages more dynamic.</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6f25e1dfc5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f25e1dfc5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trigger keyboard events in the browser by using the following commands: keydown, and keyup.</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6f25e1dfc5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f25e1dfc5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keydown initiates an event whenever the keyboard is pressed down.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6f25e1dfc5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f25e1dfc5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keyup initiates whenever the keyboard is released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6f25e1dfc5_0_56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f25e1dfc5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as we wrote "click" as a parameter in the addEventListener function, we can do the same with keydown and keyup.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11" name="Google Shape;11;p2"/>
          <p:cNvSpPr txBox="1"/>
          <p:nvPr>
            <p:ph type="ctrTitle"/>
          </p:nvPr>
        </p:nvSpPr>
        <p:spPr>
          <a:xfrm>
            <a:off x="311708" y="689500"/>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4800"/>
              <a:buFont typeface="Proxima Nova"/>
              <a:buNone/>
              <a:defRPr b="1" sz="4800">
                <a:solidFill>
                  <a:srgbClr val="FFFFFF"/>
                </a:solidFill>
                <a:latin typeface="Proxima Nova"/>
                <a:ea typeface="Proxima Nova"/>
                <a:cs typeface="Proxima Nova"/>
                <a:sym typeface="Proxima Nova"/>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7573009" y="4269627"/>
            <a:ext cx="899442" cy="393600"/>
          </a:xfrm>
          <a:prstGeom prst="rect">
            <a:avLst/>
          </a:prstGeom>
          <a:noFill/>
          <a:ln>
            <a:noFill/>
          </a:ln>
        </p:spPr>
      </p:pic>
      <p:cxnSp>
        <p:nvCxnSpPr>
          <p:cNvPr id="14" name="Google Shape;14;p2"/>
          <p:cNvCxnSpPr/>
          <p:nvPr/>
        </p:nvCxnSpPr>
        <p:spPr>
          <a:xfrm>
            <a:off x="3200550" y="2816575"/>
            <a:ext cx="2742900" cy="6300"/>
          </a:xfrm>
          <a:prstGeom prst="straightConnector1">
            <a:avLst/>
          </a:prstGeom>
          <a:noFill/>
          <a:ln cap="flat" cmpd="sng" w="38100">
            <a:solidFill>
              <a:schemeClr val="l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 name="Shape 58"/>
        <p:cNvGrpSpPr/>
        <p:nvPr/>
      </p:nvGrpSpPr>
      <p:grpSpPr>
        <a:xfrm>
          <a:off x="0" y="0"/>
          <a:ext cx="0" cy="0"/>
          <a:chOff x="0" y="0"/>
          <a:chExt cx="0" cy="0"/>
        </a:xfrm>
      </p:grpSpPr>
      <p:sp>
        <p:nvSpPr>
          <p:cNvPr id="59" name="Google Shape;59;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60" name="Google Shape;6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1" name="Shape 61"/>
        <p:cNvGrpSpPr/>
        <p:nvPr/>
      </p:nvGrpSpPr>
      <p:grpSpPr>
        <a:xfrm>
          <a:off x="0" y="0"/>
          <a:ext cx="0" cy="0"/>
          <a:chOff x="0" y="0"/>
          <a:chExt cx="0" cy="0"/>
        </a:xfrm>
      </p:grpSpPr>
      <p:sp>
        <p:nvSpPr>
          <p:cNvPr id="62" name="Google Shape;62;p1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3" name="Google Shape;63;p12"/>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4" name="Google Shape;6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3">
    <p:spTree>
      <p:nvGrpSpPr>
        <p:cNvPr id="67" name="Shape 67"/>
        <p:cNvGrpSpPr/>
        <p:nvPr/>
      </p:nvGrpSpPr>
      <p:grpSpPr>
        <a:xfrm>
          <a:off x="0" y="0"/>
          <a:ext cx="0" cy="0"/>
          <a:chOff x="0" y="0"/>
          <a:chExt cx="0" cy="0"/>
        </a:xfrm>
      </p:grpSpPr>
      <p:sp>
        <p:nvSpPr>
          <p:cNvPr id="68" name="Google Shape;68;p14"/>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2800"/>
              <a:buFont typeface="Calibri"/>
              <a:buNone/>
              <a:defRPr/>
            </a:lvl1pPr>
            <a:lvl2pPr indent="0" lvl="1" marL="0" marR="0" rtl="0" algn="l">
              <a:spcBef>
                <a:spcPts val="0"/>
              </a:spcBef>
              <a:spcAft>
                <a:spcPts val="0"/>
              </a:spcAft>
              <a:buSzPts val="2800"/>
              <a:buNone/>
              <a:defRPr/>
            </a:lvl2pPr>
            <a:lvl3pPr indent="0" lvl="2" marL="0" marR="0" rtl="0" algn="l">
              <a:spcBef>
                <a:spcPts val="0"/>
              </a:spcBef>
              <a:spcAft>
                <a:spcPts val="0"/>
              </a:spcAft>
              <a:buSzPts val="2800"/>
              <a:buNone/>
              <a:defRPr/>
            </a:lvl3pPr>
            <a:lvl4pPr indent="0" lvl="3" marL="0" marR="0" rtl="0" algn="l">
              <a:spcBef>
                <a:spcPts val="0"/>
              </a:spcBef>
              <a:spcAft>
                <a:spcPts val="0"/>
              </a:spcAft>
              <a:buSzPts val="2800"/>
              <a:buNone/>
              <a:defRPr/>
            </a:lvl4pPr>
            <a:lvl5pPr indent="0" lvl="4" marL="0" marR="0" rtl="0" algn="l">
              <a:spcBef>
                <a:spcPts val="0"/>
              </a:spcBef>
              <a:spcAft>
                <a:spcPts val="0"/>
              </a:spcAft>
              <a:buSzPts val="2800"/>
              <a:buNone/>
              <a:defRPr/>
            </a:lvl5pPr>
            <a:lvl6pPr indent="0" lvl="5" marL="0" marR="0" rtl="0" algn="l">
              <a:spcBef>
                <a:spcPts val="0"/>
              </a:spcBef>
              <a:spcAft>
                <a:spcPts val="0"/>
              </a:spcAft>
              <a:buSzPts val="2800"/>
              <a:buNone/>
              <a:defRPr/>
            </a:lvl6pPr>
            <a:lvl7pPr indent="0" lvl="6" marL="0" marR="0" rtl="0" algn="l">
              <a:spcBef>
                <a:spcPts val="0"/>
              </a:spcBef>
              <a:spcAft>
                <a:spcPts val="0"/>
              </a:spcAft>
              <a:buSzPts val="2800"/>
              <a:buNone/>
              <a:defRPr/>
            </a:lvl7pPr>
            <a:lvl8pPr indent="0" lvl="7" marL="0" marR="0" rtl="0" algn="l">
              <a:spcBef>
                <a:spcPts val="0"/>
              </a:spcBef>
              <a:spcAft>
                <a:spcPts val="0"/>
              </a:spcAft>
              <a:buSzPts val="2800"/>
              <a:buNone/>
              <a:defRPr/>
            </a:lvl8pPr>
            <a:lvl9pPr indent="0" lvl="8" marL="0" marR="0" rtl="0" algn="l">
              <a:spcBef>
                <a:spcPts val="0"/>
              </a:spcBef>
              <a:spcAft>
                <a:spcPts val="0"/>
              </a:spcAft>
              <a:buSzPts val="2800"/>
              <a:buNone/>
              <a:defRPr/>
            </a:lvl9pPr>
          </a:lstStyle>
          <a:p/>
        </p:txBody>
      </p:sp>
      <p:sp>
        <p:nvSpPr>
          <p:cNvPr id="69" name="Google Shape;69;p14"/>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1800"/>
              <a:buFont typeface="Arial"/>
              <a:buNone/>
              <a:defRPr/>
            </a:lvl1pPr>
            <a:lvl2pPr indent="0" lvl="1" marL="457200" marR="0" rtl="0" algn="ctr">
              <a:spcBef>
                <a:spcPts val="1600"/>
              </a:spcBef>
              <a:spcAft>
                <a:spcPts val="0"/>
              </a:spcAft>
              <a:buClr>
                <a:srgbClr val="888888"/>
              </a:buClr>
              <a:buSzPts val="1400"/>
              <a:buFont typeface="Arial"/>
              <a:buNone/>
              <a:defRPr/>
            </a:lvl2pPr>
            <a:lvl3pPr indent="0" lvl="2" marL="914400" marR="0" rtl="0" algn="ctr">
              <a:spcBef>
                <a:spcPts val="1600"/>
              </a:spcBef>
              <a:spcAft>
                <a:spcPts val="0"/>
              </a:spcAft>
              <a:buClr>
                <a:srgbClr val="888888"/>
              </a:buClr>
              <a:buSzPts val="1400"/>
              <a:buFont typeface="Arial"/>
              <a:buNone/>
              <a:defRPr/>
            </a:lvl3pPr>
            <a:lvl4pPr indent="0" lvl="3" marL="1371600" marR="0" rtl="0" algn="ctr">
              <a:spcBef>
                <a:spcPts val="1600"/>
              </a:spcBef>
              <a:spcAft>
                <a:spcPts val="0"/>
              </a:spcAft>
              <a:buClr>
                <a:srgbClr val="888888"/>
              </a:buClr>
              <a:buSzPts val="1400"/>
              <a:buFont typeface="Arial"/>
              <a:buNone/>
              <a:defRPr/>
            </a:lvl4pPr>
            <a:lvl5pPr indent="0" lvl="4" marL="1828800" marR="0" rtl="0" algn="ctr">
              <a:spcBef>
                <a:spcPts val="1600"/>
              </a:spcBef>
              <a:spcAft>
                <a:spcPts val="0"/>
              </a:spcAft>
              <a:buClr>
                <a:srgbClr val="888888"/>
              </a:buClr>
              <a:buSzPts val="1400"/>
              <a:buFont typeface="Arial"/>
              <a:buNone/>
              <a:defRPr/>
            </a:lvl5pPr>
            <a:lvl6pPr indent="0" lvl="5" marL="2286000" marR="0" rtl="0" algn="ctr">
              <a:spcBef>
                <a:spcPts val="1600"/>
              </a:spcBef>
              <a:spcAft>
                <a:spcPts val="0"/>
              </a:spcAft>
              <a:buClr>
                <a:srgbClr val="888888"/>
              </a:buClr>
              <a:buSzPts val="1400"/>
              <a:buFont typeface="Arial"/>
              <a:buNone/>
              <a:defRPr/>
            </a:lvl6pPr>
            <a:lvl7pPr indent="0" lvl="6" marL="2743200" marR="0" rtl="0" algn="ctr">
              <a:spcBef>
                <a:spcPts val="1600"/>
              </a:spcBef>
              <a:spcAft>
                <a:spcPts val="0"/>
              </a:spcAft>
              <a:buClr>
                <a:srgbClr val="888888"/>
              </a:buClr>
              <a:buSzPts val="1400"/>
              <a:buFont typeface="Arial"/>
              <a:buNone/>
              <a:defRPr/>
            </a:lvl7pPr>
            <a:lvl8pPr indent="0" lvl="7" marL="3200400" marR="0" rtl="0" algn="ctr">
              <a:spcBef>
                <a:spcPts val="1600"/>
              </a:spcBef>
              <a:spcAft>
                <a:spcPts val="0"/>
              </a:spcAft>
              <a:buClr>
                <a:srgbClr val="888888"/>
              </a:buClr>
              <a:buSzPts val="1400"/>
              <a:buFont typeface="Arial"/>
              <a:buNone/>
              <a:defRPr/>
            </a:lvl8pPr>
            <a:lvl9pPr indent="0" lvl="8" marL="3657600" marR="0" rtl="0" algn="ctr">
              <a:spcBef>
                <a:spcPts val="1600"/>
              </a:spcBef>
              <a:spcAft>
                <a:spcPts val="1600"/>
              </a:spcAft>
              <a:buClr>
                <a:srgbClr val="888888"/>
              </a:buClr>
              <a:buSzPts val="1400"/>
              <a:buFont typeface="Arial"/>
              <a:buNone/>
              <a:defRPr/>
            </a:lvl9pPr>
          </a:lstStyle>
          <a:p/>
        </p:txBody>
      </p:sp>
      <p:sp>
        <p:nvSpPr>
          <p:cNvPr id="70" name="Google Shape;70;p14"/>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1" name="Google Shape;71;p14"/>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2" name="Google Shape;72;p14"/>
          <p:cNvSpPr txBox="1"/>
          <p:nvPr>
            <p:ph idx="12" type="sldNum"/>
          </p:nvPr>
        </p:nvSpPr>
        <p:spPr>
          <a:xfrm>
            <a:off x="6553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3" name="Shape 73"/>
        <p:cNvGrpSpPr/>
        <p:nvPr/>
      </p:nvGrpSpPr>
      <p:grpSpPr>
        <a:xfrm>
          <a:off x="0" y="0"/>
          <a:ext cx="0" cy="0"/>
          <a:chOff x="0" y="0"/>
          <a:chExt cx="0" cy="0"/>
        </a:xfrm>
      </p:grpSpPr>
      <p:sp>
        <p:nvSpPr>
          <p:cNvPr id="74" name="Google Shape;74;p1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Font typeface="Calibri"/>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5"/>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342900" lvl="0" marL="457200" rtl="0" algn="l">
              <a:spcBef>
                <a:spcPts val="640"/>
              </a:spcBef>
              <a:spcAft>
                <a:spcPts val="0"/>
              </a:spcAft>
              <a:buClr>
                <a:schemeClr val="dk1"/>
              </a:buClr>
              <a:buSzPts val="1800"/>
              <a:buFont typeface="Arial"/>
              <a:buChar char="•"/>
              <a:defRPr/>
            </a:lvl1pPr>
            <a:lvl2pPr indent="-317500" lvl="1" marL="914400" rtl="0" algn="l">
              <a:spcBef>
                <a:spcPts val="1600"/>
              </a:spcBef>
              <a:spcAft>
                <a:spcPts val="0"/>
              </a:spcAft>
              <a:buClr>
                <a:schemeClr val="dk1"/>
              </a:buClr>
              <a:buSzPts val="1400"/>
              <a:buFont typeface="Arial"/>
              <a:buChar char="–"/>
              <a:defRPr/>
            </a:lvl2pPr>
            <a:lvl3pPr indent="-317500" lvl="2" marL="1371600" rtl="0" algn="l">
              <a:spcBef>
                <a:spcPts val="1600"/>
              </a:spcBef>
              <a:spcAft>
                <a:spcPts val="0"/>
              </a:spcAft>
              <a:buClr>
                <a:schemeClr val="dk1"/>
              </a:buClr>
              <a:buSzPts val="1400"/>
              <a:buFont typeface="Arial"/>
              <a:buChar char="•"/>
              <a:defRPr/>
            </a:lvl3pPr>
            <a:lvl4pPr indent="-317500" lvl="3" marL="1828800" rtl="0" algn="l">
              <a:spcBef>
                <a:spcPts val="1600"/>
              </a:spcBef>
              <a:spcAft>
                <a:spcPts val="0"/>
              </a:spcAft>
              <a:buClr>
                <a:schemeClr val="dk1"/>
              </a:buClr>
              <a:buSzPts val="1400"/>
              <a:buFont typeface="Arial"/>
              <a:buChar char="–"/>
              <a:defRPr/>
            </a:lvl4pPr>
            <a:lvl5pPr indent="-317500" lvl="4" marL="2286000" rtl="0" algn="l">
              <a:spcBef>
                <a:spcPts val="1600"/>
              </a:spcBef>
              <a:spcAft>
                <a:spcPts val="0"/>
              </a:spcAft>
              <a:buClr>
                <a:schemeClr val="dk1"/>
              </a:buClr>
              <a:buSzPts val="1400"/>
              <a:buFont typeface="Arial"/>
              <a:buChar char="»"/>
              <a:defRPr/>
            </a:lvl5pPr>
            <a:lvl6pPr indent="-317500" lvl="5" marL="2743200" rtl="0" algn="l">
              <a:spcBef>
                <a:spcPts val="1600"/>
              </a:spcBef>
              <a:spcAft>
                <a:spcPts val="0"/>
              </a:spcAft>
              <a:buClr>
                <a:schemeClr val="dk1"/>
              </a:buClr>
              <a:buSzPts val="1400"/>
              <a:buFont typeface="Arial"/>
              <a:buChar char="•"/>
              <a:defRPr/>
            </a:lvl6pPr>
            <a:lvl7pPr indent="-317500" lvl="6" marL="3200400" rtl="0" algn="l">
              <a:spcBef>
                <a:spcPts val="1600"/>
              </a:spcBef>
              <a:spcAft>
                <a:spcPts val="0"/>
              </a:spcAft>
              <a:buClr>
                <a:schemeClr val="dk1"/>
              </a:buClr>
              <a:buSzPts val="1400"/>
              <a:buFont typeface="Arial"/>
              <a:buChar char="•"/>
              <a:defRPr/>
            </a:lvl7pPr>
            <a:lvl8pPr indent="-317500" lvl="7" marL="3657600" rtl="0" algn="l">
              <a:spcBef>
                <a:spcPts val="1600"/>
              </a:spcBef>
              <a:spcAft>
                <a:spcPts val="0"/>
              </a:spcAft>
              <a:buClr>
                <a:schemeClr val="dk1"/>
              </a:buClr>
              <a:buSzPts val="1400"/>
              <a:buFont typeface="Arial"/>
              <a:buChar char="•"/>
              <a:defRPr/>
            </a:lvl8pPr>
            <a:lvl9pPr indent="-317500" lvl="8" marL="4114800" rtl="0" algn="l">
              <a:spcBef>
                <a:spcPts val="1600"/>
              </a:spcBef>
              <a:spcAft>
                <a:spcPts val="1600"/>
              </a:spcAft>
              <a:buClr>
                <a:schemeClr val="dk1"/>
              </a:buClr>
              <a:buSzPts val="1400"/>
              <a:buFont typeface="Arial"/>
              <a:buChar char="•"/>
              <a:defRPr/>
            </a:lvl9pPr>
          </a:lstStyle>
          <a:p/>
        </p:txBody>
      </p:sp>
      <p:sp>
        <p:nvSpPr>
          <p:cNvPr id="76" name="Google Shape;76;p15"/>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7" name="Google Shape;77;p15"/>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8" name="Google Shape;78;p15"/>
          <p:cNvSpPr txBox="1"/>
          <p:nvPr>
            <p:ph idx="12" type="sldNum"/>
          </p:nvPr>
        </p:nvSpPr>
        <p:spPr>
          <a:xfrm>
            <a:off x="6553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Quote Blue">
  <p:cSld name="CUSTOM_1_2_2">
    <p:spTree>
      <p:nvGrpSpPr>
        <p:cNvPr id="79" name="Shape 79"/>
        <p:cNvGrpSpPr/>
        <p:nvPr/>
      </p:nvGrpSpPr>
      <p:grpSpPr>
        <a:xfrm>
          <a:off x="0" y="0"/>
          <a:ext cx="0" cy="0"/>
          <a:chOff x="0" y="0"/>
          <a:chExt cx="0" cy="0"/>
        </a:xfrm>
      </p:grpSpPr>
      <p:pic>
        <p:nvPicPr>
          <p:cNvPr descr="logo.png" id="80" name="Google Shape;80;p16"/>
          <p:cNvPicPr preferRelativeResize="0"/>
          <p:nvPr/>
        </p:nvPicPr>
        <p:blipFill>
          <a:blip r:embed="rId2">
            <a:alphaModFix/>
          </a:blip>
          <a:stretch>
            <a:fillRect/>
          </a:stretch>
        </p:blipFill>
        <p:spPr>
          <a:xfrm>
            <a:off x="308725" y="237713"/>
            <a:ext cx="188371" cy="188371"/>
          </a:xfrm>
          <a:prstGeom prst="rect">
            <a:avLst/>
          </a:prstGeom>
          <a:noFill/>
          <a:ln>
            <a:noFill/>
          </a:ln>
        </p:spPr>
      </p:pic>
      <p:cxnSp>
        <p:nvCxnSpPr>
          <p:cNvPr id="81" name="Google Shape;81;p16"/>
          <p:cNvCxnSpPr/>
          <p:nvPr/>
        </p:nvCxnSpPr>
        <p:spPr>
          <a:xfrm>
            <a:off x="2908300" y="981075"/>
            <a:ext cx="5638800" cy="0"/>
          </a:xfrm>
          <a:prstGeom prst="straightConnector1">
            <a:avLst/>
          </a:prstGeom>
          <a:noFill/>
          <a:ln cap="flat" cmpd="sng" w="28575">
            <a:solidFill>
              <a:srgbClr val="4EAED3"/>
            </a:solidFill>
            <a:prstDash val="solid"/>
            <a:round/>
            <a:headEnd len="sm" w="sm" type="none"/>
            <a:tailEnd len="sm" w="sm" type="none"/>
          </a:ln>
        </p:spPr>
      </p:cxnSp>
      <p:sp>
        <p:nvSpPr>
          <p:cNvPr id="82" name="Google Shape;82;p16"/>
          <p:cNvSpPr txBox="1"/>
          <p:nvPr>
            <p:ph type="title"/>
          </p:nvPr>
        </p:nvSpPr>
        <p:spPr>
          <a:xfrm>
            <a:off x="1745875" y="258863"/>
            <a:ext cx="6936300" cy="6219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4000">
                <a:solidFill>
                  <a:srgbClr val="BFBFB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 name="Google Shape;83;p16"/>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rtl="0" algn="l">
              <a:spcBef>
                <a:spcPts val="640"/>
              </a:spcBef>
              <a:spcAft>
                <a:spcPts val="0"/>
              </a:spcAft>
              <a:buClr>
                <a:schemeClr val="dk1"/>
              </a:buClr>
              <a:buSzPts val="3200"/>
              <a:buFont typeface="Arial"/>
              <a:buChar char="•"/>
              <a:defRPr sz="3200"/>
            </a:lvl1pPr>
            <a:lvl2pPr indent="-393700" lvl="1" marL="914400" rtl="0" algn="l">
              <a:spcBef>
                <a:spcPts val="1600"/>
              </a:spcBef>
              <a:spcAft>
                <a:spcPts val="0"/>
              </a:spcAft>
              <a:buClr>
                <a:schemeClr val="dk1"/>
              </a:buClr>
              <a:buSzPts val="2600"/>
              <a:buFont typeface="Arial"/>
              <a:buChar char="–"/>
              <a:defRPr sz="2600"/>
            </a:lvl2pPr>
            <a:lvl3pPr indent="-368300" lvl="2" marL="1371600" rtl="0" algn="l">
              <a:spcBef>
                <a:spcPts val="1600"/>
              </a:spcBef>
              <a:spcAft>
                <a:spcPts val="0"/>
              </a:spcAft>
              <a:buClr>
                <a:schemeClr val="dk1"/>
              </a:buClr>
              <a:buSzPts val="2200"/>
              <a:buFont typeface="Arial"/>
              <a:buChar char="•"/>
              <a:defRPr sz="2200"/>
            </a:lvl3pPr>
            <a:lvl4pPr indent="-342900" lvl="3" marL="1828800" rtl="0" algn="l">
              <a:spcBef>
                <a:spcPts val="1600"/>
              </a:spcBef>
              <a:spcAft>
                <a:spcPts val="0"/>
              </a:spcAft>
              <a:buClr>
                <a:schemeClr val="dk1"/>
              </a:buClr>
              <a:buSzPts val="1800"/>
              <a:buFont typeface="Arial"/>
              <a:buChar char="–"/>
              <a:defRPr sz="1800"/>
            </a:lvl4pPr>
            <a:lvl5pPr indent="-317500" lvl="4" marL="2286000" rtl="0" algn="l">
              <a:spcBef>
                <a:spcPts val="1600"/>
              </a:spcBef>
              <a:spcAft>
                <a:spcPts val="0"/>
              </a:spcAft>
              <a:buClr>
                <a:schemeClr val="dk1"/>
              </a:buClr>
              <a:buSzPts val="1400"/>
              <a:buFont typeface="Arial"/>
              <a:buChar char="»"/>
              <a:defRPr/>
            </a:lvl5pPr>
            <a:lvl6pPr indent="-317500" lvl="5" marL="2743200" rtl="0" algn="l">
              <a:spcBef>
                <a:spcPts val="1600"/>
              </a:spcBef>
              <a:spcAft>
                <a:spcPts val="0"/>
              </a:spcAft>
              <a:buClr>
                <a:schemeClr val="dk1"/>
              </a:buClr>
              <a:buSzPts val="1400"/>
              <a:buFont typeface="Arial"/>
              <a:buChar char="•"/>
              <a:defRPr/>
            </a:lvl6pPr>
            <a:lvl7pPr indent="-317500" lvl="6" marL="3200400" rtl="0" algn="l">
              <a:spcBef>
                <a:spcPts val="1600"/>
              </a:spcBef>
              <a:spcAft>
                <a:spcPts val="0"/>
              </a:spcAft>
              <a:buClr>
                <a:schemeClr val="dk1"/>
              </a:buClr>
              <a:buSzPts val="1400"/>
              <a:buFont typeface="Arial"/>
              <a:buChar char="•"/>
              <a:defRPr/>
            </a:lvl7pPr>
            <a:lvl8pPr indent="-317500" lvl="7" marL="3657600" rtl="0" algn="l">
              <a:spcBef>
                <a:spcPts val="1600"/>
              </a:spcBef>
              <a:spcAft>
                <a:spcPts val="0"/>
              </a:spcAft>
              <a:buClr>
                <a:schemeClr val="dk1"/>
              </a:buClr>
              <a:buSzPts val="1400"/>
              <a:buFont typeface="Arial"/>
              <a:buChar char="•"/>
              <a:defRPr/>
            </a:lvl8pPr>
            <a:lvl9pPr indent="-317500" lvl="8" marL="4114800" rtl="0" algn="l">
              <a:spcBef>
                <a:spcPts val="1600"/>
              </a:spcBef>
              <a:spcAft>
                <a:spcPts val="1600"/>
              </a:spcAft>
              <a:buClr>
                <a:schemeClr val="dk1"/>
              </a:buClr>
              <a:buSzPts val="1400"/>
              <a:buFont typeface="Arial"/>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4">
    <p:spTree>
      <p:nvGrpSpPr>
        <p:cNvPr id="84" name="Shape 84"/>
        <p:cNvGrpSpPr/>
        <p:nvPr/>
      </p:nvGrpSpPr>
      <p:grpSpPr>
        <a:xfrm>
          <a:off x="0" y="0"/>
          <a:ext cx="0" cy="0"/>
          <a:chOff x="0" y="0"/>
          <a:chExt cx="0" cy="0"/>
        </a:xfrm>
      </p:grpSpPr>
      <p:sp>
        <p:nvSpPr>
          <p:cNvPr id="85" name="Google Shape;85;p17"/>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2800"/>
              <a:buFont typeface="Calibri"/>
              <a:buNone/>
              <a:defRPr/>
            </a:lvl1pPr>
            <a:lvl2pPr indent="0" lvl="1" marL="0" marR="0" rtl="0" algn="l">
              <a:spcBef>
                <a:spcPts val="0"/>
              </a:spcBef>
              <a:spcAft>
                <a:spcPts val="0"/>
              </a:spcAft>
              <a:buSzPts val="2800"/>
              <a:buNone/>
              <a:defRPr/>
            </a:lvl2pPr>
            <a:lvl3pPr indent="0" lvl="2" marL="0" marR="0" rtl="0" algn="l">
              <a:spcBef>
                <a:spcPts val="0"/>
              </a:spcBef>
              <a:spcAft>
                <a:spcPts val="0"/>
              </a:spcAft>
              <a:buSzPts val="2800"/>
              <a:buNone/>
              <a:defRPr/>
            </a:lvl3pPr>
            <a:lvl4pPr indent="0" lvl="3" marL="0" marR="0" rtl="0" algn="l">
              <a:spcBef>
                <a:spcPts val="0"/>
              </a:spcBef>
              <a:spcAft>
                <a:spcPts val="0"/>
              </a:spcAft>
              <a:buSzPts val="2800"/>
              <a:buNone/>
              <a:defRPr/>
            </a:lvl4pPr>
            <a:lvl5pPr indent="0" lvl="4" marL="0" marR="0" rtl="0" algn="l">
              <a:spcBef>
                <a:spcPts val="0"/>
              </a:spcBef>
              <a:spcAft>
                <a:spcPts val="0"/>
              </a:spcAft>
              <a:buSzPts val="2800"/>
              <a:buNone/>
              <a:defRPr/>
            </a:lvl5pPr>
            <a:lvl6pPr indent="0" lvl="5" marL="0" marR="0" rtl="0" algn="l">
              <a:spcBef>
                <a:spcPts val="0"/>
              </a:spcBef>
              <a:spcAft>
                <a:spcPts val="0"/>
              </a:spcAft>
              <a:buSzPts val="2800"/>
              <a:buNone/>
              <a:defRPr/>
            </a:lvl6pPr>
            <a:lvl7pPr indent="0" lvl="6" marL="0" marR="0" rtl="0" algn="l">
              <a:spcBef>
                <a:spcPts val="0"/>
              </a:spcBef>
              <a:spcAft>
                <a:spcPts val="0"/>
              </a:spcAft>
              <a:buSzPts val="2800"/>
              <a:buNone/>
              <a:defRPr/>
            </a:lvl7pPr>
            <a:lvl8pPr indent="0" lvl="7" marL="0" marR="0" rtl="0" algn="l">
              <a:spcBef>
                <a:spcPts val="0"/>
              </a:spcBef>
              <a:spcAft>
                <a:spcPts val="0"/>
              </a:spcAft>
              <a:buSzPts val="2800"/>
              <a:buNone/>
              <a:defRPr/>
            </a:lvl8pPr>
            <a:lvl9pPr indent="0" lvl="8" marL="0" marR="0" rtl="0" algn="l">
              <a:spcBef>
                <a:spcPts val="0"/>
              </a:spcBef>
              <a:spcAft>
                <a:spcPts val="0"/>
              </a:spcAft>
              <a:buSzPts val="2800"/>
              <a:buNone/>
              <a:defRPr/>
            </a:lvl9pPr>
          </a:lstStyle>
          <a:p/>
        </p:txBody>
      </p:sp>
      <p:sp>
        <p:nvSpPr>
          <p:cNvPr id="86" name="Google Shape;86;p17"/>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1800"/>
              <a:buFont typeface="Arial"/>
              <a:buNone/>
              <a:defRPr/>
            </a:lvl1pPr>
            <a:lvl2pPr indent="0" lvl="1" marL="457200" marR="0" rtl="0" algn="ctr">
              <a:spcBef>
                <a:spcPts val="1600"/>
              </a:spcBef>
              <a:spcAft>
                <a:spcPts val="0"/>
              </a:spcAft>
              <a:buClr>
                <a:srgbClr val="888888"/>
              </a:buClr>
              <a:buSzPts val="1400"/>
              <a:buFont typeface="Arial"/>
              <a:buNone/>
              <a:defRPr/>
            </a:lvl2pPr>
            <a:lvl3pPr indent="0" lvl="2" marL="914400" marR="0" rtl="0" algn="ctr">
              <a:spcBef>
                <a:spcPts val="1600"/>
              </a:spcBef>
              <a:spcAft>
                <a:spcPts val="0"/>
              </a:spcAft>
              <a:buClr>
                <a:srgbClr val="888888"/>
              </a:buClr>
              <a:buSzPts val="1400"/>
              <a:buFont typeface="Arial"/>
              <a:buNone/>
              <a:defRPr/>
            </a:lvl3pPr>
            <a:lvl4pPr indent="0" lvl="3" marL="1371600" marR="0" rtl="0" algn="ctr">
              <a:spcBef>
                <a:spcPts val="1600"/>
              </a:spcBef>
              <a:spcAft>
                <a:spcPts val="0"/>
              </a:spcAft>
              <a:buClr>
                <a:srgbClr val="888888"/>
              </a:buClr>
              <a:buSzPts val="1400"/>
              <a:buFont typeface="Arial"/>
              <a:buNone/>
              <a:defRPr/>
            </a:lvl4pPr>
            <a:lvl5pPr indent="0" lvl="4" marL="1828800" marR="0" rtl="0" algn="ctr">
              <a:spcBef>
                <a:spcPts val="1600"/>
              </a:spcBef>
              <a:spcAft>
                <a:spcPts val="0"/>
              </a:spcAft>
              <a:buClr>
                <a:srgbClr val="888888"/>
              </a:buClr>
              <a:buSzPts val="1400"/>
              <a:buFont typeface="Arial"/>
              <a:buNone/>
              <a:defRPr/>
            </a:lvl5pPr>
            <a:lvl6pPr indent="0" lvl="5" marL="2286000" marR="0" rtl="0" algn="ctr">
              <a:spcBef>
                <a:spcPts val="1600"/>
              </a:spcBef>
              <a:spcAft>
                <a:spcPts val="0"/>
              </a:spcAft>
              <a:buClr>
                <a:srgbClr val="888888"/>
              </a:buClr>
              <a:buSzPts val="1400"/>
              <a:buFont typeface="Arial"/>
              <a:buNone/>
              <a:defRPr/>
            </a:lvl6pPr>
            <a:lvl7pPr indent="0" lvl="6" marL="2743200" marR="0" rtl="0" algn="ctr">
              <a:spcBef>
                <a:spcPts val="1600"/>
              </a:spcBef>
              <a:spcAft>
                <a:spcPts val="0"/>
              </a:spcAft>
              <a:buClr>
                <a:srgbClr val="888888"/>
              </a:buClr>
              <a:buSzPts val="1400"/>
              <a:buFont typeface="Arial"/>
              <a:buNone/>
              <a:defRPr/>
            </a:lvl7pPr>
            <a:lvl8pPr indent="0" lvl="7" marL="3200400" marR="0" rtl="0" algn="ctr">
              <a:spcBef>
                <a:spcPts val="1600"/>
              </a:spcBef>
              <a:spcAft>
                <a:spcPts val="0"/>
              </a:spcAft>
              <a:buClr>
                <a:srgbClr val="888888"/>
              </a:buClr>
              <a:buSzPts val="1400"/>
              <a:buFont typeface="Arial"/>
              <a:buNone/>
              <a:defRPr/>
            </a:lvl8pPr>
            <a:lvl9pPr indent="0" lvl="8" marL="3657600" marR="0" rtl="0" algn="ctr">
              <a:spcBef>
                <a:spcPts val="1600"/>
              </a:spcBef>
              <a:spcAft>
                <a:spcPts val="1600"/>
              </a:spcAft>
              <a:buClr>
                <a:srgbClr val="888888"/>
              </a:buClr>
              <a:buSzPts val="1400"/>
              <a:buFont typeface="Arial"/>
              <a:buNone/>
              <a:defRPr/>
            </a:lvl9pPr>
          </a:lstStyle>
          <a:p/>
        </p:txBody>
      </p:sp>
      <p:sp>
        <p:nvSpPr>
          <p:cNvPr id="87" name="Google Shape;87;p17"/>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8" name="Google Shape;88;p17"/>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9" name="Google Shape;89;p17"/>
          <p:cNvSpPr txBox="1"/>
          <p:nvPr>
            <p:ph idx="12" type="sldNum"/>
          </p:nvPr>
        </p:nvSpPr>
        <p:spPr>
          <a:xfrm>
            <a:off x="6553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5">
    <p:spTree>
      <p:nvGrpSpPr>
        <p:cNvPr id="90" name="Shape 90"/>
        <p:cNvGrpSpPr/>
        <p:nvPr/>
      </p:nvGrpSpPr>
      <p:grpSpPr>
        <a:xfrm>
          <a:off x="0" y="0"/>
          <a:ext cx="0" cy="0"/>
          <a:chOff x="0" y="0"/>
          <a:chExt cx="0" cy="0"/>
        </a:xfrm>
      </p:grpSpPr>
      <p:sp>
        <p:nvSpPr>
          <p:cNvPr id="91" name="Google Shape;91;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2" name="Google Shape;92;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6">
    <p:bg>
      <p:bgPr>
        <a:blipFill>
          <a:blip r:embed="rId2">
            <a:alphaModFix/>
          </a:blip>
          <a:stretch>
            <a:fillRect/>
          </a:stretch>
        </a:blipFill>
      </p:bgPr>
    </p:bg>
    <p:spTree>
      <p:nvGrpSpPr>
        <p:cNvPr id="94" name="Shape 94"/>
        <p:cNvGrpSpPr/>
        <p:nvPr/>
      </p:nvGrpSpPr>
      <p:grpSpPr>
        <a:xfrm>
          <a:off x="0" y="0"/>
          <a:ext cx="0" cy="0"/>
          <a:chOff x="0" y="0"/>
          <a:chExt cx="0" cy="0"/>
        </a:xfrm>
      </p:grpSpPr>
      <p:sp>
        <p:nvSpPr>
          <p:cNvPr id="95" name="Google Shape;95;p19"/>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 name="Google Shape;96;p19"/>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97" name="Google Shape;97;p19"/>
          <p:cNvSpPr txBox="1"/>
          <p:nvPr>
            <p:ph type="title"/>
          </p:nvPr>
        </p:nvSpPr>
        <p:spPr>
          <a:xfrm>
            <a:off x="1340200" y="681575"/>
            <a:ext cx="7860000" cy="1693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p:cSld name="CUSTOM_8">
    <p:bg>
      <p:bgPr>
        <a:blipFill>
          <a:blip r:embed="rId2">
            <a:alphaModFix/>
          </a:blip>
          <a:stretch>
            <a:fillRect/>
          </a:stretch>
        </a:blip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457200" y="205978"/>
            <a:ext cx="8229600" cy="8574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0" name="Google Shape;100;p20"/>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17" name="Google Shape;17;p3"/>
          <p:cNvSpPr txBox="1"/>
          <p:nvPr>
            <p:ph type="title"/>
          </p:nvPr>
        </p:nvSpPr>
        <p:spPr>
          <a:xfrm>
            <a:off x="249725" y="98975"/>
            <a:ext cx="85206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1pPr>
            <a:lvl2pPr lvl="1"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2pPr>
            <a:lvl3pPr lvl="2"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3pPr>
            <a:lvl4pPr lvl="3"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4pPr>
            <a:lvl5pPr lvl="4"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5pPr>
            <a:lvl6pPr lvl="5"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6pPr>
            <a:lvl7pPr lvl="6"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7pPr>
            <a:lvl8pPr lvl="7"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8pPr>
            <a:lvl9pPr lvl="8"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9" name="Google Shape;19;p3"/>
          <p:cNvPicPr preferRelativeResize="0"/>
          <p:nvPr/>
        </p:nvPicPr>
        <p:blipFill>
          <a:blip r:embed="rId2">
            <a:alphaModFix/>
          </a:blip>
          <a:stretch>
            <a:fillRect/>
          </a:stretch>
        </p:blipFill>
        <p:spPr>
          <a:xfrm>
            <a:off x="7718200" y="4504069"/>
            <a:ext cx="565688" cy="247538"/>
          </a:xfrm>
          <a:prstGeom prst="rect">
            <a:avLst/>
          </a:prstGeom>
          <a:noFill/>
          <a:ln>
            <a:noFill/>
          </a:ln>
        </p:spPr>
      </p:pic>
      <p:cxnSp>
        <p:nvCxnSpPr>
          <p:cNvPr id="20" name="Google Shape;20;p3"/>
          <p:cNvCxnSpPr/>
          <p:nvPr/>
        </p:nvCxnSpPr>
        <p:spPr>
          <a:xfrm>
            <a:off x="710900" y="1054175"/>
            <a:ext cx="2742900" cy="6300"/>
          </a:xfrm>
          <a:prstGeom prst="straightConnector1">
            <a:avLst/>
          </a:prstGeom>
          <a:noFill/>
          <a:ln cap="flat" cmpd="sng" w="38100">
            <a:solidFill>
              <a:schemeClr val="lt1"/>
            </a:solidFill>
            <a:prstDash val="solid"/>
            <a:round/>
            <a:headEnd len="sm" w="sm" type="none"/>
            <a:tailEnd len="sm" w="sm" type="none"/>
          </a:ln>
        </p:spPr>
      </p:cxnSp>
      <p:sp>
        <p:nvSpPr>
          <p:cNvPr id="21" name="Google Shape;21;p3"/>
          <p:cNvSpPr txBox="1"/>
          <p:nvPr>
            <p:ph idx="2" type="title"/>
          </p:nvPr>
        </p:nvSpPr>
        <p:spPr>
          <a:xfrm>
            <a:off x="478475" y="17799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000"/>
              <a:buFont typeface="Proxima Nova"/>
              <a:buNone/>
              <a:defRPr sz="3000">
                <a:solidFill>
                  <a:srgbClr val="FFFFFF"/>
                </a:solidFill>
                <a:latin typeface="Proxima Nova"/>
                <a:ea typeface="Proxima Nova"/>
                <a:cs typeface="Proxima Nova"/>
                <a:sym typeface="Proxima Nova"/>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7">
    <p:bg>
      <p:bgPr>
        <a:blipFill>
          <a:blip r:embed="rId2">
            <a:alphaModFix/>
          </a:blip>
          <a:stretch>
            <a:fillRect/>
          </a:stretch>
        </a:blipFill>
      </p:bgPr>
    </p:bg>
    <p:spTree>
      <p:nvGrpSpPr>
        <p:cNvPr id="101" name="Shape 101"/>
        <p:cNvGrpSpPr/>
        <p:nvPr/>
      </p:nvGrpSpPr>
      <p:grpSpPr>
        <a:xfrm>
          <a:off x="0" y="0"/>
          <a:ext cx="0" cy="0"/>
          <a:chOff x="0" y="0"/>
          <a:chExt cx="0" cy="0"/>
        </a:xfrm>
      </p:grpSpPr>
      <p:sp>
        <p:nvSpPr>
          <p:cNvPr id="102" name="Google Shape;102;p21"/>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3" name="Google Shape;103;p21"/>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04" name="Google Shape;104;p21"/>
          <p:cNvSpPr txBox="1"/>
          <p:nvPr>
            <p:ph type="title"/>
          </p:nvPr>
        </p:nvSpPr>
        <p:spPr>
          <a:xfrm>
            <a:off x="1340200" y="681575"/>
            <a:ext cx="7860000" cy="1693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8">
    <p:bg>
      <p:bgPr>
        <a:blipFill>
          <a:blip r:embed="rId2">
            <a:alphaModFix/>
          </a:blip>
          <a:stretch>
            <a:fillRect/>
          </a:stretch>
        </a:blipFill>
      </p:bgPr>
    </p:bg>
    <p:spTree>
      <p:nvGrpSpPr>
        <p:cNvPr id="105" name="Shape 105"/>
        <p:cNvGrpSpPr/>
        <p:nvPr/>
      </p:nvGrpSpPr>
      <p:grpSpPr>
        <a:xfrm>
          <a:off x="0" y="0"/>
          <a:ext cx="0" cy="0"/>
          <a:chOff x="0" y="0"/>
          <a:chExt cx="0" cy="0"/>
        </a:xfrm>
      </p:grpSpPr>
      <p:sp>
        <p:nvSpPr>
          <p:cNvPr id="106" name="Google Shape;106;p22"/>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 name="Google Shape;107;p22"/>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08" name="Google Shape;108;p22"/>
          <p:cNvSpPr txBox="1"/>
          <p:nvPr>
            <p:ph type="title"/>
          </p:nvPr>
        </p:nvSpPr>
        <p:spPr>
          <a:xfrm>
            <a:off x="1340200" y="681575"/>
            <a:ext cx="7860000" cy="1693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9">
    <p:bg>
      <p:bgPr>
        <a:blipFill>
          <a:blip r:embed="rId2">
            <a:alphaModFix/>
          </a:blip>
          <a:stretch>
            <a:fillRect/>
          </a:stretch>
        </a:blipFill>
      </p:bgPr>
    </p:bg>
    <p:spTree>
      <p:nvGrpSpPr>
        <p:cNvPr id="109" name="Shape 109"/>
        <p:cNvGrpSpPr/>
        <p:nvPr/>
      </p:nvGrpSpPr>
      <p:grpSpPr>
        <a:xfrm>
          <a:off x="0" y="0"/>
          <a:ext cx="0" cy="0"/>
          <a:chOff x="0" y="0"/>
          <a:chExt cx="0" cy="0"/>
        </a:xfrm>
      </p:grpSpPr>
      <p:sp>
        <p:nvSpPr>
          <p:cNvPr id="110" name="Google Shape;110;p23"/>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 name="Google Shape;111;p23"/>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12" name="Google Shape;112;p23"/>
          <p:cNvSpPr txBox="1"/>
          <p:nvPr>
            <p:ph type="title"/>
          </p:nvPr>
        </p:nvSpPr>
        <p:spPr>
          <a:xfrm>
            <a:off x="1340200" y="681575"/>
            <a:ext cx="7860000" cy="1693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2">
  <p:cSld name="CUSTOM_2">
    <p:bg>
      <p:bgPr>
        <a:blipFill>
          <a:blip r:embed="rId2">
            <a:alphaModFix/>
          </a:blip>
          <a:stretch>
            <a:fillRect/>
          </a:stretch>
        </a:blipFill>
      </p:bgPr>
    </p:bg>
    <p:spTree>
      <p:nvGrpSpPr>
        <p:cNvPr id="113" name="Shape 113"/>
        <p:cNvGrpSpPr/>
        <p:nvPr/>
      </p:nvGrpSpPr>
      <p:grpSpPr>
        <a:xfrm>
          <a:off x="0" y="0"/>
          <a:ext cx="0" cy="0"/>
          <a:chOff x="0" y="0"/>
          <a:chExt cx="0" cy="0"/>
        </a:xfrm>
      </p:grpSpPr>
      <p:sp>
        <p:nvSpPr>
          <p:cNvPr id="114" name="Google Shape;114;p24"/>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115" name="Google Shape;115;p24"/>
          <p:cNvSpPr txBox="1"/>
          <p:nvPr>
            <p:ph type="title"/>
          </p:nvPr>
        </p:nvSpPr>
        <p:spPr>
          <a:xfrm>
            <a:off x="2263875" y="1838250"/>
            <a:ext cx="4699800" cy="1983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6" name="Google Shape;116;p24"/>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000">
                <a:solidFill>
                  <a:srgbClr val="333333"/>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10">
    <p:spTree>
      <p:nvGrpSpPr>
        <p:cNvPr id="117" name="Shape 117"/>
        <p:cNvGrpSpPr/>
        <p:nvPr/>
      </p:nvGrpSpPr>
      <p:grpSpPr>
        <a:xfrm>
          <a:off x="0" y="0"/>
          <a:ext cx="0" cy="0"/>
          <a:chOff x="0" y="0"/>
          <a:chExt cx="0" cy="0"/>
        </a:xfrm>
      </p:grpSpPr>
      <p:sp>
        <p:nvSpPr>
          <p:cNvPr id="118" name="Google Shape;118;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9" name="Google Shape;119;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0" name="Google Shape;120;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11">
    <p:spTree>
      <p:nvGrpSpPr>
        <p:cNvPr id="121" name="Shape 121"/>
        <p:cNvGrpSpPr/>
        <p:nvPr/>
      </p:nvGrpSpPr>
      <p:grpSpPr>
        <a:xfrm>
          <a:off x="0" y="0"/>
          <a:ext cx="0" cy="0"/>
          <a:chOff x="0" y="0"/>
          <a:chExt cx="0" cy="0"/>
        </a:xfrm>
      </p:grpSpPr>
      <p:sp>
        <p:nvSpPr>
          <p:cNvPr id="122" name="Google Shape;122;p2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3" name="Google Shape;123;p2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4" name="Google Shape;124;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12">
    <p:spTree>
      <p:nvGrpSpPr>
        <p:cNvPr id="125" name="Shape 125"/>
        <p:cNvGrpSpPr/>
        <p:nvPr/>
      </p:nvGrpSpPr>
      <p:grpSpPr>
        <a:xfrm>
          <a:off x="0" y="0"/>
          <a:ext cx="0" cy="0"/>
          <a:chOff x="0" y="0"/>
          <a:chExt cx="0" cy="0"/>
        </a:xfrm>
      </p:grpSpPr>
      <p:sp>
        <p:nvSpPr>
          <p:cNvPr id="126" name="Google Shape;126;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7" name="Google Shape;127;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8" name="Google Shape;128;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_13">
    <p:spTree>
      <p:nvGrpSpPr>
        <p:cNvPr id="129" name="Shape 129"/>
        <p:cNvGrpSpPr/>
        <p:nvPr/>
      </p:nvGrpSpPr>
      <p:grpSpPr>
        <a:xfrm>
          <a:off x="0" y="0"/>
          <a:ext cx="0" cy="0"/>
          <a:chOff x="0" y="0"/>
          <a:chExt cx="0" cy="0"/>
        </a:xfrm>
      </p:grpSpPr>
      <p:sp>
        <p:nvSpPr>
          <p:cNvPr id="130" name="Google Shape;130;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1" name="Google Shape;131;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2" name="Google Shape;132;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TITLE_14">
    <p:spTree>
      <p:nvGrpSpPr>
        <p:cNvPr id="133" name="Shape 133"/>
        <p:cNvGrpSpPr/>
        <p:nvPr/>
      </p:nvGrpSpPr>
      <p:grpSpPr>
        <a:xfrm>
          <a:off x="0" y="0"/>
          <a:ext cx="0" cy="0"/>
          <a:chOff x="0" y="0"/>
          <a:chExt cx="0" cy="0"/>
        </a:xfrm>
      </p:grpSpPr>
      <p:sp>
        <p:nvSpPr>
          <p:cNvPr id="134" name="Google Shape;134;p2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5" name="Google Shape;135;p2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6" name="Google Shape;136;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s">
  <p:cSld name="SECTION_HEADER_1">
    <p:spTree>
      <p:nvGrpSpPr>
        <p:cNvPr id="22" name="Shape 22"/>
        <p:cNvGrpSpPr/>
        <p:nvPr/>
      </p:nvGrpSpPr>
      <p:grpSpPr>
        <a:xfrm>
          <a:off x="0" y="0"/>
          <a:ext cx="0" cy="0"/>
          <a:chOff x="0" y="0"/>
          <a:chExt cx="0" cy="0"/>
        </a:xfrm>
      </p:grpSpPr>
      <p:sp>
        <p:nvSpPr>
          <p:cNvPr id="23" name="Google Shape;23;p4"/>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25" name="Google Shape;25;p4"/>
          <p:cNvPicPr preferRelativeResize="0"/>
          <p:nvPr/>
        </p:nvPicPr>
        <p:blipFill>
          <a:blip r:embed="rId2">
            <a:alphaModFix/>
          </a:blip>
          <a:stretch>
            <a:fillRect/>
          </a:stretch>
        </p:blipFill>
        <p:spPr>
          <a:xfrm>
            <a:off x="7699351" y="4496967"/>
            <a:ext cx="308427" cy="134975"/>
          </a:xfrm>
          <a:prstGeom prst="rect">
            <a:avLst/>
          </a:prstGeom>
          <a:noFill/>
          <a:ln>
            <a:noFill/>
          </a:ln>
        </p:spPr>
      </p:pic>
      <p:cxnSp>
        <p:nvCxnSpPr>
          <p:cNvPr id="26" name="Google Shape;26;p4"/>
          <p:cNvCxnSpPr/>
          <p:nvPr/>
        </p:nvCxnSpPr>
        <p:spPr>
          <a:xfrm>
            <a:off x="710900" y="1054175"/>
            <a:ext cx="2742900" cy="6300"/>
          </a:xfrm>
          <a:prstGeom prst="straightConnector1">
            <a:avLst/>
          </a:prstGeom>
          <a:noFill/>
          <a:ln cap="flat" cmpd="sng" w="38100">
            <a:solidFill>
              <a:schemeClr val="lt1"/>
            </a:solidFill>
            <a:prstDash val="solid"/>
            <a:round/>
            <a:headEnd len="sm" w="sm" type="none"/>
            <a:tailEnd len="sm" w="sm" type="none"/>
          </a:ln>
        </p:spPr>
      </p:cxnSp>
      <p:sp>
        <p:nvSpPr>
          <p:cNvPr id="27" name="Google Shape;27;p4"/>
          <p:cNvSpPr txBox="1"/>
          <p:nvPr/>
        </p:nvSpPr>
        <p:spPr>
          <a:xfrm>
            <a:off x="427025" y="275688"/>
            <a:ext cx="5012700" cy="6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Proxima Nova"/>
                <a:ea typeface="Proxima Nova"/>
                <a:cs typeface="Proxima Nova"/>
                <a:sym typeface="Proxima Nova"/>
              </a:rPr>
              <a:t>Objectives</a:t>
            </a:r>
            <a:endParaRPr b="1" sz="3000">
              <a:solidFill>
                <a:srgbClr val="FFFFFF"/>
              </a:solidFill>
              <a:latin typeface="Proxima Nova"/>
              <a:ea typeface="Proxima Nova"/>
              <a:cs typeface="Proxima Nova"/>
              <a:sym typeface="Proxima Nova"/>
            </a:endParaRPr>
          </a:p>
        </p:txBody>
      </p:sp>
      <p:sp>
        <p:nvSpPr>
          <p:cNvPr id="28" name="Google Shape;28;p4"/>
          <p:cNvSpPr txBox="1"/>
          <p:nvPr>
            <p:ph idx="1" type="body"/>
          </p:nvPr>
        </p:nvSpPr>
        <p:spPr>
          <a:xfrm>
            <a:off x="711775" y="1308500"/>
            <a:ext cx="7213800" cy="31488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Font typeface="Proxima Nova"/>
              <a:buChar char="●"/>
              <a:defRPr>
                <a:solidFill>
                  <a:srgbClr val="FFFFFF"/>
                </a:solidFill>
                <a:latin typeface="Proxima Nova"/>
                <a:ea typeface="Proxima Nova"/>
                <a:cs typeface="Proxima Nova"/>
                <a:sym typeface="Proxima Nova"/>
              </a:defRPr>
            </a:lvl1pPr>
            <a:lvl2pPr indent="-317500" lvl="1" marL="9144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2pPr>
            <a:lvl3pPr indent="-317500" lvl="2" marL="13716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3pPr>
            <a:lvl4pPr indent="-317500" lvl="3" marL="18288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4pPr>
            <a:lvl5pPr indent="-317500" lvl="4" marL="22860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5pPr>
            <a:lvl6pPr indent="-317500" lvl="5" marL="27432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6pPr>
            <a:lvl7pPr indent="-317500" lvl="6" marL="32004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7pPr>
            <a:lvl8pPr indent="-317500" lvl="7" marL="36576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8pPr>
            <a:lvl9pPr indent="-317500" lvl="8" marL="4114800" rtl="0">
              <a:spcBef>
                <a:spcPts val="1600"/>
              </a:spcBef>
              <a:spcAft>
                <a:spcPts val="1600"/>
              </a:spcAft>
              <a:buClr>
                <a:srgbClr val="FFFFFF"/>
              </a:buClr>
              <a:buSzPts val="1400"/>
              <a:buFont typeface="Proxima Nova"/>
              <a:buChar char="■"/>
              <a:defRPr>
                <a:solidFill>
                  <a:srgbClr val="FFFFFF"/>
                </a:solidFill>
                <a:latin typeface="Proxima Nova"/>
                <a:ea typeface="Proxima Nova"/>
                <a:cs typeface="Proxima Nova"/>
                <a:sym typeface="Proxima Nov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5"/>
          <p:cNvSpPr/>
          <p:nvPr/>
        </p:nvSpPr>
        <p:spPr>
          <a:xfrm>
            <a:off x="0" y="0"/>
            <a:ext cx="9144000" cy="13503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31" name="Google Shape;31;p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Font typeface="Proxima Nova"/>
              <a:buNone/>
              <a:defRPr sz="3600">
                <a:solidFill>
                  <a:srgbClr val="FFFFFF"/>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 name="Google Shape;32;p5"/>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Clr>
                <a:srgbClr val="999999"/>
              </a:buClr>
              <a:buSzPts val="2400"/>
              <a:buFont typeface="Proxima Nova"/>
              <a:buChar char="●"/>
              <a:defRPr sz="2400">
                <a:solidFill>
                  <a:srgbClr val="999999"/>
                </a:solidFill>
                <a:latin typeface="Proxima Nova"/>
                <a:ea typeface="Proxima Nova"/>
                <a:cs typeface="Proxima Nova"/>
                <a:sym typeface="Proxima Nova"/>
              </a:defRPr>
            </a:lvl1pPr>
            <a:lvl2pPr indent="-342900" lvl="1" marL="914400" rtl="0">
              <a:spcBef>
                <a:spcPts val="1600"/>
              </a:spcBef>
              <a:spcAft>
                <a:spcPts val="0"/>
              </a:spcAft>
              <a:buClr>
                <a:srgbClr val="999999"/>
              </a:buClr>
              <a:buSzPts val="1800"/>
              <a:buFont typeface="Proxima Nova"/>
              <a:buChar char="○"/>
              <a:defRPr sz="1800">
                <a:solidFill>
                  <a:srgbClr val="999999"/>
                </a:solidFill>
                <a:latin typeface="Proxima Nova"/>
                <a:ea typeface="Proxima Nova"/>
                <a:cs typeface="Proxima Nova"/>
                <a:sym typeface="Proxima Nova"/>
              </a:defRPr>
            </a:lvl2pPr>
            <a:lvl3pPr indent="-317500" lvl="2" marL="13716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3pPr>
            <a:lvl4pPr indent="-317500" lvl="3" marL="18288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4pPr>
            <a:lvl5pPr indent="-317500" lvl="4" marL="22860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5pPr>
            <a:lvl6pPr indent="-317500" lvl="5" marL="27432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6pPr>
            <a:lvl7pPr indent="-317500" lvl="6" marL="32004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7pPr>
            <a:lvl8pPr indent="-317500" lvl="7" marL="36576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8pPr>
            <a:lvl9pPr indent="-317500" lvl="8" marL="4114800" rtl="0">
              <a:spcBef>
                <a:spcPts val="1600"/>
              </a:spcBef>
              <a:spcAft>
                <a:spcPts val="1600"/>
              </a:spcAft>
              <a:buClr>
                <a:srgbClr val="999999"/>
              </a:buClr>
              <a:buSzPts val="1400"/>
              <a:buFont typeface="Proxima Nova"/>
              <a:buChar char="■"/>
              <a:defRPr>
                <a:solidFill>
                  <a:srgbClr val="999999"/>
                </a:solidFill>
                <a:latin typeface="Proxima Nova"/>
                <a:ea typeface="Proxima Nova"/>
                <a:cs typeface="Proxima Nova"/>
                <a:sym typeface="Proxima Nova"/>
              </a:defRPr>
            </a:lvl9pPr>
          </a:lstStyle>
          <a:p/>
        </p:txBody>
      </p:sp>
      <p:sp>
        <p:nvSpPr>
          <p:cNvPr id="33" name="Google Shape;33;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4" name="Google Shape;34;p5"/>
          <p:cNvCxnSpPr/>
          <p:nvPr/>
        </p:nvCxnSpPr>
        <p:spPr>
          <a:xfrm>
            <a:off x="710900" y="1054175"/>
            <a:ext cx="2742900" cy="6300"/>
          </a:xfrm>
          <a:prstGeom prst="straightConnector1">
            <a:avLst/>
          </a:prstGeom>
          <a:noFill/>
          <a:ln cap="flat" cmpd="sng" w="38100">
            <a:solidFill>
              <a:srgbClr val="FFFFF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6"/>
          <p:cNvSpPr txBox="1"/>
          <p:nvPr>
            <p:ph type="title"/>
          </p:nvPr>
        </p:nvSpPr>
        <p:spPr>
          <a:xfrm>
            <a:off x="744200" y="28775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2D8EC2"/>
              </a:buClr>
              <a:buSzPts val="3600"/>
              <a:buFont typeface="Proxima Nova"/>
              <a:buNone/>
              <a:defRPr sz="3600">
                <a:solidFill>
                  <a:srgbClr val="2D8EC2"/>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 name="Google Shape;37;p6"/>
          <p:cNvSpPr txBox="1"/>
          <p:nvPr>
            <p:ph idx="1" type="body"/>
          </p:nvPr>
        </p:nvSpPr>
        <p:spPr>
          <a:xfrm>
            <a:off x="980100" y="1246825"/>
            <a:ext cx="39999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999999"/>
              </a:buClr>
              <a:buSzPts val="1800"/>
              <a:buFont typeface="Proxima Nova"/>
              <a:buChar char="●"/>
              <a:defRPr>
                <a:solidFill>
                  <a:srgbClr val="999999"/>
                </a:solidFill>
                <a:latin typeface="Proxima Nova"/>
                <a:ea typeface="Proxima Nova"/>
                <a:cs typeface="Proxima Nova"/>
                <a:sym typeface="Proxima Nova"/>
              </a:defRPr>
            </a:lvl1pPr>
            <a:lvl2pPr indent="-317500" lvl="1" marL="9144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2pPr>
            <a:lvl3pPr indent="-304800" lvl="2" marL="13716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3pPr>
            <a:lvl4pPr indent="-304800" lvl="3" marL="18288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4pPr>
            <a:lvl5pPr indent="-304800" lvl="4" marL="22860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5pPr>
            <a:lvl6pPr indent="-304800" lvl="5" marL="27432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6pPr>
            <a:lvl7pPr indent="-304800" lvl="6" marL="32004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7pPr>
            <a:lvl8pPr indent="-304800" lvl="7" marL="36576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8pPr>
            <a:lvl9pPr indent="-304800" lvl="8" marL="4114800" rtl="0">
              <a:spcBef>
                <a:spcPts val="1600"/>
              </a:spcBef>
              <a:spcAft>
                <a:spcPts val="1600"/>
              </a:spcAft>
              <a:buClr>
                <a:srgbClr val="999999"/>
              </a:buClr>
              <a:buSzPts val="1200"/>
              <a:buFont typeface="Proxima Nova"/>
              <a:buChar char="■"/>
              <a:defRPr sz="1200">
                <a:solidFill>
                  <a:srgbClr val="999999"/>
                </a:solidFill>
                <a:latin typeface="Proxima Nova"/>
                <a:ea typeface="Proxima Nova"/>
                <a:cs typeface="Proxima Nova"/>
                <a:sym typeface="Proxima Nova"/>
              </a:defRPr>
            </a:lvl9pPr>
          </a:lstStyle>
          <a:p/>
        </p:txBody>
      </p:sp>
      <p:sp>
        <p:nvSpPr>
          <p:cNvPr id="38" name="Google Shape;3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9" name="Google Shape;39;p6"/>
          <p:cNvCxnSpPr/>
          <p:nvPr/>
        </p:nvCxnSpPr>
        <p:spPr>
          <a:xfrm>
            <a:off x="940200" y="1073525"/>
            <a:ext cx="2742900" cy="6300"/>
          </a:xfrm>
          <a:prstGeom prst="straightConnector1">
            <a:avLst/>
          </a:prstGeom>
          <a:noFill/>
          <a:ln cap="flat" cmpd="sng" w="38100">
            <a:solidFill>
              <a:srgbClr val="2D8EC2"/>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ocab Slide" type="titleOnly">
  <p:cSld name="TITLE_ONLY">
    <p:spTree>
      <p:nvGrpSpPr>
        <p:cNvPr id="40" name="Shape 40"/>
        <p:cNvGrpSpPr/>
        <p:nvPr/>
      </p:nvGrpSpPr>
      <p:grpSpPr>
        <a:xfrm>
          <a:off x="0" y="0"/>
          <a:ext cx="0" cy="0"/>
          <a:chOff x="0" y="0"/>
          <a:chExt cx="0" cy="0"/>
        </a:xfrm>
      </p:grpSpPr>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2" name="Google Shape;42;p7"/>
          <p:cNvSpPr txBox="1"/>
          <p:nvPr/>
        </p:nvSpPr>
        <p:spPr>
          <a:xfrm>
            <a:off x="388375" y="324350"/>
            <a:ext cx="6373200" cy="7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2D8EC2"/>
                </a:solidFill>
                <a:latin typeface="Proxima Nova"/>
                <a:ea typeface="Proxima Nova"/>
                <a:cs typeface="Proxima Nova"/>
                <a:sym typeface="Proxima Nova"/>
              </a:rPr>
              <a:t>Concepts Learned this Lesson</a:t>
            </a:r>
            <a:endParaRPr sz="3600">
              <a:solidFill>
                <a:srgbClr val="2D8EC2"/>
              </a:solidFill>
              <a:latin typeface="Proxima Nova"/>
              <a:ea typeface="Proxima Nova"/>
              <a:cs typeface="Proxima Nova"/>
              <a:sym typeface="Proxima Nova"/>
            </a:endParaRPr>
          </a:p>
        </p:txBody>
      </p:sp>
      <p:cxnSp>
        <p:nvCxnSpPr>
          <p:cNvPr id="43" name="Google Shape;43;p7"/>
          <p:cNvCxnSpPr/>
          <p:nvPr/>
        </p:nvCxnSpPr>
        <p:spPr>
          <a:xfrm>
            <a:off x="933314" y="1073525"/>
            <a:ext cx="2742900" cy="6300"/>
          </a:xfrm>
          <a:prstGeom prst="straightConnector1">
            <a:avLst/>
          </a:prstGeom>
          <a:noFill/>
          <a:ln cap="flat" cmpd="sng" w="38100">
            <a:solidFill>
              <a:srgbClr val="2D8EC2"/>
            </a:solidFill>
            <a:prstDash val="solid"/>
            <a:round/>
            <a:headEnd len="sm" w="sm" type="none"/>
            <a:tailEnd len="sm" w="sm" type="none"/>
          </a:ln>
        </p:spPr>
      </p:cxnSp>
      <p:graphicFrame>
        <p:nvGraphicFramePr>
          <p:cNvPr id="44" name="Google Shape;44;p7"/>
          <p:cNvGraphicFramePr/>
          <p:nvPr/>
        </p:nvGraphicFramePr>
        <p:xfrm>
          <a:off x="993813" y="1655973"/>
          <a:ext cx="3000000" cy="3000000"/>
        </p:xfrm>
        <a:graphic>
          <a:graphicData uri="http://schemas.openxmlformats.org/drawingml/2006/table">
            <a:tbl>
              <a:tblPr>
                <a:noFill/>
                <a:tableStyleId>{5FE4BC90-BB1D-4CD7-BA23-D21A27B94F2A}</a:tableStyleId>
              </a:tblPr>
              <a:tblGrid>
                <a:gridCol w="3619500"/>
                <a:gridCol w="3619500"/>
              </a:tblGrid>
              <a:tr h="67900">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Term</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Definition</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r>
            </a:tbl>
          </a:graphicData>
        </a:graphic>
      </p:graphicFrame>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sp>
        <p:nvSpPr>
          <p:cNvPr id="46" name="Google Shape;46;p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7" name="Google Shape;47;p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8" name="Google Shape;4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9" name="Shape 49"/>
        <p:cNvGrpSpPr/>
        <p:nvPr/>
      </p:nvGrpSpPr>
      <p:grpSpPr>
        <a:xfrm>
          <a:off x="0" y="0"/>
          <a:ext cx="0" cy="0"/>
          <a:chOff x="0" y="0"/>
          <a:chExt cx="0" cy="0"/>
        </a:xfrm>
      </p:grpSpPr>
      <p:sp>
        <p:nvSpPr>
          <p:cNvPr id="50" name="Google Shape;50;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2" name="Shape 52"/>
        <p:cNvGrpSpPr/>
        <p:nvPr/>
      </p:nvGrpSpPr>
      <p:grpSpPr>
        <a:xfrm>
          <a:off x="0" y="0"/>
          <a:ext cx="0" cy="0"/>
          <a:chOff x="0" y="0"/>
          <a:chExt cx="0" cy="0"/>
        </a:xfrm>
      </p:grpSpPr>
      <p:sp>
        <p:nvSpPr>
          <p:cNvPr id="53" name="Google Shape;53;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5" name="Google Shape;55;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6" name="Google Shape;56;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57" name="Google Shape;5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0"/>
          <p:cNvSpPr txBox="1"/>
          <p:nvPr>
            <p:ph type="ctrTitle"/>
          </p:nvPr>
        </p:nvSpPr>
        <p:spPr>
          <a:xfrm>
            <a:off x="311708" y="6895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Web Development:</a:t>
            </a:r>
            <a:endParaRPr sz="3600"/>
          </a:p>
          <a:p>
            <a:pPr indent="0" lvl="0" marL="0" rtl="0" algn="ctr">
              <a:spcBef>
                <a:spcPts val="0"/>
              </a:spcBef>
              <a:spcAft>
                <a:spcPts val="0"/>
              </a:spcAft>
              <a:buNone/>
            </a:pPr>
            <a:r>
              <a:rPr i="1" lang="en" sz="3600"/>
              <a:t>Keyboard Interactions</a:t>
            </a:r>
            <a:endParaRPr i="1"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9"/>
          <p:cNvSpPr txBox="1"/>
          <p:nvPr>
            <p:ph type="title"/>
          </p:nvPr>
        </p:nvSpPr>
        <p:spPr>
          <a:xfrm>
            <a:off x="623400" y="211556"/>
            <a:ext cx="8520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keydown</a:t>
            </a:r>
            <a:endParaRPr/>
          </a:p>
        </p:txBody>
      </p:sp>
      <p:sp>
        <p:nvSpPr>
          <p:cNvPr id="197" name="Google Shape;197;p39"/>
          <p:cNvSpPr txBox="1"/>
          <p:nvPr>
            <p:ph idx="1" type="body"/>
          </p:nvPr>
        </p:nvSpPr>
        <p:spPr>
          <a:xfrm>
            <a:off x="311700" y="1781600"/>
            <a:ext cx="8520600" cy="79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latin typeface="Consolas"/>
                <a:ea typeface="Consolas"/>
                <a:cs typeface="Consolas"/>
                <a:sym typeface="Consolas"/>
              </a:rPr>
              <a:t>element.addEventListener("</a:t>
            </a:r>
            <a:r>
              <a:rPr b="1" lang="en">
                <a:solidFill>
                  <a:srgbClr val="000000"/>
                </a:solidFill>
                <a:highlight>
                  <a:srgbClr val="FFFF00"/>
                </a:highlight>
                <a:latin typeface="Consolas"/>
                <a:ea typeface="Consolas"/>
                <a:cs typeface="Consolas"/>
                <a:sym typeface="Consolas"/>
              </a:rPr>
              <a:t>keydown</a:t>
            </a:r>
            <a:r>
              <a:rPr b="1" lang="en">
                <a:solidFill>
                  <a:srgbClr val="000000"/>
                </a:solidFill>
                <a:latin typeface="Consolas"/>
                <a:ea typeface="Consolas"/>
                <a:cs typeface="Consolas"/>
                <a:sym typeface="Consolas"/>
              </a:rPr>
              <a:t>", turnRed);</a:t>
            </a:r>
            <a:endParaRPr b="1">
              <a:solidFill>
                <a:srgbClr val="000000"/>
              </a:solidFill>
              <a:latin typeface="Consolas"/>
              <a:ea typeface="Consolas"/>
              <a:cs typeface="Consolas"/>
              <a:sym typeface="Consolas"/>
            </a:endParaRPr>
          </a:p>
          <a:p>
            <a:pPr indent="0" lvl="0" marL="0" rtl="0" algn="ctr">
              <a:spcBef>
                <a:spcPts val="1600"/>
              </a:spcBef>
              <a:spcAft>
                <a:spcPts val="0"/>
              </a:spcAft>
              <a:buNone/>
            </a:pPr>
            <a:r>
              <a:t/>
            </a:r>
            <a:endParaRPr b="1">
              <a:solidFill>
                <a:srgbClr val="000000"/>
              </a:solidFill>
              <a:latin typeface="Consolas"/>
              <a:ea typeface="Consolas"/>
              <a:cs typeface="Consolas"/>
              <a:sym typeface="Consolas"/>
            </a:endParaRPr>
          </a:p>
          <a:p>
            <a:pPr indent="0" lvl="0" marL="0" rtl="0" algn="l">
              <a:spcBef>
                <a:spcPts val="1600"/>
              </a:spcBef>
              <a:spcAft>
                <a:spcPts val="1600"/>
              </a:spcAft>
              <a:buNone/>
            </a:pPr>
            <a:r>
              <a:t/>
            </a:r>
            <a:endParaRPr b="1">
              <a:solidFill>
                <a:srgbClr val="000000"/>
              </a:solidFill>
              <a:latin typeface="Consolas"/>
              <a:ea typeface="Consolas"/>
              <a:cs typeface="Consolas"/>
              <a:sym typeface="Consolas"/>
            </a:endParaRPr>
          </a:p>
        </p:txBody>
      </p:sp>
      <p:sp>
        <p:nvSpPr>
          <p:cNvPr id="198" name="Google Shape;198;p39"/>
          <p:cNvSpPr txBox="1"/>
          <p:nvPr/>
        </p:nvSpPr>
        <p:spPr>
          <a:xfrm>
            <a:off x="1091250" y="2862075"/>
            <a:ext cx="6961500" cy="1756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chemeClr val="dk1"/>
                </a:solidFill>
                <a:latin typeface="Consolas"/>
                <a:ea typeface="Consolas"/>
                <a:cs typeface="Consolas"/>
                <a:sym typeface="Consolas"/>
              </a:rPr>
              <a:t>function turnRed()</a:t>
            </a:r>
            <a:endParaRPr b="1" sz="1800">
              <a:solidFill>
                <a:schemeClr val="dk1"/>
              </a:solidFill>
              <a:latin typeface="Consolas"/>
              <a:ea typeface="Consolas"/>
              <a:cs typeface="Consolas"/>
              <a:sym typeface="Consolas"/>
            </a:endParaRPr>
          </a:p>
          <a:p>
            <a:pPr indent="0" lvl="0" marL="0" rtl="0" algn="l">
              <a:lnSpc>
                <a:spcPct val="100000"/>
              </a:lnSpc>
              <a:spcBef>
                <a:spcPts val="1600"/>
              </a:spcBef>
              <a:spcAft>
                <a:spcPts val="0"/>
              </a:spcAft>
              <a:buNone/>
            </a:pPr>
            <a:r>
              <a:rPr b="1" lang="en" sz="1800">
                <a:solidFill>
                  <a:schemeClr val="dk1"/>
                </a:solidFill>
                <a:latin typeface="Consolas"/>
                <a:ea typeface="Consolas"/>
                <a:cs typeface="Consolas"/>
                <a:sym typeface="Consolas"/>
              </a:rPr>
              <a:t>{</a:t>
            </a:r>
            <a:endParaRPr b="1" sz="1800">
              <a:solidFill>
                <a:schemeClr val="dk1"/>
              </a:solidFill>
              <a:latin typeface="Consolas"/>
              <a:ea typeface="Consolas"/>
              <a:cs typeface="Consolas"/>
              <a:sym typeface="Consolas"/>
            </a:endParaRPr>
          </a:p>
          <a:p>
            <a:pPr indent="457200" lvl="0" marL="0" rtl="0" algn="l">
              <a:lnSpc>
                <a:spcPct val="100000"/>
              </a:lnSpc>
              <a:spcBef>
                <a:spcPts val="0"/>
              </a:spcBef>
              <a:spcAft>
                <a:spcPts val="0"/>
              </a:spcAft>
              <a:buNone/>
            </a:pPr>
            <a:r>
              <a:rPr b="1" lang="en" sz="1800">
                <a:solidFill>
                  <a:schemeClr val="dk1"/>
                </a:solidFill>
                <a:latin typeface="Consolas"/>
                <a:ea typeface="Consolas"/>
                <a:cs typeface="Consolas"/>
                <a:sym typeface="Consolas"/>
              </a:rPr>
              <a:t>var p = document.getElementById("p");</a:t>
            </a:r>
            <a:endParaRPr b="1"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b="1" lang="en" sz="1800">
                <a:solidFill>
                  <a:schemeClr val="dk1"/>
                </a:solidFill>
                <a:latin typeface="Consolas"/>
                <a:ea typeface="Consolas"/>
                <a:cs typeface="Consolas"/>
                <a:sym typeface="Consolas"/>
              </a:rPr>
              <a:t>	p.style.color = "red"; </a:t>
            </a:r>
            <a:endParaRPr b="1"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b="1" lang="en" sz="1800">
                <a:solidFill>
                  <a:schemeClr val="dk1"/>
                </a:solidFill>
                <a:latin typeface="Consolas"/>
                <a:ea typeface="Consolas"/>
                <a:cs typeface="Consolas"/>
                <a:sym typeface="Consolas"/>
              </a:rPr>
              <a:t>}</a:t>
            </a:r>
            <a:endParaRPr b="1"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800"/>
          </a:p>
        </p:txBody>
      </p:sp>
      <p:sp>
        <p:nvSpPr>
          <p:cNvPr id="199" name="Google Shape;199;p39"/>
          <p:cNvSpPr/>
          <p:nvPr/>
        </p:nvSpPr>
        <p:spPr>
          <a:xfrm>
            <a:off x="6532700" y="2571801"/>
            <a:ext cx="2070600" cy="1003500"/>
          </a:xfrm>
          <a:prstGeom prst="roundRect">
            <a:avLst>
              <a:gd fmla="val 16667" name="adj"/>
            </a:avLst>
          </a:prstGeom>
          <a:solidFill>
            <a:srgbClr val="2D8EC2"/>
          </a:solidFill>
          <a:ln cap="flat" cmpd="sng" w="9525">
            <a:solidFill>
              <a:srgbClr val="59595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Proxima Nova"/>
                <a:ea typeface="Proxima Nova"/>
                <a:cs typeface="Proxima Nova"/>
                <a:sym typeface="Proxima Nova"/>
              </a:rPr>
              <a:t>When </a:t>
            </a:r>
            <a:r>
              <a:rPr b="1" lang="en" sz="1600">
                <a:solidFill>
                  <a:srgbClr val="FFFFFF"/>
                </a:solidFill>
                <a:latin typeface="Proxima Nova"/>
                <a:ea typeface="Proxima Nova"/>
                <a:cs typeface="Proxima Nova"/>
                <a:sym typeface="Proxima Nova"/>
              </a:rPr>
              <a:t>any</a:t>
            </a:r>
            <a:r>
              <a:rPr lang="en" sz="1600">
                <a:solidFill>
                  <a:srgbClr val="FFFFFF"/>
                </a:solidFill>
                <a:latin typeface="Proxima Nova"/>
                <a:ea typeface="Proxima Nova"/>
                <a:cs typeface="Proxima Nova"/>
                <a:sym typeface="Proxima Nova"/>
              </a:rPr>
              <a:t> key is pressed, </a:t>
            </a:r>
            <a:r>
              <a:rPr lang="en" sz="1600">
                <a:solidFill>
                  <a:srgbClr val="FFFFFF"/>
                </a:solidFill>
                <a:latin typeface="Consolas"/>
                <a:ea typeface="Consolas"/>
                <a:cs typeface="Consolas"/>
                <a:sym typeface="Consolas"/>
              </a:rPr>
              <a:t>turnRed</a:t>
            </a:r>
            <a:r>
              <a:rPr lang="en" sz="1600">
                <a:solidFill>
                  <a:srgbClr val="FFFFFF"/>
                </a:solidFill>
                <a:latin typeface="Proxima Nova"/>
                <a:ea typeface="Proxima Nova"/>
                <a:cs typeface="Proxima Nova"/>
                <a:sym typeface="Proxima Nova"/>
              </a:rPr>
              <a:t> will execute!</a:t>
            </a:r>
            <a:endParaRPr sz="1600">
              <a:solidFill>
                <a:srgbClr val="FFFFFF"/>
              </a:solidFill>
              <a:latin typeface="Proxima Nova"/>
              <a:ea typeface="Proxima Nova"/>
              <a:cs typeface="Proxima Nova"/>
              <a:sym typeface="Proxima Nova"/>
            </a:endParaRPr>
          </a:p>
        </p:txBody>
      </p:sp>
      <p:cxnSp>
        <p:nvCxnSpPr>
          <p:cNvPr id="200" name="Google Shape;200;p39"/>
          <p:cNvCxnSpPr>
            <a:stCxn id="199" idx="1"/>
          </p:cNvCxnSpPr>
          <p:nvPr/>
        </p:nvCxnSpPr>
        <p:spPr>
          <a:xfrm rot="10800000">
            <a:off x="5763500" y="2364951"/>
            <a:ext cx="769200" cy="708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0"/>
          <p:cNvSpPr txBox="1"/>
          <p:nvPr>
            <p:ph type="title"/>
          </p:nvPr>
        </p:nvSpPr>
        <p:spPr>
          <a:xfrm>
            <a:off x="623400" y="211556"/>
            <a:ext cx="8520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keydown</a:t>
            </a:r>
            <a:endParaRPr/>
          </a:p>
        </p:txBody>
      </p:sp>
      <p:sp>
        <p:nvSpPr>
          <p:cNvPr id="206" name="Google Shape;206;p40"/>
          <p:cNvSpPr txBox="1"/>
          <p:nvPr>
            <p:ph idx="1" type="body"/>
          </p:nvPr>
        </p:nvSpPr>
        <p:spPr>
          <a:xfrm>
            <a:off x="311700" y="1781600"/>
            <a:ext cx="8520600" cy="79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latin typeface="Consolas"/>
                <a:ea typeface="Consolas"/>
                <a:cs typeface="Consolas"/>
                <a:sym typeface="Consolas"/>
              </a:rPr>
              <a:t>element.addEventListener("keydown", turnRed);</a:t>
            </a:r>
            <a:endParaRPr b="1">
              <a:solidFill>
                <a:srgbClr val="000000"/>
              </a:solidFill>
              <a:latin typeface="Consolas"/>
              <a:ea typeface="Consolas"/>
              <a:cs typeface="Consolas"/>
              <a:sym typeface="Consolas"/>
            </a:endParaRPr>
          </a:p>
          <a:p>
            <a:pPr indent="0" lvl="0" marL="0" rtl="0" algn="ctr">
              <a:spcBef>
                <a:spcPts val="1600"/>
              </a:spcBef>
              <a:spcAft>
                <a:spcPts val="0"/>
              </a:spcAft>
              <a:buNone/>
            </a:pPr>
            <a:r>
              <a:t/>
            </a:r>
            <a:endParaRPr b="1">
              <a:solidFill>
                <a:srgbClr val="000000"/>
              </a:solidFill>
              <a:latin typeface="Consolas"/>
              <a:ea typeface="Consolas"/>
              <a:cs typeface="Consolas"/>
              <a:sym typeface="Consolas"/>
            </a:endParaRPr>
          </a:p>
          <a:p>
            <a:pPr indent="0" lvl="0" marL="0" rtl="0" algn="l">
              <a:spcBef>
                <a:spcPts val="1600"/>
              </a:spcBef>
              <a:spcAft>
                <a:spcPts val="1600"/>
              </a:spcAft>
              <a:buNone/>
            </a:pPr>
            <a:r>
              <a:t/>
            </a:r>
            <a:endParaRPr b="1">
              <a:solidFill>
                <a:srgbClr val="000000"/>
              </a:solidFill>
              <a:latin typeface="Consolas"/>
              <a:ea typeface="Consolas"/>
              <a:cs typeface="Consolas"/>
              <a:sym typeface="Consolas"/>
            </a:endParaRPr>
          </a:p>
        </p:txBody>
      </p:sp>
      <p:sp>
        <p:nvSpPr>
          <p:cNvPr id="207" name="Google Shape;207;p40"/>
          <p:cNvSpPr/>
          <p:nvPr/>
        </p:nvSpPr>
        <p:spPr>
          <a:xfrm>
            <a:off x="2649000" y="2847300"/>
            <a:ext cx="3846000" cy="1366200"/>
          </a:xfrm>
          <a:prstGeom prst="roundRect">
            <a:avLst>
              <a:gd fmla="val 16667" name="adj"/>
            </a:avLst>
          </a:prstGeom>
          <a:solidFill>
            <a:srgbClr val="2D8EC2"/>
          </a:solidFill>
          <a:ln cap="flat" cmpd="sng" w="9525">
            <a:solidFill>
              <a:srgbClr val="59595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Proxima Nova"/>
                <a:ea typeface="Proxima Nova"/>
                <a:cs typeface="Proxima Nova"/>
                <a:sym typeface="Proxima Nova"/>
              </a:rPr>
              <a:t>But what if we wanted a </a:t>
            </a:r>
            <a:r>
              <a:rPr b="1" lang="en" sz="2000">
                <a:solidFill>
                  <a:srgbClr val="FFFFFF"/>
                </a:solidFill>
                <a:latin typeface="Proxima Nova"/>
                <a:ea typeface="Proxima Nova"/>
                <a:cs typeface="Proxima Nova"/>
                <a:sym typeface="Proxima Nova"/>
              </a:rPr>
              <a:t>specific</a:t>
            </a:r>
            <a:r>
              <a:rPr lang="en" sz="2000">
                <a:solidFill>
                  <a:srgbClr val="FFFFFF"/>
                </a:solidFill>
                <a:latin typeface="Proxima Nova"/>
                <a:ea typeface="Proxima Nova"/>
                <a:cs typeface="Proxima Nova"/>
                <a:sym typeface="Proxima Nova"/>
              </a:rPr>
              <a:t> key to execute the </a:t>
            </a:r>
            <a:r>
              <a:rPr lang="en" sz="2000">
                <a:solidFill>
                  <a:srgbClr val="FFFFFF"/>
                </a:solidFill>
                <a:latin typeface="Consolas"/>
                <a:ea typeface="Consolas"/>
                <a:cs typeface="Consolas"/>
                <a:sym typeface="Consolas"/>
              </a:rPr>
              <a:t>turnRed</a:t>
            </a:r>
            <a:r>
              <a:rPr lang="en" sz="2000">
                <a:solidFill>
                  <a:srgbClr val="FFFFFF"/>
                </a:solidFill>
                <a:latin typeface="Proxima Nova"/>
                <a:ea typeface="Proxima Nova"/>
                <a:cs typeface="Proxima Nova"/>
                <a:sym typeface="Proxima Nova"/>
              </a:rPr>
              <a:t> function?</a:t>
            </a:r>
            <a:endParaRPr sz="2000">
              <a:solidFill>
                <a:srgbClr val="FFFFFF"/>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1"/>
          <p:cNvSpPr txBox="1"/>
          <p:nvPr>
            <p:ph type="title"/>
          </p:nvPr>
        </p:nvSpPr>
        <p:spPr>
          <a:xfrm>
            <a:off x="249725" y="98975"/>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Event Properties</a:t>
            </a:r>
            <a:endParaRPr/>
          </a:p>
        </p:txBody>
      </p:sp>
      <p:sp>
        <p:nvSpPr>
          <p:cNvPr id="213" name="Google Shape;213;p41"/>
          <p:cNvSpPr txBox="1"/>
          <p:nvPr>
            <p:ph idx="2" type="title"/>
          </p:nvPr>
        </p:nvSpPr>
        <p:spPr>
          <a:xfrm>
            <a:off x="311700" y="195217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Each event type has </a:t>
            </a:r>
            <a:r>
              <a:rPr b="1" lang="en"/>
              <a:t>event properties</a:t>
            </a:r>
            <a:r>
              <a:rPr lang="en"/>
              <a:t> that allow us to gather data from each event interaction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2"/>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 E</a:t>
            </a:r>
            <a:r>
              <a:rPr lang="en"/>
              <a:t>vent </a:t>
            </a:r>
            <a:r>
              <a:rPr lang="en"/>
              <a:t>P</a:t>
            </a:r>
            <a:r>
              <a:rPr lang="en"/>
              <a:t>roperties</a:t>
            </a:r>
            <a:endParaRPr/>
          </a:p>
        </p:txBody>
      </p:sp>
      <p:sp>
        <p:nvSpPr>
          <p:cNvPr id="219" name="Google Shape;219;p42"/>
          <p:cNvSpPr txBox="1"/>
          <p:nvPr>
            <p:ph idx="1" type="body"/>
          </p:nvPr>
        </p:nvSpPr>
        <p:spPr>
          <a:xfrm>
            <a:off x="311700" y="14752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When we click on a webpage, each click gathers information about the page:</a:t>
            </a:r>
            <a:endParaRPr b="1">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3"/>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Click E</a:t>
            </a:r>
            <a:r>
              <a:rPr lang="en">
                <a:solidFill>
                  <a:schemeClr val="lt1"/>
                </a:solidFill>
              </a:rPr>
              <a:t>vent </a:t>
            </a:r>
            <a:r>
              <a:rPr lang="en">
                <a:solidFill>
                  <a:schemeClr val="lt1"/>
                </a:solidFill>
              </a:rPr>
              <a:t>Properties</a:t>
            </a:r>
            <a:endParaRPr>
              <a:solidFill>
                <a:schemeClr val="lt1"/>
              </a:solidFill>
            </a:endParaRPr>
          </a:p>
          <a:p>
            <a:pPr indent="0" lvl="0" marL="0" rtl="0" algn="l">
              <a:spcBef>
                <a:spcPts val="0"/>
              </a:spcBef>
              <a:spcAft>
                <a:spcPts val="0"/>
              </a:spcAft>
              <a:buNone/>
            </a:pPr>
            <a:r>
              <a:t/>
            </a:r>
            <a:endParaRPr/>
          </a:p>
        </p:txBody>
      </p:sp>
      <p:sp>
        <p:nvSpPr>
          <p:cNvPr id="225" name="Google Shape;225;p43"/>
          <p:cNvSpPr txBox="1"/>
          <p:nvPr>
            <p:ph idx="1" type="body"/>
          </p:nvPr>
        </p:nvSpPr>
        <p:spPr>
          <a:xfrm>
            <a:off x="311700" y="14752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When we click on a webpage, each click gathers information about the page:</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381000" lvl="0" marL="457200" rtl="0" algn="l">
              <a:spcBef>
                <a:spcPts val="1600"/>
              </a:spcBef>
              <a:spcAft>
                <a:spcPts val="0"/>
              </a:spcAft>
              <a:buClr>
                <a:srgbClr val="000000"/>
              </a:buClr>
              <a:buSzPts val="2400"/>
              <a:buChar char="-"/>
            </a:pPr>
            <a:r>
              <a:rPr lang="en">
                <a:solidFill>
                  <a:srgbClr val="000000"/>
                </a:solidFill>
              </a:rPr>
              <a:t>x and y coordinates of the page</a:t>
            </a:r>
            <a:endParaRPr>
              <a:solidFill>
                <a:srgbClr val="000000"/>
              </a:solidFill>
            </a:endParaRPr>
          </a:p>
          <a:p>
            <a:pPr indent="-381000" lvl="0" marL="457200" rtl="0" algn="l">
              <a:spcBef>
                <a:spcPts val="0"/>
              </a:spcBef>
              <a:spcAft>
                <a:spcPts val="0"/>
              </a:spcAft>
              <a:buClr>
                <a:srgbClr val="000000"/>
              </a:buClr>
              <a:buSzPts val="2400"/>
              <a:buChar char="-"/>
            </a:pPr>
            <a:r>
              <a:rPr lang="en">
                <a:solidFill>
                  <a:srgbClr val="000000"/>
                </a:solidFill>
              </a:rPr>
              <a:t>The element type that's being clicked</a:t>
            </a:r>
            <a:endParaRPr>
              <a:solidFill>
                <a:srgbClr val="000000"/>
              </a:solidFill>
            </a:endParaRPr>
          </a:p>
          <a:p>
            <a:pPr indent="-381000" lvl="0" marL="457200" rtl="0" algn="l">
              <a:spcBef>
                <a:spcPts val="0"/>
              </a:spcBef>
              <a:spcAft>
                <a:spcPts val="0"/>
              </a:spcAft>
              <a:buClr>
                <a:srgbClr val="000000"/>
              </a:buClr>
              <a:buSzPts val="2400"/>
              <a:buChar char="-"/>
            </a:pPr>
            <a:r>
              <a:rPr lang="en">
                <a:solidFill>
                  <a:srgbClr val="000000"/>
                </a:solidFill>
              </a:rPr>
              <a:t>What time the click was made</a:t>
            </a: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4"/>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Click E</a:t>
            </a:r>
            <a:r>
              <a:rPr lang="en">
                <a:solidFill>
                  <a:schemeClr val="lt1"/>
                </a:solidFill>
              </a:rPr>
              <a:t>vent </a:t>
            </a:r>
            <a:r>
              <a:rPr lang="en">
                <a:solidFill>
                  <a:schemeClr val="lt1"/>
                </a:solidFill>
              </a:rPr>
              <a:t>Properties</a:t>
            </a:r>
            <a:endParaRPr>
              <a:solidFill>
                <a:schemeClr val="lt1"/>
              </a:solidFill>
            </a:endParaRPr>
          </a:p>
          <a:p>
            <a:pPr indent="0" lvl="0" marL="0" rtl="0" algn="l">
              <a:spcBef>
                <a:spcPts val="0"/>
              </a:spcBef>
              <a:spcAft>
                <a:spcPts val="0"/>
              </a:spcAft>
              <a:buNone/>
            </a:pPr>
            <a:r>
              <a:t/>
            </a:r>
            <a:endParaRPr/>
          </a:p>
        </p:txBody>
      </p:sp>
      <p:sp>
        <p:nvSpPr>
          <p:cNvPr id="231" name="Google Shape;231;p44"/>
          <p:cNvSpPr txBox="1"/>
          <p:nvPr>
            <p:ph idx="1" type="body"/>
          </p:nvPr>
        </p:nvSpPr>
        <p:spPr>
          <a:xfrm>
            <a:off x="311700" y="14752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When we click on a webpage, each click gathers information about the page:</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381000" lvl="0" marL="457200" rtl="0" algn="l">
              <a:spcBef>
                <a:spcPts val="1600"/>
              </a:spcBef>
              <a:spcAft>
                <a:spcPts val="0"/>
              </a:spcAft>
              <a:buClr>
                <a:srgbClr val="000000"/>
              </a:buClr>
              <a:buSzPts val="2400"/>
              <a:buChar char="-"/>
            </a:pPr>
            <a:r>
              <a:rPr lang="en">
                <a:solidFill>
                  <a:srgbClr val="000000"/>
                </a:solidFill>
              </a:rPr>
              <a:t>x and y coordinates of the page</a:t>
            </a:r>
            <a:endParaRPr>
              <a:solidFill>
                <a:srgbClr val="000000"/>
              </a:solidFill>
            </a:endParaRPr>
          </a:p>
          <a:p>
            <a:pPr indent="-381000" lvl="0" marL="457200" rtl="0" algn="l">
              <a:spcBef>
                <a:spcPts val="0"/>
              </a:spcBef>
              <a:spcAft>
                <a:spcPts val="0"/>
              </a:spcAft>
              <a:buClr>
                <a:srgbClr val="000000"/>
              </a:buClr>
              <a:buSzPts val="2400"/>
              <a:buChar char="-"/>
            </a:pPr>
            <a:r>
              <a:rPr lang="en">
                <a:solidFill>
                  <a:srgbClr val="000000"/>
                </a:solidFill>
              </a:rPr>
              <a:t>The element type that's being clicked</a:t>
            </a:r>
            <a:endParaRPr>
              <a:solidFill>
                <a:srgbClr val="000000"/>
              </a:solidFill>
            </a:endParaRPr>
          </a:p>
          <a:p>
            <a:pPr indent="-381000" lvl="0" marL="457200" rtl="0" algn="l">
              <a:spcBef>
                <a:spcPts val="0"/>
              </a:spcBef>
              <a:spcAft>
                <a:spcPts val="0"/>
              </a:spcAft>
              <a:buClr>
                <a:srgbClr val="000000"/>
              </a:buClr>
              <a:buSzPts val="2400"/>
              <a:buChar char="-"/>
            </a:pPr>
            <a:r>
              <a:rPr lang="en">
                <a:solidFill>
                  <a:srgbClr val="000000"/>
                </a:solidFill>
              </a:rPr>
              <a:t>What time the click was made</a:t>
            </a:r>
            <a:endParaRPr>
              <a:solidFill>
                <a:srgbClr val="000000"/>
              </a:solidFill>
            </a:endParaRPr>
          </a:p>
        </p:txBody>
      </p:sp>
      <p:sp>
        <p:nvSpPr>
          <p:cNvPr id="232" name="Google Shape;232;p44"/>
          <p:cNvSpPr/>
          <p:nvPr/>
        </p:nvSpPr>
        <p:spPr>
          <a:xfrm>
            <a:off x="6274850" y="2571750"/>
            <a:ext cx="2612700" cy="1662600"/>
          </a:xfrm>
          <a:prstGeom prst="roundRect">
            <a:avLst>
              <a:gd fmla="val 16667" name="adj"/>
            </a:avLst>
          </a:prstGeom>
          <a:solidFill>
            <a:srgbClr val="2D8EC2"/>
          </a:solidFill>
          <a:ln cap="flat" cmpd="sng" w="9525">
            <a:solidFill>
              <a:srgbClr val="59595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Proxima Nova"/>
                <a:ea typeface="Proxima Nova"/>
                <a:cs typeface="Proxima Nova"/>
                <a:sym typeface="Proxima Nova"/>
              </a:rPr>
              <a:t>We can access this information by passing the </a:t>
            </a:r>
            <a:r>
              <a:rPr b="1" lang="en" sz="1800">
                <a:solidFill>
                  <a:srgbClr val="FFFFFF"/>
                </a:solidFill>
                <a:latin typeface="Proxima Nova"/>
                <a:ea typeface="Proxima Nova"/>
                <a:cs typeface="Proxima Nova"/>
                <a:sym typeface="Proxima Nova"/>
              </a:rPr>
              <a:t>event </a:t>
            </a:r>
            <a:r>
              <a:rPr lang="en" sz="1800">
                <a:solidFill>
                  <a:srgbClr val="FFFFFF"/>
                </a:solidFill>
                <a:latin typeface="Proxima Nova"/>
                <a:ea typeface="Proxima Nova"/>
                <a:cs typeface="Proxima Nova"/>
                <a:sym typeface="Proxima Nova"/>
              </a:rPr>
              <a:t>as a parameter in the event function.</a:t>
            </a:r>
            <a:endParaRPr sz="1800">
              <a:solidFill>
                <a:srgbClr val="FFFFFF"/>
              </a:solidFill>
              <a:latin typeface="Proxima Nova"/>
              <a:ea typeface="Proxima Nova"/>
              <a:cs typeface="Proxima Nova"/>
              <a:sym typeface="Proxima Nova"/>
            </a:endParaRPr>
          </a:p>
        </p:txBody>
      </p:sp>
      <p:cxnSp>
        <p:nvCxnSpPr>
          <p:cNvPr id="233" name="Google Shape;233;p44"/>
          <p:cNvCxnSpPr>
            <a:stCxn id="232" idx="1"/>
          </p:cNvCxnSpPr>
          <p:nvPr/>
        </p:nvCxnSpPr>
        <p:spPr>
          <a:xfrm flipH="1">
            <a:off x="5341850" y="3403050"/>
            <a:ext cx="933000" cy="130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5"/>
          <p:cNvSpPr txBox="1"/>
          <p:nvPr>
            <p:ph idx="1" type="body"/>
          </p:nvPr>
        </p:nvSpPr>
        <p:spPr>
          <a:xfrm>
            <a:off x="311700" y="1781600"/>
            <a:ext cx="8520600" cy="79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latin typeface="Consolas"/>
                <a:ea typeface="Consolas"/>
                <a:cs typeface="Consolas"/>
                <a:sym typeface="Consolas"/>
              </a:rPr>
              <a:t>element.addEventListener("click", getElem);</a:t>
            </a:r>
            <a:endParaRPr b="1">
              <a:solidFill>
                <a:srgbClr val="000000"/>
              </a:solidFill>
              <a:latin typeface="Consolas"/>
              <a:ea typeface="Consolas"/>
              <a:cs typeface="Consolas"/>
              <a:sym typeface="Consolas"/>
            </a:endParaRPr>
          </a:p>
          <a:p>
            <a:pPr indent="0" lvl="0" marL="0" rtl="0" algn="ctr">
              <a:spcBef>
                <a:spcPts val="1600"/>
              </a:spcBef>
              <a:spcAft>
                <a:spcPts val="0"/>
              </a:spcAft>
              <a:buNone/>
            </a:pPr>
            <a:r>
              <a:t/>
            </a:r>
            <a:endParaRPr b="1">
              <a:solidFill>
                <a:srgbClr val="000000"/>
              </a:solidFill>
              <a:latin typeface="Consolas"/>
              <a:ea typeface="Consolas"/>
              <a:cs typeface="Consolas"/>
              <a:sym typeface="Consolas"/>
            </a:endParaRPr>
          </a:p>
          <a:p>
            <a:pPr indent="0" lvl="0" marL="0" rtl="0" algn="l">
              <a:spcBef>
                <a:spcPts val="1600"/>
              </a:spcBef>
              <a:spcAft>
                <a:spcPts val="1600"/>
              </a:spcAft>
              <a:buNone/>
            </a:pPr>
            <a:r>
              <a:t/>
            </a:r>
            <a:endParaRPr b="1">
              <a:solidFill>
                <a:srgbClr val="000000"/>
              </a:solidFill>
              <a:latin typeface="Consolas"/>
              <a:ea typeface="Consolas"/>
              <a:cs typeface="Consolas"/>
              <a:sym typeface="Consolas"/>
            </a:endParaRPr>
          </a:p>
        </p:txBody>
      </p:sp>
      <p:sp>
        <p:nvSpPr>
          <p:cNvPr id="239" name="Google Shape;239;p45"/>
          <p:cNvSpPr txBox="1"/>
          <p:nvPr/>
        </p:nvSpPr>
        <p:spPr>
          <a:xfrm>
            <a:off x="1134000" y="2774200"/>
            <a:ext cx="6876000" cy="1756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chemeClr val="dk1"/>
                </a:solidFill>
                <a:latin typeface="Consolas"/>
                <a:ea typeface="Consolas"/>
                <a:cs typeface="Consolas"/>
                <a:sym typeface="Consolas"/>
              </a:rPr>
              <a:t>function getElem(event)</a:t>
            </a:r>
            <a:endParaRPr b="1" sz="1800">
              <a:solidFill>
                <a:schemeClr val="dk1"/>
              </a:solidFill>
              <a:latin typeface="Consolas"/>
              <a:ea typeface="Consolas"/>
              <a:cs typeface="Consolas"/>
              <a:sym typeface="Consolas"/>
            </a:endParaRPr>
          </a:p>
          <a:p>
            <a:pPr indent="0" lvl="0" marL="0" rtl="0" algn="l">
              <a:lnSpc>
                <a:spcPct val="100000"/>
              </a:lnSpc>
              <a:spcBef>
                <a:spcPts val="1600"/>
              </a:spcBef>
              <a:spcAft>
                <a:spcPts val="0"/>
              </a:spcAft>
              <a:buNone/>
            </a:pPr>
            <a:r>
              <a:rPr b="1" lang="en" sz="1800">
                <a:solidFill>
                  <a:schemeClr val="dk1"/>
                </a:solidFill>
                <a:latin typeface="Consolas"/>
                <a:ea typeface="Consolas"/>
                <a:cs typeface="Consolas"/>
                <a:sym typeface="Consolas"/>
              </a:rPr>
              <a:t>{</a:t>
            </a:r>
            <a:endParaRPr b="1"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b="1" lang="en" sz="1800">
                <a:solidFill>
                  <a:schemeClr val="dk1"/>
                </a:solidFill>
                <a:latin typeface="Consolas"/>
                <a:ea typeface="Consolas"/>
                <a:cs typeface="Consolas"/>
                <a:sym typeface="Consolas"/>
              </a:rPr>
              <a:t>	console.log(event.target);</a:t>
            </a:r>
            <a:endParaRPr b="1"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b="1" lang="en" sz="1800">
                <a:solidFill>
                  <a:schemeClr val="dk1"/>
                </a:solidFill>
                <a:latin typeface="Consolas"/>
                <a:ea typeface="Consolas"/>
                <a:cs typeface="Consolas"/>
                <a:sym typeface="Consolas"/>
              </a:rPr>
              <a:t>}</a:t>
            </a:r>
            <a:endParaRPr b="1"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800"/>
          </a:p>
        </p:txBody>
      </p:sp>
      <p:sp>
        <p:nvSpPr>
          <p:cNvPr id="240" name="Google Shape;240;p4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Click E</a:t>
            </a:r>
            <a:r>
              <a:rPr lang="en">
                <a:solidFill>
                  <a:schemeClr val="lt1"/>
                </a:solidFill>
              </a:rPr>
              <a:t>vent </a:t>
            </a:r>
            <a:r>
              <a:rPr lang="en">
                <a:solidFill>
                  <a:schemeClr val="lt1"/>
                </a:solidFill>
              </a:rPr>
              <a:t>Properties</a:t>
            </a:r>
            <a:endParaRPr>
              <a:solidFill>
                <a:schemeClr val="lt1"/>
              </a:solidFill>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6"/>
          <p:cNvSpPr txBox="1"/>
          <p:nvPr>
            <p:ph idx="1" type="body"/>
          </p:nvPr>
        </p:nvSpPr>
        <p:spPr>
          <a:xfrm>
            <a:off x="311700" y="1781600"/>
            <a:ext cx="8520600" cy="79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latin typeface="Consolas"/>
                <a:ea typeface="Consolas"/>
                <a:cs typeface="Consolas"/>
                <a:sym typeface="Consolas"/>
              </a:rPr>
              <a:t>element.addEventListener("click", getElem);</a:t>
            </a:r>
            <a:endParaRPr b="1">
              <a:solidFill>
                <a:srgbClr val="000000"/>
              </a:solidFill>
              <a:latin typeface="Consolas"/>
              <a:ea typeface="Consolas"/>
              <a:cs typeface="Consolas"/>
              <a:sym typeface="Consolas"/>
            </a:endParaRPr>
          </a:p>
          <a:p>
            <a:pPr indent="0" lvl="0" marL="0" rtl="0" algn="ctr">
              <a:spcBef>
                <a:spcPts val="1600"/>
              </a:spcBef>
              <a:spcAft>
                <a:spcPts val="0"/>
              </a:spcAft>
              <a:buNone/>
            </a:pPr>
            <a:r>
              <a:t/>
            </a:r>
            <a:endParaRPr b="1">
              <a:solidFill>
                <a:srgbClr val="000000"/>
              </a:solidFill>
              <a:latin typeface="Consolas"/>
              <a:ea typeface="Consolas"/>
              <a:cs typeface="Consolas"/>
              <a:sym typeface="Consolas"/>
            </a:endParaRPr>
          </a:p>
          <a:p>
            <a:pPr indent="0" lvl="0" marL="0" rtl="0" algn="l">
              <a:spcBef>
                <a:spcPts val="1600"/>
              </a:spcBef>
              <a:spcAft>
                <a:spcPts val="1600"/>
              </a:spcAft>
              <a:buNone/>
            </a:pPr>
            <a:r>
              <a:t/>
            </a:r>
            <a:endParaRPr b="1">
              <a:solidFill>
                <a:srgbClr val="000000"/>
              </a:solidFill>
              <a:latin typeface="Consolas"/>
              <a:ea typeface="Consolas"/>
              <a:cs typeface="Consolas"/>
              <a:sym typeface="Consolas"/>
            </a:endParaRPr>
          </a:p>
        </p:txBody>
      </p:sp>
      <p:sp>
        <p:nvSpPr>
          <p:cNvPr id="246" name="Google Shape;246;p46"/>
          <p:cNvSpPr txBox="1"/>
          <p:nvPr/>
        </p:nvSpPr>
        <p:spPr>
          <a:xfrm>
            <a:off x="1134000" y="2774200"/>
            <a:ext cx="6876000" cy="1756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chemeClr val="dk1"/>
                </a:solidFill>
                <a:latin typeface="Consolas"/>
                <a:ea typeface="Consolas"/>
                <a:cs typeface="Consolas"/>
                <a:sym typeface="Consolas"/>
              </a:rPr>
              <a:t>function getElem(</a:t>
            </a:r>
            <a:r>
              <a:rPr b="1" lang="en" sz="1800">
                <a:solidFill>
                  <a:schemeClr val="dk1"/>
                </a:solidFill>
                <a:highlight>
                  <a:srgbClr val="FFFF00"/>
                </a:highlight>
                <a:latin typeface="Consolas"/>
                <a:ea typeface="Consolas"/>
                <a:cs typeface="Consolas"/>
                <a:sym typeface="Consolas"/>
              </a:rPr>
              <a:t>event</a:t>
            </a:r>
            <a:r>
              <a:rPr b="1" lang="en" sz="1800">
                <a:solidFill>
                  <a:schemeClr val="dk1"/>
                </a:solidFill>
                <a:latin typeface="Consolas"/>
                <a:ea typeface="Consolas"/>
                <a:cs typeface="Consolas"/>
                <a:sym typeface="Consolas"/>
              </a:rPr>
              <a:t>)</a:t>
            </a:r>
            <a:endParaRPr b="1" sz="1800">
              <a:solidFill>
                <a:schemeClr val="dk1"/>
              </a:solidFill>
              <a:latin typeface="Consolas"/>
              <a:ea typeface="Consolas"/>
              <a:cs typeface="Consolas"/>
              <a:sym typeface="Consolas"/>
            </a:endParaRPr>
          </a:p>
          <a:p>
            <a:pPr indent="0" lvl="0" marL="0" rtl="0" algn="l">
              <a:lnSpc>
                <a:spcPct val="100000"/>
              </a:lnSpc>
              <a:spcBef>
                <a:spcPts val="1600"/>
              </a:spcBef>
              <a:spcAft>
                <a:spcPts val="0"/>
              </a:spcAft>
              <a:buNone/>
            </a:pPr>
            <a:r>
              <a:rPr b="1" lang="en" sz="1800">
                <a:solidFill>
                  <a:schemeClr val="dk1"/>
                </a:solidFill>
                <a:latin typeface="Consolas"/>
                <a:ea typeface="Consolas"/>
                <a:cs typeface="Consolas"/>
                <a:sym typeface="Consolas"/>
              </a:rPr>
              <a:t>{</a:t>
            </a:r>
            <a:endParaRPr b="1"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b="1" lang="en" sz="1800">
                <a:solidFill>
                  <a:schemeClr val="dk1"/>
                </a:solidFill>
                <a:latin typeface="Consolas"/>
                <a:ea typeface="Consolas"/>
                <a:cs typeface="Consolas"/>
                <a:sym typeface="Consolas"/>
              </a:rPr>
              <a:t>	console.log(event.target);</a:t>
            </a:r>
            <a:endParaRPr b="1"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b="1" lang="en" sz="1800">
                <a:solidFill>
                  <a:schemeClr val="dk1"/>
                </a:solidFill>
                <a:latin typeface="Consolas"/>
                <a:ea typeface="Consolas"/>
                <a:cs typeface="Consolas"/>
                <a:sym typeface="Consolas"/>
              </a:rPr>
              <a:t>}</a:t>
            </a:r>
            <a:endParaRPr b="1"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800"/>
          </a:p>
        </p:txBody>
      </p:sp>
      <p:sp>
        <p:nvSpPr>
          <p:cNvPr id="247" name="Google Shape;247;p46"/>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Click E</a:t>
            </a:r>
            <a:r>
              <a:rPr lang="en">
                <a:solidFill>
                  <a:schemeClr val="lt1"/>
                </a:solidFill>
              </a:rPr>
              <a:t>vent </a:t>
            </a:r>
            <a:r>
              <a:rPr lang="en">
                <a:solidFill>
                  <a:schemeClr val="lt1"/>
                </a:solidFill>
              </a:rPr>
              <a:t>Properties</a:t>
            </a:r>
            <a:endParaRPr>
              <a:solidFill>
                <a:schemeClr val="lt1"/>
              </a:solidFill>
            </a:endParaRPr>
          </a:p>
          <a:p>
            <a:pPr indent="0" lvl="0" marL="0" rtl="0" algn="l">
              <a:spcBef>
                <a:spcPts val="0"/>
              </a:spcBef>
              <a:spcAft>
                <a:spcPts val="0"/>
              </a:spcAft>
              <a:buNone/>
            </a:pPr>
            <a:r>
              <a:t/>
            </a:r>
            <a:endParaRPr/>
          </a:p>
        </p:txBody>
      </p:sp>
      <p:sp>
        <p:nvSpPr>
          <p:cNvPr id="248" name="Google Shape;248;p46"/>
          <p:cNvSpPr/>
          <p:nvPr/>
        </p:nvSpPr>
        <p:spPr>
          <a:xfrm>
            <a:off x="6274850" y="2571750"/>
            <a:ext cx="2029500" cy="1377000"/>
          </a:xfrm>
          <a:prstGeom prst="roundRect">
            <a:avLst>
              <a:gd fmla="val 16667" name="adj"/>
            </a:avLst>
          </a:prstGeom>
          <a:solidFill>
            <a:srgbClr val="2D8EC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Consolas"/>
                <a:ea typeface="Consolas"/>
                <a:cs typeface="Consolas"/>
                <a:sym typeface="Consolas"/>
              </a:rPr>
              <a:t>event</a:t>
            </a:r>
            <a:r>
              <a:rPr lang="en" sz="1600">
                <a:solidFill>
                  <a:srgbClr val="FFFFFF"/>
                </a:solidFill>
                <a:latin typeface="Proxima Nova"/>
                <a:ea typeface="Proxima Nova"/>
                <a:cs typeface="Proxima Nova"/>
                <a:sym typeface="Proxima Nova"/>
              </a:rPr>
              <a:t> represents the actual </a:t>
            </a:r>
            <a:r>
              <a:rPr b="1" lang="en" sz="1600">
                <a:solidFill>
                  <a:srgbClr val="FFFFFF"/>
                </a:solidFill>
                <a:latin typeface="Proxima Nova"/>
                <a:ea typeface="Proxima Nova"/>
                <a:cs typeface="Proxima Nova"/>
                <a:sym typeface="Proxima Nova"/>
              </a:rPr>
              <a:t>point</a:t>
            </a:r>
            <a:r>
              <a:rPr lang="en" sz="1600">
                <a:solidFill>
                  <a:srgbClr val="FFFFFF"/>
                </a:solidFill>
                <a:latin typeface="Proxima Nova"/>
                <a:ea typeface="Proxima Nova"/>
                <a:cs typeface="Proxima Nova"/>
                <a:sym typeface="Proxima Nova"/>
              </a:rPr>
              <a:t> that is being clicked by the cursor</a:t>
            </a:r>
            <a:endParaRPr sz="1600">
              <a:solidFill>
                <a:srgbClr val="FFFFFF"/>
              </a:solidFill>
              <a:latin typeface="Proxima Nova"/>
              <a:ea typeface="Proxima Nova"/>
              <a:cs typeface="Proxima Nova"/>
              <a:sym typeface="Proxima Nova"/>
            </a:endParaRPr>
          </a:p>
        </p:txBody>
      </p:sp>
      <p:cxnSp>
        <p:nvCxnSpPr>
          <p:cNvPr id="249" name="Google Shape;249;p46"/>
          <p:cNvCxnSpPr>
            <a:stCxn id="248" idx="1"/>
          </p:cNvCxnSpPr>
          <p:nvPr/>
        </p:nvCxnSpPr>
        <p:spPr>
          <a:xfrm rot="10800000">
            <a:off x="4268750" y="3027450"/>
            <a:ext cx="2006100" cy="232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7"/>
          <p:cNvSpPr txBox="1"/>
          <p:nvPr>
            <p:ph idx="1" type="body"/>
          </p:nvPr>
        </p:nvSpPr>
        <p:spPr>
          <a:xfrm>
            <a:off x="311700" y="1781600"/>
            <a:ext cx="8520600" cy="79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latin typeface="Consolas"/>
                <a:ea typeface="Consolas"/>
                <a:cs typeface="Consolas"/>
                <a:sym typeface="Consolas"/>
              </a:rPr>
              <a:t>element.addEventListener("click", getElem);</a:t>
            </a:r>
            <a:endParaRPr b="1">
              <a:solidFill>
                <a:srgbClr val="000000"/>
              </a:solidFill>
              <a:latin typeface="Consolas"/>
              <a:ea typeface="Consolas"/>
              <a:cs typeface="Consolas"/>
              <a:sym typeface="Consolas"/>
            </a:endParaRPr>
          </a:p>
          <a:p>
            <a:pPr indent="0" lvl="0" marL="0" rtl="0" algn="ctr">
              <a:spcBef>
                <a:spcPts val="1600"/>
              </a:spcBef>
              <a:spcAft>
                <a:spcPts val="0"/>
              </a:spcAft>
              <a:buNone/>
            </a:pPr>
            <a:r>
              <a:t/>
            </a:r>
            <a:endParaRPr b="1">
              <a:solidFill>
                <a:srgbClr val="000000"/>
              </a:solidFill>
              <a:latin typeface="Consolas"/>
              <a:ea typeface="Consolas"/>
              <a:cs typeface="Consolas"/>
              <a:sym typeface="Consolas"/>
            </a:endParaRPr>
          </a:p>
          <a:p>
            <a:pPr indent="0" lvl="0" marL="0" rtl="0" algn="l">
              <a:spcBef>
                <a:spcPts val="1600"/>
              </a:spcBef>
              <a:spcAft>
                <a:spcPts val="1600"/>
              </a:spcAft>
              <a:buNone/>
            </a:pPr>
            <a:r>
              <a:t/>
            </a:r>
            <a:endParaRPr b="1">
              <a:solidFill>
                <a:srgbClr val="000000"/>
              </a:solidFill>
              <a:latin typeface="Consolas"/>
              <a:ea typeface="Consolas"/>
              <a:cs typeface="Consolas"/>
              <a:sym typeface="Consolas"/>
            </a:endParaRPr>
          </a:p>
        </p:txBody>
      </p:sp>
      <p:sp>
        <p:nvSpPr>
          <p:cNvPr id="255" name="Google Shape;255;p47"/>
          <p:cNvSpPr txBox="1"/>
          <p:nvPr/>
        </p:nvSpPr>
        <p:spPr>
          <a:xfrm>
            <a:off x="1134000" y="2774200"/>
            <a:ext cx="6876000" cy="1756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chemeClr val="dk1"/>
                </a:solidFill>
                <a:latin typeface="Consolas"/>
                <a:ea typeface="Consolas"/>
                <a:cs typeface="Consolas"/>
                <a:sym typeface="Consolas"/>
              </a:rPr>
              <a:t>function getElem(event)</a:t>
            </a:r>
            <a:endParaRPr b="1" sz="1800">
              <a:solidFill>
                <a:schemeClr val="dk1"/>
              </a:solidFill>
              <a:latin typeface="Consolas"/>
              <a:ea typeface="Consolas"/>
              <a:cs typeface="Consolas"/>
              <a:sym typeface="Consolas"/>
            </a:endParaRPr>
          </a:p>
          <a:p>
            <a:pPr indent="0" lvl="0" marL="0" rtl="0" algn="l">
              <a:lnSpc>
                <a:spcPct val="100000"/>
              </a:lnSpc>
              <a:spcBef>
                <a:spcPts val="1600"/>
              </a:spcBef>
              <a:spcAft>
                <a:spcPts val="0"/>
              </a:spcAft>
              <a:buNone/>
            </a:pPr>
            <a:r>
              <a:rPr b="1" lang="en" sz="1800">
                <a:solidFill>
                  <a:schemeClr val="dk1"/>
                </a:solidFill>
                <a:latin typeface="Consolas"/>
                <a:ea typeface="Consolas"/>
                <a:cs typeface="Consolas"/>
                <a:sym typeface="Consolas"/>
              </a:rPr>
              <a:t>{</a:t>
            </a:r>
            <a:endParaRPr b="1"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b="1" lang="en" sz="1800">
                <a:solidFill>
                  <a:schemeClr val="dk1"/>
                </a:solidFill>
                <a:latin typeface="Consolas"/>
                <a:ea typeface="Consolas"/>
                <a:cs typeface="Consolas"/>
                <a:sym typeface="Consolas"/>
              </a:rPr>
              <a:t>	console.log(</a:t>
            </a:r>
            <a:r>
              <a:rPr b="1" lang="en" sz="1800">
                <a:solidFill>
                  <a:schemeClr val="dk1"/>
                </a:solidFill>
                <a:highlight>
                  <a:srgbClr val="FFFF00"/>
                </a:highlight>
                <a:latin typeface="Consolas"/>
                <a:ea typeface="Consolas"/>
                <a:cs typeface="Consolas"/>
                <a:sym typeface="Consolas"/>
              </a:rPr>
              <a:t>event.target</a:t>
            </a:r>
            <a:r>
              <a:rPr b="1" lang="en" sz="1800">
                <a:solidFill>
                  <a:schemeClr val="dk1"/>
                </a:solidFill>
                <a:latin typeface="Consolas"/>
                <a:ea typeface="Consolas"/>
                <a:cs typeface="Consolas"/>
                <a:sym typeface="Consolas"/>
              </a:rPr>
              <a:t>);</a:t>
            </a:r>
            <a:endParaRPr b="1"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b="1" lang="en" sz="1800">
                <a:solidFill>
                  <a:schemeClr val="dk1"/>
                </a:solidFill>
                <a:latin typeface="Consolas"/>
                <a:ea typeface="Consolas"/>
                <a:cs typeface="Consolas"/>
                <a:sym typeface="Consolas"/>
              </a:rPr>
              <a:t>}</a:t>
            </a:r>
            <a:endParaRPr b="1"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800"/>
          </a:p>
        </p:txBody>
      </p:sp>
      <p:sp>
        <p:nvSpPr>
          <p:cNvPr id="256" name="Google Shape;256;p47"/>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Click E</a:t>
            </a:r>
            <a:r>
              <a:rPr lang="en">
                <a:solidFill>
                  <a:schemeClr val="lt1"/>
                </a:solidFill>
              </a:rPr>
              <a:t>vent </a:t>
            </a:r>
            <a:r>
              <a:rPr lang="en">
                <a:solidFill>
                  <a:schemeClr val="lt1"/>
                </a:solidFill>
              </a:rPr>
              <a:t>Properties</a:t>
            </a:r>
            <a:endParaRPr>
              <a:solidFill>
                <a:schemeClr val="lt1"/>
              </a:solidFill>
            </a:endParaRPr>
          </a:p>
          <a:p>
            <a:pPr indent="0" lvl="0" marL="0" rtl="0" algn="l">
              <a:spcBef>
                <a:spcPts val="0"/>
              </a:spcBef>
              <a:spcAft>
                <a:spcPts val="0"/>
              </a:spcAft>
              <a:buNone/>
            </a:pPr>
            <a:r>
              <a:t/>
            </a:r>
            <a:endParaRPr/>
          </a:p>
        </p:txBody>
      </p:sp>
      <p:sp>
        <p:nvSpPr>
          <p:cNvPr id="257" name="Google Shape;257;p47"/>
          <p:cNvSpPr/>
          <p:nvPr/>
        </p:nvSpPr>
        <p:spPr>
          <a:xfrm>
            <a:off x="6274850" y="2571750"/>
            <a:ext cx="2029500" cy="1377000"/>
          </a:xfrm>
          <a:prstGeom prst="roundRect">
            <a:avLst>
              <a:gd fmla="val 16667" name="adj"/>
            </a:avLst>
          </a:prstGeom>
          <a:solidFill>
            <a:srgbClr val="2D8EC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Consolas"/>
                <a:ea typeface="Consolas"/>
                <a:cs typeface="Consolas"/>
                <a:sym typeface="Consolas"/>
              </a:rPr>
              <a:t>.target</a:t>
            </a:r>
            <a:r>
              <a:rPr lang="en" sz="1600">
                <a:solidFill>
                  <a:srgbClr val="FFFFFF"/>
                </a:solidFill>
                <a:latin typeface="Proxima Nova"/>
                <a:ea typeface="Proxima Nova"/>
                <a:cs typeface="Proxima Nova"/>
                <a:sym typeface="Proxima Nova"/>
              </a:rPr>
              <a:t> specifies the element that is being clicked during the current click</a:t>
            </a:r>
            <a:endParaRPr sz="1600">
              <a:solidFill>
                <a:srgbClr val="FFFFFF"/>
              </a:solidFill>
              <a:latin typeface="Proxima Nova"/>
              <a:ea typeface="Proxima Nova"/>
              <a:cs typeface="Proxima Nova"/>
              <a:sym typeface="Proxima Nova"/>
            </a:endParaRPr>
          </a:p>
        </p:txBody>
      </p:sp>
      <p:cxnSp>
        <p:nvCxnSpPr>
          <p:cNvPr id="258" name="Google Shape;258;p47"/>
          <p:cNvCxnSpPr>
            <a:stCxn id="257" idx="1"/>
          </p:cNvCxnSpPr>
          <p:nvPr/>
        </p:nvCxnSpPr>
        <p:spPr>
          <a:xfrm flipH="1">
            <a:off x="4980350" y="3260250"/>
            <a:ext cx="1294500" cy="390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8"/>
          <p:cNvSpPr txBox="1"/>
          <p:nvPr>
            <p:ph idx="1" type="body"/>
          </p:nvPr>
        </p:nvSpPr>
        <p:spPr>
          <a:xfrm>
            <a:off x="311700" y="1781600"/>
            <a:ext cx="8520600" cy="79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latin typeface="Consolas"/>
                <a:ea typeface="Consolas"/>
                <a:cs typeface="Consolas"/>
                <a:sym typeface="Consolas"/>
              </a:rPr>
              <a:t>element.addEventListener("click", getElem);</a:t>
            </a:r>
            <a:endParaRPr b="1">
              <a:solidFill>
                <a:srgbClr val="000000"/>
              </a:solidFill>
              <a:latin typeface="Consolas"/>
              <a:ea typeface="Consolas"/>
              <a:cs typeface="Consolas"/>
              <a:sym typeface="Consolas"/>
            </a:endParaRPr>
          </a:p>
          <a:p>
            <a:pPr indent="0" lvl="0" marL="0" rtl="0" algn="ctr">
              <a:spcBef>
                <a:spcPts val="1600"/>
              </a:spcBef>
              <a:spcAft>
                <a:spcPts val="0"/>
              </a:spcAft>
              <a:buNone/>
            </a:pPr>
            <a:r>
              <a:t/>
            </a:r>
            <a:endParaRPr b="1">
              <a:solidFill>
                <a:srgbClr val="000000"/>
              </a:solidFill>
              <a:latin typeface="Consolas"/>
              <a:ea typeface="Consolas"/>
              <a:cs typeface="Consolas"/>
              <a:sym typeface="Consolas"/>
            </a:endParaRPr>
          </a:p>
          <a:p>
            <a:pPr indent="0" lvl="0" marL="0" rtl="0" algn="l">
              <a:spcBef>
                <a:spcPts val="1600"/>
              </a:spcBef>
              <a:spcAft>
                <a:spcPts val="1600"/>
              </a:spcAft>
              <a:buNone/>
            </a:pPr>
            <a:r>
              <a:t/>
            </a:r>
            <a:endParaRPr b="1">
              <a:solidFill>
                <a:srgbClr val="000000"/>
              </a:solidFill>
              <a:latin typeface="Consolas"/>
              <a:ea typeface="Consolas"/>
              <a:cs typeface="Consolas"/>
              <a:sym typeface="Consolas"/>
            </a:endParaRPr>
          </a:p>
        </p:txBody>
      </p:sp>
      <p:sp>
        <p:nvSpPr>
          <p:cNvPr id="264" name="Google Shape;264;p48"/>
          <p:cNvSpPr txBox="1"/>
          <p:nvPr/>
        </p:nvSpPr>
        <p:spPr>
          <a:xfrm>
            <a:off x="1134000" y="2774200"/>
            <a:ext cx="6876000" cy="1756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chemeClr val="dk1"/>
                </a:solidFill>
                <a:latin typeface="Consolas"/>
                <a:ea typeface="Consolas"/>
                <a:cs typeface="Consolas"/>
                <a:sym typeface="Consolas"/>
              </a:rPr>
              <a:t>function getElem(event)</a:t>
            </a:r>
            <a:endParaRPr b="1" sz="1800">
              <a:solidFill>
                <a:schemeClr val="dk1"/>
              </a:solidFill>
              <a:latin typeface="Consolas"/>
              <a:ea typeface="Consolas"/>
              <a:cs typeface="Consolas"/>
              <a:sym typeface="Consolas"/>
            </a:endParaRPr>
          </a:p>
          <a:p>
            <a:pPr indent="0" lvl="0" marL="0" rtl="0" algn="l">
              <a:lnSpc>
                <a:spcPct val="100000"/>
              </a:lnSpc>
              <a:spcBef>
                <a:spcPts val="1600"/>
              </a:spcBef>
              <a:spcAft>
                <a:spcPts val="0"/>
              </a:spcAft>
              <a:buNone/>
            </a:pPr>
            <a:r>
              <a:rPr b="1" lang="en" sz="1800">
                <a:solidFill>
                  <a:schemeClr val="dk1"/>
                </a:solidFill>
                <a:latin typeface="Consolas"/>
                <a:ea typeface="Consolas"/>
                <a:cs typeface="Consolas"/>
                <a:sym typeface="Consolas"/>
              </a:rPr>
              <a:t>{</a:t>
            </a:r>
            <a:endParaRPr b="1"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b="1" lang="en" sz="1800">
                <a:solidFill>
                  <a:schemeClr val="dk1"/>
                </a:solidFill>
                <a:latin typeface="Consolas"/>
                <a:ea typeface="Consolas"/>
                <a:cs typeface="Consolas"/>
                <a:sym typeface="Consolas"/>
              </a:rPr>
              <a:t>	console.log(</a:t>
            </a:r>
            <a:r>
              <a:rPr b="1" lang="en" sz="1800">
                <a:solidFill>
                  <a:schemeClr val="dk1"/>
                </a:solidFill>
                <a:highlight>
                  <a:srgbClr val="FFFF00"/>
                </a:highlight>
                <a:latin typeface="Consolas"/>
                <a:ea typeface="Consolas"/>
                <a:cs typeface="Consolas"/>
                <a:sym typeface="Consolas"/>
              </a:rPr>
              <a:t>event.target</a:t>
            </a:r>
            <a:r>
              <a:rPr b="1" lang="en" sz="1800">
                <a:solidFill>
                  <a:schemeClr val="dk1"/>
                </a:solidFill>
                <a:latin typeface="Consolas"/>
                <a:ea typeface="Consolas"/>
                <a:cs typeface="Consolas"/>
                <a:sym typeface="Consolas"/>
              </a:rPr>
              <a:t>);</a:t>
            </a:r>
            <a:endParaRPr b="1"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b="1" lang="en" sz="1800">
                <a:solidFill>
                  <a:schemeClr val="dk1"/>
                </a:solidFill>
                <a:latin typeface="Consolas"/>
                <a:ea typeface="Consolas"/>
                <a:cs typeface="Consolas"/>
                <a:sym typeface="Consolas"/>
              </a:rPr>
              <a:t>}</a:t>
            </a:r>
            <a:endParaRPr b="1"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800"/>
          </a:p>
        </p:txBody>
      </p:sp>
      <p:sp>
        <p:nvSpPr>
          <p:cNvPr id="265" name="Google Shape;265;p48"/>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Click E</a:t>
            </a:r>
            <a:r>
              <a:rPr lang="en">
                <a:solidFill>
                  <a:schemeClr val="lt1"/>
                </a:solidFill>
              </a:rPr>
              <a:t>vent </a:t>
            </a:r>
            <a:r>
              <a:rPr lang="en">
                <a:solidFill>
                  <a:schemeClr val="lt1"/>
                </a:solidFill>
              </a:rPr>
              <a:t>Properties</a:t>
            </a:r>
            <a:endParaRPr>
              <a:solidFill>
                <a:schemeClr val="lt1"/>
              </a:solidFill>
            </a:endParaRPr>
          </a:p>
          <a:p>
            <a:pPr indent="0" lvl="0" marL="0" rtl="0" algn="l">
              <a:spcBef>
                <a:spcPts val="0"/>
              </a:spcBef>
              <a:spcAft>
                <a:spcPts val="0"/>
              </a:spcAft>
              <a:buNone/>
            </a:pPr>
            <a:r>
              <a:t/>
            </a:r>
            <a:endParaRPr/>
          </a:p>
        </p:txBody>
      </p:sp>
      <p:sp>
        <p:nvSpPr>
          <p:cNvPr id="266" name="Google Shape;266;p48"/>
          <p:cNvSpPr/>
          <p:nvPr/>
        </p:nvSpPr>
        <p:spPr>
          <a:xfrm>
            <a:off x="6274850" y="2571750"/>
            <a:ext cx="2029500" cy="1377000"/>
          </a:xfrm>
          <a:prstGeom prst="roundRect">
            <a:avLst>
              <a:gd fmla="val 16667" name="adj"/>
            </a:avLst>
          </a:prstGeom>
          <a:solidFill>
            <a:srgbClr val="2D8EC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Proxima Nova"/>
                <a:ea typeface="Proxima Nova"/>
                <a:cs typeface="Proxima Nova"/>
                <a:sym typeface="Proxima Nova"/>
              </a:rPr>
              <a:t>All event properties are accessed using the </a:t>
            </a:r>
            <a:r>
              <a:rPr lang="en" sz="1600">
                <a:solidFill>
                  <a:srgbClr val="FFFFFF"/>
                </a:solidFill>
                <a:latin typeface="Consolas"/>
                <a:ea typeface="Consolas"/>
                <a:cs typeface="Consolas"/>
                <a:sym typeface="Consolas"/>
              </a:rPr>
              <a:t>event.</a:t>
            </a:r>
            <a:r>
              <a:rPr lang="en" sz="1600">
                <a:solidFill>
                  <a:srgbClr val="FFFFFF"/>
                </a:solidFill>
                <a:latin typeface="Proxima Nova"/>
                <a:ea typeface="Proxima Nova"/>
                <a:cs typeface="Proxima Nova"/>
                <a:sym typeface="Proxima Nova"/>
              </a:rPr>
              <a:t> notation</a:t>
            </a:r>
            <a:endParaRPr sz="1600">
              <a:solidFill>
                <a:srgbClr val="FFFFFF"/>
              </a:solidFill>
              <a:latin typeface="Proxima Nova"/>
              <a:ea typeface="Proxima Nova"/>
              <a:cs typeface="Proxima Nova"/>
              <a:sym typeface="Proxima Nova"/>
            </a:endParaRPr>
          </a:p>
        </p:txBody>
      </p:sp>
      <p:cxnSp>
        <p:nvCxnSpPr>
          <p:cNvPr id="267" name="Google Shape;267;p48"/>
          <p:cNvCxnSpPr>
            <a:stCxn id="266" idx="1"/>
          </p:cNvCxnSpPr>
          <p:nvPr/>
        </p:nvCxnSpPr>
        <p:spPr>
          <a:xfrm flipH="1">
            <a:off x="4980350" y="3260250"/>
            <a:ext cx="1294500" cy="390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1"/>
          <p:cNvSpPr txBox="1"/>
          <p:nvPr>
            <p:ph type="title"/>
          </p:nvPr>
        </p:nvSpPr>
        <p:spPr>
          <a:xfrm>
            <a:off x="623400" y="211556"/>
            <a:ext cx="8520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 </a:t>
            </a:r>
            <a:r>
              <a:rPr lang="en"/>
              <a:t>Events</a:t>
            </a:r>
            <a:endParaRPr/>
          </a:p>
        </p:txBody>
      </p:sp>
      <p:sp>
        <p:nvSpPr>
          <p:cNvPr id="147" name="Google Shape;147;p31"/>
          <p:cNvSpPr txBox="1"/>
          <p:nvPr>
            <p:ph idx="1" type="body"/>
          </p:nvPr>
        </p:nvSpPr>
        <p:spPr>
          <a:xfrm>
            <a:off x="311700" y="14734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Events </a:t>
            </a:r>
            <a:r>
              <a:rPr lang="en">
                <a:solidFill>
                  <a:srgbClr val="000000"/>
                </a:solidFill>
              </a:rPr>
              <a:t>trigger actions in the browser. These events are often set to a function.</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9"/>
          <p:cNvSpPr txBox="1"/>
          <p:nvPr/>
        </p:nvSpPr>
        <p:spPr>
          <a:xfrm>
            <a:off x="568325" y="2349375"/>
            <a:ext cx="3455400" cy="1283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dk1"/>
                </a:solidFill>
                <a:latin typeface="Consolas"/>
                <a:ea typeface="Consolas"/>
                <a:cs typeface="Consolas"/>
                <a:sym typeface="Consolas"/>
              </a:rPr>
              <a:t>function getElem(event)</a:t>
            </a:r>
            <a:endParaRPr b="1">
              <a:solidFill>
                <a:schemeClr val="dk1"/>
              </a:solidFill>
              <a:latin typeface="Consolas"/>
              <a:ea typeface="Consolas"/>
              <a:cs typeface="Consolas"/>
              <a:sym typeface="Consolas"/>
            </a:endParaRPr>
          </a:p>
          <a:p>
            <a:pPr indent="0" lvl="0" marL="0" rtl="0" algn="l">
              <a:lnSpc>
                <a:spcPct val="100000"/>
              </a:lnSpc>
              <a:spcBef>
                <a:spcPts val="1600"/>
              </a:spcBef>
              <a:spcAft>
                <a:spcPts val="0"/>
              </a:spcAft>
              <a:buNone/>
            </a:pPr>
            <a:r>
              <a:rPr b="1" lang="en">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b="1" lang="en">
                <a:solidFill>
                  <a:schemeClr val="dk1"/>
                </a:solidFill>
                <a:latin typeface="Consolas"/>
                <a:ea typeface="Consolas"/>
                <a:cs typeface="Consolas"/>
                <a:sym typeface="Consolas"/>
              </a:rPr>
              <a:t>	console.log(event.target);</a:t>
            </a:r>
            <a:endParaRPr b="1">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b="1" lang="en">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t/>
            </a:r>
            <a:endParaRPr/>
          </a:p>
        </p:txBody>
      </p:sp>
      <p:sp>
        <p:nvSpPr>
          <p:cNvPr id="273" name="Google Shape;273;p49"/>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Click E</a:t>
            </a:r>
            <a:r>
              <a:rPr lang="en">
                <a:solidFill>
                  <a:schemeClr val="lt1"/>
                </a:solidFill>
              </a:rPr>
              <a:t>vent </a:t>
            </a:r>
            <a:r>
              <a:rPr lang="en">
                <a:solidFill>
                  <a:schemeClr val="lt1"/>
                </a:solidFill>
              </a:rPr>
              <a:t>Properties</a:t>
            </a:r>
            <a:endParaRPr>
              <a:solidFill>
                <a:schemeClr val="lt1"/>
              </a:solidFill>
            </a:endParaRPr>
          </a:p>
          <a:p>
            <a:pPr indent="0" lvl="0" marL="0" rtl="0" algn="l">
              <a:spcBef>
                <a:spcPts val="0"/>
              </a:spcBef>
              <a:spcAft>
                <a:spcPts val="0"/>
              </a:spcAft>
              <a:buNone/>
            </a:pPr>
            <a:r>
              <a:t/>
            </a:r>
            <a:endParaRPr/>
          </a:p>
        </p:txBody>
      </p:sp>
      <p:sp>
        <p:nvSpPr>
          <p:cNvPr id="274" name="Google Shape;274;p49"/>
          <p:cNvSpPr/>
          <p:nvPr/>
        </p:nvSpPr>
        <p:spPr>
          <a:xfrm>
            <a:off x="5680025" y="1826025"/>
            <a:ext cx="1971000" cy="100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&lt;div&gt;</a:t>
            </a:r>
            <a:endParaRPr>
              <a:latin typeface="Consolas"/>
              <a:ea typeface="Consolas"/>
              <a:cs typeface="Consolas"/>
              <a:sym typeface="Consolas"/>
            </a:endParaRPr>
          </a:p>
        </p:txBody>
      </p:sp>
      <p:sp>
        <p:nvSpPr>
          <p:cNvPr id="275" name="Google Shape;275;p49"/>
          <p:cNvSpPr/>
          <p:nvPr/>
        </p:nvSpPr>
        <p:spPr>
          <a:xfrm>
            <a:off x="5680025" y="3343025"/>
            <a:ext cx="1971000" cy="1002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&lt;p&gt;</a:t>
            </a:r>
            <a:endParaRPr>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0"/>
          <p:cNvSpPr txBox="1"/>
          <p:nvPr/>
        </p:nvSpPr>
        <p:spPr>
          <a:xfrm>
            <a:off x="568325" y="2349375"/>
            <a:ext cx="3455400" cy="1283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dk1"/>
                </a:solidFill>
                <a:latin typeface="Consolas"/>
                <a:ea typeface="Consolas"/>
                <a:cs typeface="Consolas"/>
                <a:sym typeface="Consolas"/>
              </a:rPr>
              <a:t>function getElem(event)</a:t>
            </a:r>
            <a:endParaRPr b="1">
              <a:solidFill>
                <a:schemeClr val="dk1"/>
              </a:solidFill>
              <a:latin typeface="Consolas"/>
              <a:ea typeface="Consolas"/>
              <a:cs typeface="Consolas"/>
              <a:sym typeface="Consolas"/>
            </a:endParaRPr>
          </a:p>
          <a:p>
            <a:pPr indent="0" lvl="0" marL="0" rtl="0" algn="l">
              <a:lnSpc>
                <a:spcPct val="100000"/>
              </a:lnSpc>
              <a:spcBef>
                <a:spcPts val="1600"/>
              </a:spcBef>
              <a:spcAft>
                <a:spcPts val="0"/>
              </a:spcAft>
              <a:buNone/>
            </a:pPr>
            <a:r>
              <a:rPr b="1" lang="en">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b="1" lang="en">
                <a:solidFill>
                  <a:schemeClr val="dk1"/>
                </a:solidFill>
                <a:latin typeface="Consolas"/>
                <a:ea typeface="Consolas"/>
                <a:cs typeface="Consolas"/>
                <a:sym typeface="Consolas"/>
              </a:rPr>
              <a:t>	console.log(event.target);</a:t>
            </a:r>
            <a:endParaRPr b="1">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b="1" lang="en">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t/>
            </a:r>
            <a:endParaRPr/>
          </a:p>
        </p:txBody>
      </p:sp>
      <p:sp>
        <p:nvSpPr>
          <p:cNvPr id="281" name="Google Shape;281;p50"/>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Click E</a:t>
            </a:r>
            <a:r>
              <a:rPr lang="en">
                <a:solidFill>
                  <a:schemeClr val="lt1"/>
                </a:solidFill>
              </a:rPr>
              <a:t>vent </a:t>
            </a:r>
            <a:r>
              <a:rPr lang="en">
                <a:solidFill>
                  <a:schemeClr val="lt1"/>
                </a:solidFill>
              </a:rPr>
              <a:t>Properties</a:t>
            </a:r>
            <a:endParaRPr>
              <a:solidFill>
                <a:schemeClr val="lt1"/>
              </a:solidFill>
            </a:endParaRPr>
          </a:p>
          <a:p>
            <a:pPr indent="0" lvl="0" marL="0" rtl="0" algn="l">
              <a:spcBef>
                <a:spcPts val="0"/>
              </a:spcBef>
              <a:spcAft>
                <a:spcPts val="0"/>
              </a:spcAft>
              <a:buNone/>
            </a:pPr>
            <a:r>
              <a:t/>
            </a:r>
            <a:endParaRPr/>
          </a:p>
        </p:txBody>
      </p:sp>
      <p:sp>
        <p:nvSpPr>
          <p:cNvPr id="282" name="Google Shape;282;p50"/>
          <p:cNvSpPr/>
          <p:nvPr/>
        </p:nvSpPr>
        <p:spPr>
          <a:xfrm>
            <a:off x="5680025" y="1826025"/>
            <a:ext cx="1971000" cy="1002900"/>
          </a:xfrm>
          <a:prstGeom prst="rect">
            <a:avLst/>
          </a:prstGeom>
          <a:solidFill>
            <a:schemeClr val="lt2"/>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&lt;div&gt;</a:t>
            </a:r>
            <a:endParaRPr>
              <a:latin typeface="Consolas"/>
              <a:ea typeface="Consolas"/>
              <a:cs typeface="Consolas"/>
              <a:sym typeface="Consolas"/>
            </a:endParaRPr>
          </a:p>
        </p:txBody>
      </p:sp>
      <p:sp>
        <p:nvSpPr>
          <p:cNvPr id="283" name="Google Shape;283;p50"/>
          <p:cNvSpPr/>
          <p:nvPr/>
        </p:nvSpPr>
        <p:spPr>
          <a:xfrm>
            <a:off x="5680025" y="3343025"/>
            <a:ext cx="1971000" cy="1002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&lt;p&gt;</a:t>
            </a:r>
            <a:endParaRPr>
              <a:latin typeface="Consolas"/>
              <a:ea typeface="Consolas"/>
              <a:cs typeface="Consolas"/>
              <a:sym typeface="Consolas"/>
            </a:endParaRPr>
          </a:p>
        </p:txBody>
      </p:sp>
      <p:pic>
        <p:nvPicPr>
          <p:cNvPr id="284" name="Google Shape;284;p50"/>
          <p:cNvPicPr preferRelativeResize="0"/>
          <p:nvPr/>
        </p:nvPicPr>
        <p:blipFill>
          <a:blip r:embed="rId3">
            <a:alphaModFix/>
          </a:blip>
          <a:stretch>
            <a:fillRect/>
          </a:stretch>
        </p:blipFill>
        <p:spPr>
          <a:xfrm rot="-2075555">
            <a:off x="7372322" y="2221545"/>
            <a:ext cx="650100" cy="899868"/>
          </a:xfrm>
          <a:prstGeom prst="rect">
            <a:avLst/>
          </a:prstGeom>
          <a:noFill/>
          <a:ln>
            <a:noFill/>
          </a:ln>
        </p:spPr>
      </p:pic>
      <p:pic>
        <p:nvPicPr>
          <p:cNvPr id="285" name="Google Shape;285;p50"/>
          <p:cNvPicPr preferRelativeResize="0"/>
          <p:nvPr/>
        </p:nvPicPr>
        <p:blipFill rotWithShape="1">
          <a:blip r:embed="rId4">
            <a:alphaModFix/>
          </a:blip>
          <a:srcRect b="0" l="0" r="16569" t="0"/>
          <a:stretch/>
        </p:blipFill>
        <p:spPr>
          <a:xfrm>
            <a:off x="1313903" y="3965125"/>
            <a:ext cx="1971000" cy="676850"/>
          </a:xfrm>
          <a:prstGeom prst="rect">
            <a:avLst/>
          </a:prstGeom>
          <a:noFill/>
          <a:ln>
            <a:noFill/>
          </a:ln>
        </p:spPr>
      </p:pic>
      <p:cxnSp>
        <p:nvCxnSpPr>
          <p:cNvPr id="286" name="Google Shape;286;p50"/>
          <p:cNvCxnSpPr>
            <a:stCxn id="280" idx="2"/>
            <a:endCxn id="285" idx="0"/>
          </p:cNvCxnSpPr>
          <p:nvPr/>
        </p:nvCxnSpPr>
        <p:spPr>
          <a:xfrm>
            <a:off x="2296025" y="3633075"/>
            <a:ext cx="3300" cy="332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id="291" name="Google Shape;291;p51"/>
          <p:cNvPicPr preferRelativeResize="0"/>
          <p:nvPr/>
        </p:nvPicPr>
        <p:blipFill>
          <a:blip r:embed="rId3">
            <a:alphaModFix/>
          </a:blip>
          <a:stretch>
            <a:fillRect/>
          </a:stretch>
        </p:blipFill>
        <p:spPr>
          <a:xfrm>
            <a:off x="1313900" y="3980125"/>
            <a:ext cx="1971000" cy="676850"/>
          </a:xfrm>
          <a:prstGeom prst="rect">
            <a:avLst/>
          </a:prstGeom>
          <a:noFill/>
          <a:ln>
            <a:noFill/>
          </a:ln>
        </p:spPr>
      </p:pic>
      <p:sp>
        <p:nvSpPr>
          <p:cNvPr id="292" name="Google Shape;292;p51"/>
          <p:cNvSpPr txBox="1"/>
          <p:nvPr/>
        </p:nvSpPr>
        <p:spPr>
          <a:xfrm>
            <a:off x="568325" y="2349375"/>
            <a:ext cx="3455400" cy="1283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dk1"/>
                </a:solidFill>
                <a:latin typeface="Consolas"/>
                <a:ea typeface="Consolas"/>
                <a:cs typeface="Consolas"/>
                <a:sym typeface="Consolas"/>
              </a:rPr>
              <a:t>function getElem(event)</a:t>
            </a:r>
            <a:endParaRPr b="1">
              <a:solidFill>
                <a:schemeClr val="dk1"/>
              </a:solidFill>
              <a:latin typeface="Consolas"/>
              <a:ea typeface="Consolas"/>
              <a:cs typeface="Consolas"/>
              <a:sym typeface="Consolas"/>
            </a:endParaRPr>
          </a:p>
          <a:p>
            <a:pPr indent="0" lvl="0" marL="0" rtl="0" algn="l">
              <a:lnSpc>
                <a:spcPct val="100000"/>
              </a:lnSpc>
              <a:spcBef>
                <a:spcPts val="1600"/>
              </a:spcBef>
              <a:spcAft>
                <a:spcPts val="0"/>
              </a:spcAft>
              <a:buNone/>
            </a:pPr>
            <a:r>
              <a:rPr b="1" lang="en">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b="1" lang="en">
                <a:solidFill>
                  <a:schemeClr val="dk1"/>
                </a:solidFill>
                <a:latin typeface="Consolas"/>
                <a:ea typeface="Consolas"/>
                <a:cs typeface="Consolas"/>
                <a:sym typeface="Consolas"/>
              </a:rPr>
              <a:t>	console.log(event.target);</a:t>
            </a:r>
            <a:endParaRPr b="1">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b="1" lang="en">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t/>
            </a:r>
            <a:endParaRPr/>
          </a:p>
        </p:txBody>
      </p:sp>
      <p:sp>
        <p:nvSpPr>
          <p:cNvPr id="293" name="Google Shape;293;p51"/>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Click E</a:t>
            </a:r>
            <a:r>
              <a:rPr lang="en">
                <a:solidFill>
                  <a:schemeClr val="lt1"/>
                </a:solidFill>
              </a:rPr>
              <a:t>vent </a:t>
            </a:r>
            <a:r>
              <a:rPr lang="en">
                <a:solidFill>
                  <a:schemeClr val="lt1"/>
                </a:solidFill>
              </a:rPr>
              <a:t>Properties</a:t>
            </a:r>
            <a:endParaRPr>
              <a:solidFill>
                <a:schemeClr val="lt1"/>
              </a:solidFill>
            </a:endParaRPr>
          </a:p>
          <a:p>
            <a:pPr indent="0" lvl="0" marL="0" rtl="0" algn="l">
              <a:spcBef>
                <a:spcPts val="0"/>
              </a:spcBef>
              <a:spcAft>
                <a:spcPts val="0"/>
              </a:spcAft>
              <a:buNone/>
            </a:pPr>
            <a:r>
              <a:t/>
            </a:r>
            <a:endParaRPr/>
          </a:p>
        </p:txBody>
      </p:sp>
      <p:sp>
        <p:nvSpPr>
          <p:cNvPr id="294" name="Google Shape;294;p51"/>
          <p:cNvSpPr/>
          <p:nvPr/>
        </p:nvSpPr>
        <p:spPr>
          <a:xfrm>
            <a:off x="5680025" y="1826025"/>
            <a:ext cx="1971000" cy="10029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&lt;div&gt;</a:t>
            </a:r>
            <a:endParaRPr>
              <a:latin typeface="Consolas"/>
              <a:ea typeface="Consolas"/>
              <a:cs typeface="Consolas"/>
              <a:sym typeface="Consolas"/>
            </a:endParaRPr>
          </a:p>
        </p:txBody>
      </p:sp>
      <p:sp>
        <p:nvSpPr>
          <p:cNvPr id="295" name="Google Shape;295;p51"/>
          <p:cNvSpPr/>
          <p:nvPr/>
        </p:nvSpPr>
        <p:spPr>
          <a:xfrm>
            <a:off x="5680025" y="3343025"/>
            <a:ext cx="1971000" cy="1002900"/>
          </a:xfrm>
          <a:prstGeom prst="rect">
            <a:avLst/>
          </a:prstGeom>
          <a:solidFill>
            <a:srgbClr val="D0E0E3"/>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&lt;p&gt;</a:t>
            </a:r>
            <a:endParaRPr>
              <a:latin typeface="Consolas"/>
              <a:ea typeface="Consolas"/>
              <a:cs typeface="Consolas"/>
              <a:sym typeface="Consolas"/>
            </a:endParaRPr>
          </a:p>
        </p:txBody>
      </p:sp>
      <p:pic>
        <p:nvPicPr>
          <p:cNvPr id="296" name="Google Shape;296;p51"/>
          <p:cNvPicPr preferRelativeResize="0"/>
          <p:nvPr/>
        </p:nvPicPr>
        <p:blipFill>
          <a:blip r:embed="rId4">
            <a:alphaModFix/>
          </a:blip>
          <a:stretch>
            <a:fillRect/>
          </a:stretch>
        </p:blipFill>
        <p:spPr>
          <a:xfrm rot="-2075555">
            <a:off x="7279022" y="3905170"/>
            <a:ext cx="650100" cy="899868"/>
          </a:xfrm>
          <a:prstGeom prst="rect">
            <a:avLst/>
          </a:prstGeom>
          <a:noFill/>
          <a:ln>
            <a:noFill/>
          </a:ln>
        </p:spPr>
      </p:pic>
      <p:cxnSp>
        <p:nvCxnSpPr>
          <p:cNvPr id="297" name="Google Shape;297;p51"/>
          <p:cNvCxnSpPr>
            <a:stCxn id="292" idx="2"/>
            <a:endCxn id="298" idx="0"/>
          </p:cNvCxnSpPr>
          <p:nvPr/>
        </p:nvCxnSpPr>
        <p:spPr>
          <a:xfrm>
            <a:off x="2296025" y="3633075"/>
            <a:ext cx="0" cy="332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2"/>
          <p:cNvSpPr txBox="1"/>
          <p:nvPr/>
        </p:nvSpPr>
        <p:spPr>
          <a:xfrm>
            <a:off x="568325" y="2349375"/>
            <a:ext cx="3455400" cy="1283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dk1"/>
                </a:solidFill>
                <a:latin typeface="Consolas"/>
                <a:ea typeface="Consolas"/>
                <a:cs typeface="Consolas"/>
                <a:sym typeface="Consolas"/>
              </a:rPr>
              <a:t>function getElem(event)</a:t>
            </a:r>
            <a:endParaRPr b="1">
              <a:solidFill>
                <a:schemeClr val="dk1"/>
              </a:solidFill>
              <a:latin typeface="Consolas"/>
              <a:ea typeface="Consolas"/>
              <a:cs typeface="Consolas"/>
              <a:sym typeface="Consolas"/>
            </a:endParaRPr>
          </a:p>
          <a:p>
            <a:pPr indent="0" lvl="0" marL="0" rtl="0" algn="l">
              <a:lnSpc>
                <a:spcPct val="100000"/>
              </a:lnSpc>
              <a:spcBef>
                <a:spcPts val="1600"/>
              </a:spcBef>
              <a:spcAft>
                <a:spcPts val="0"/>
              </a:spcAft>
              <a:buNone/>
            </a:pPr>
            <a:r>
              <a:rPr b="1" lang="en">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b="1" lang="en">
                <a:solidFill>
                  <a:schemeClr val="dk1"/>
                </a:solidFill>
                <a:latin typeface="Consolas"/>
                <a:ea typeface="Consolas"/>
                <a:cs typeface="Consolas"/>
                <a:sym typeface="Consolas"/>
              </a:rPr>
              <a:t>	console.log(event.target);</a:t>
            </a:r>
            <a:endParaRPr b="1">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b="1" lang="en">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t/>
            </a:r>
            <a:endParaRPr/>
          </a:p>
        </p:txBody>
      </p:sp>
      <p:sp>
        <p:nvSpPr>
          <p:cNvPr id="304" name="Google Shape;304;p52"/>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Click E</a:t>
            </a:r>
            <a:r>
              <a:rPr lang="en">
                <a:solidFill>
                  <a:schemeClr val="lt1"/>
                </a:solidFill>
              </a:rPr>
              <a:t>vent </a:t>
            </a:r>
            <a:r>
              <a:rPr lang="en">
                <a:solidFill>
                  <a:schemeClr val="lt1"/>
                </a:solidFill>
              </a:rPr>
              <a:t>Properties</a:t>
            </a:r>
            <a:endParaRPr>
              <a:solidFill>
                <a:schemeClr val="lt1"/>
              </a:solidFill>
            </a:endParaRPr>
          </a:p>
          <a:p>
            <a:pPr indent="0" lvl="0" marL="0" rtl="0" algn="l">
              <a:spcBef>
                <a:spcPts val="0"/>
              </a:spcBef>
              <a:spcAft>
                <a:spcPts val="0"/>
              </a:spcAft>
              <a:buNone/>
            </a:pPr>
            <a:r>
              <a:t/>
            </a:r>
            <a:endParaRPr/>
          </a:p>
        </p:txBody>
      </p:sp>
      <p:sp>
        <p:nvSpPr>
          <p:cNvPr id="305" name="Google Shape;305;p52"/>
          <p:cNvSpPr txBox="1"/>
          <p:nvPr/>
        </p:nvSpPr>
        <p:spPr>
          <a:xfrm>
            <a:off x="4725900" y="1561700"/>
            <a:ext cx="3548100" cy="1440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dk1"/>
                </a:solidFill>
                <a:latin typeface="Consolas"/>
                <a:ea typeface="Consolas"/>
                <a:cs typeface="Consolas"/>
                <a:sym typeface="Consolas"/>
              </a:rPr>
              <a:t>function getXY(event)</a:t>
            </a:r>
            <a:endParaRPr b="1">
              <a:solidFill>
                <a:schemeClr val="dk1"/>
              </a:solidFill>
              <a:latin typeface="Consolas"/>
              <a:ea typeface="Consolas"/>
              <a:cs typeface="Consolas"/>
              <a:sym typeface="Consolas"/>
            </a:endParaRPr>
          </a:p>
          <a:p>
            <a:pPr indent="0" lvl="0" marL="0" rtl="0" algn="l">
              <a:lnSpc>
                <a:spcPct val="100000"/>
              </a:lnSpc>
              <a:spcBef>
                <a:spcPts val="1600"/>
              </a:spcBef>
              <a:spcAft>
                <a:spcPts val="0"/>
              </a:spcAft>
              <a:buNone/>
            </a:pPr>
            <a:r>
              <a:rPr b="1" lang="en">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b="1" lang="en">
                <a:solidFill>
                  <a:schemeClr val="dk1"/>
                </a:solidFill>
                <a:latin typeface="Consolas"/>
                <a:ea typeface="Consolas"/>
                <a:cs typeface="Consolas"/>
                <a:sym typeface="Consolas"/>
              </a:rPr>
              <a:t>	console.log(event.x);</a:t>
            </a:r>
            <a:endParaRPr b="1">
              <a:solidFill>
                <a:schemeClr val="dk1"/>
              </a:solidFill>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b="1" lang="en">
                <a:solidFill>
                  <a:schemeClr val="dk1"/>
                </a:solidFill>
                <a:latin typeface="Consolas"/>
                <a:ea typeface="Consolas"/>
                <a:cs typeface="Consolas"/>
                <a:sym typeface="Consolas"/>
              </a:rPr>
              <a:t>console.log(event.y);</a:t>
            </a:r>
            <a:endParaRPr b="1">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b="1" lang="en">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t/>
            </a:r>
            <a:endParaRPr/>
          </a:p>
        </p:txBody>
      </p:sp>
      <p:sp>
        <p:nvSpPr>
          <p:cNvPr id="306" name="Google Shape;306;p52"/>
          <p:cNvSpPr txBox="1"/>
          <p:nvPr/>
        </p:nvSpPr>
        <p:spPr>
          <a:xfrm>
            <a:off x="4725900" y="3470575"/>
            <a:ext cx="3548100" cy="1283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dk1"/>
                </a:solidFill>
                <a:latin typeface="Consolas"/>
                <a:ea typeface="Consolas"/>
                <a:cs typeface="Consolas"/>
                <a:sym typeface="Consolas"/>
              </a:rPr>
              <a:t>function getTime(event)</a:t>
            </a:r>
            <a:endParaRPr b="1">
              <a:solidFill>
                <a:schemeClr val="dk1"/>
              </a:solidFill>
              <a:latin typeface="Consolas"/>
              <a:ea typeface="Consolas"/>
              <a:cs typeface="Consolas"/>
              <a:sym typeface="Consolas"/>
            </a:endParaRPr>
          </a:p>
          <a:p>
            <a:pPr indent="0" lvl="0" marL="0" rtl="0" algn="l">
              <a:lnSpc>
                <a:spcPct val="100000"/>
              </a:lnSpc>
              <a:spcBef>
                <a:spcPts val="1600"/>
              </a:spcBef>
              <a:spcAft>
                <a:spcPts val="0"/>
              </a:spcAft>
              <a:buNone/>
            </a:pPr>
            <a:r>
              <a:rPr b="1" lang="en">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b="1" lang="en">
                <a:solidFill>
                  <a:schemeClr val="dk1"/>
                </a:solidFill>
                <a:latin typeface="Consolas"/>
                <a:ea typeface="Consolas"/>
                <a:cs typeface="Consolas"/>
                <a:sym typeface="Consolas"/>
              </a:rPr>
              <a:t>	console.log(event.timeStamp);</a:t>
            </a:r>
            <a:endParaRPr b="1">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b="1" lang="en">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3"/>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Keyboard Event Properties</a:t>
            </a:r>
            <a:endParaRPr/>
          </a:p>
        </p:txBody>
      </p:sp>
      <p:sp>
        <p:nvSpPr>
          <p:cNvPr id="312" name="Google Shape;312;p53"/>
          <p:cNvSpPr txBox="1"/>
          <p:nvPr>
            <p:ph idx="1" type="body"/>
          </p:nvPr>
        </p:nvSpPr>
        <p:spPr>
          <a:xfrm>
            <a:off x="311700" y="1451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keydown and keyup also have event properties:</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4"/>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Keyboard Event Properties</a:t>
            </a:r>
            <a:endParaRPr/>
          </a:p>
        </p:txBody>
      </p:sp>
      <p:sp>
        <p:nvSpPr>
          <p:cNvPr id="318" name="Google Shape;318;p54"/>
          <p:cNvSpPr txBox="1"/>
          <p:nvPr>
            <p:ph idx="1" type="body"/>
          </p:nvPr>
        </p:nvSpPr>
        <p:spPr>
          <a:xfrm>
            <a:off x="311700" y="1451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keydown and keyup also have event properties:</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0"/>
              </a:spcAft>
              <a:buNone/>
            </a:pPr>
            <a:r>
              <a:rPr b="1" lang="en">
                <a:solidFill>
                  <a:srgbClr val="000000"/>
                </a:solidFill>
                <a:latin typeface="Consolas"/>
                <a:ea typeface="Consolas"/>
                <a:cs typeface="Consolas"/>
                <a:sym typeface="Consolas"/>
              </a:rPr>
              <a:t>event.key - </a:t>
            </a:r>
            <a:r>
              <a:rPr lang="en">
                <a:solidFill>
                  <a:srgbClr val="000000"/>
                </a:solidFill>
              </a:rPr>
              <a:t>returns the character of the pressed key</a:t>
            </a:r>
            <a:endParaRPr>
              <a:solidFill>
                <a:srgbClr val="000000"/>
              </a:solidFill>
            </a:endParaRPr>
          </a:p>
          <a:p>
            <a:pPr indent="0" lvl="0" marL="0" rtl="0" algn="l">
              <a:spcBef>
                <a:spcPts val="1600"/>
              </a:spcBef>
              <a:spcAft>
                <a:spcPts val="1600"/>
              </a:spcAft>
              <a:buNone/>
            </a:pPr>
            <a:r>
              <a:t/>
            </a:r>
            <a:endParaRPr b="1">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Keyboard Event Properties</a:t>
            </a:r>
            <a:endParaRPr/>
          </a:p>
        </p:txBody>
      </p:sp>
      <p:sp>
        <p:nvSpPr>
          <p:cNvPr id="324" name="Google Shape;324;p55"/>
          <p:cNvSpPr txBox="1"/>
          <p:nvPr>
            <p:ph idx="1" type="body"/>
          </p:nvPr>
        </p:nvSpPr>
        <p:spPr>
          <a:xfrm>
            <a:off x="311700" y="1451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keydown and keyup also have event properties:</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0"/>
              </a:spcAft>
              <a:buNone/>
            </a:pPr>
            <a:r>
              <a:rPr b="1" lang="en">
                <a:solidFill>
                  <a:srgbClr val="000000"/>
                </a:solidFill>
                <a:latin typeface="Consolas"/>
                <a:ea typeface="Consolas"/>
                <a:cs typeface="Consolas"/>
                <a:sym typeface="Consolas"/>
              </a:rPr>
              <a:t>event.key - </a:t>
            </a:r>
            <a:r>
              <a:rPr lang="en">
                <a:solidFill>
                  <a:srgbClr val="000000"/>
                </a:solidFill>
              </a:rPr>
              <a:t>returns the character of the pressed key</a:t>
            </a:r>
            <a:endParaRPr>
              <a:solidFill>
                <a:srgbClr val="000000"/>
              </a:solidFill>
            </a:endParaRPr>
          </a:p>
          <a:p>
            <a:pPr indent="0" lvl="0" marL="0" rtl="0" algn="l">
              <a:spcBef>
                <a:spcPts val="1600"/>
              </a:spcBef>
              <a:spcAft>
                <a:spcPts val="0"/>
              </a:spcAft>
              <a:buClr>
                <a:schemeClr val="dk1"/>
              </a:buClr>
              <a:buSzPts val="1100"/>
              <a:buFont typeface="Arial"/>
              <a:buNone/>
            </a:pPr>
            <a:r>
              <a:rPr b="1" lang="en">
                <a:solidFill>
                  <a:schemeClr val="dk1"/>
                </a:solidFill>
                <a:latin typeface="Consolas"/>
                <a:ea typeface="Consolas"/>
                <a:cs typeface="Consolas"/>
                <a:sym typeface="Consolas"/>
              </a:rPr>
              <a:t>event.code - </a:t>
            </a:r>
            <a:r>
              <a:rPr lang="en">
                <a:solidFill>
                  <a:schemeClr val="dk1"/>
                </a:solidFill>
              </a:rPr>
              <a:t>returns which key is physically pressed</a:t>
            </a:r>
            <a:endParaRPr>
              <a:solidFill>
                <a:srgbClr val="000000"/>
              </a:solidFill>
            </a:endParaRPr>
          </a:p>
          <a:p>
            <a:pPr indent="0" lvl="0" marL="0" rtl="0" algn="l">
              <a:spcBef>
                <a:spcPts val="1600"/>
              </a:spcBef>
              <a:spcAft>
                <a:spcPts val="1600"/>
              </a:spcAft>
              <a:buNone/>
            </a:pPr>
            <a:r>
              <a:t/>
            </a:r>
            <a:endParaRPr b="1">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6"/>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Keyboard Event Properties</a:t>
            </a:r>
            <a:endParaRPr/>
          </a:p>
        </p:txBody>
      </p:sp>
      <p:sp>
        <p:nvSpPr>
          <p:cNvPr id="330" name="Google Shape;330;p56"/>
          <p:cNvSpPr txBox="1"/>
          <p:nvPr>
            <p:ph idx="1" type="body"/>
          </p:nvPr>
        </p:nvSpPr>
        <p:spPr>
          <a:xfrm>
            <a:off x="311700" y="1451875"/>
            <a:ext cx="8520600" cy="75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keydown and keyup also have event properties:</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graphicFrame>
        <p:nvGraphicFramePr>
          <p:cNvPr id="331" name="Google Shape;331;p56"/>
          <p:cNvGraphicFramePr/>
          <p:nvPr/>
        </p:nvGraphicFramePr>
        <p:xfrm>
          <a:off x="952500" y="2724150"/>
          <a:ext cx="3000000" cy="3000000"/>
        </p:xfrm>
        <a:graphic>
          <a:graphicData uri="http://schemas.openxmlformats.org/drawingml/2006/table">
            <a:tbl>
              <a:tblPr>
                <a:noFill/>
                <a:tableStyleId>{5FE4BC90-BB1D-4CD7-BA23-D21A27B94F2A}</a:tableStyleId>
              </a:tblPr>
              <a:tblGrid>
                <a:gridCol w="2492700"/>
                <a:gridCol w="2492700"/>
                <a:gridCol w="2492700"/>
              </a:tblGrid>
              <a:tr h="381000">
                <a:tc>
                  <a:txBody>
                    <a:bodyPr/>
                    <a:lstStyle/>
                    <a:p>
                      <a:pPr indent="0" lvl="0" marL="0" rtl="0" algn="ctr">
                        <a:spcBef>
                          <a:spcPts val="0"/>
                        </a:spcBef>
                        <a:spcAft>
                          <a:spcPts val="0"/>
                        </a:spcAft>
                        <a:buNone/>
                      </a:pPr>
                      <a:r>
                        <a:rPr b="1" lang="en">
                          <a:solidFill>
                            <a:srgbClr val="FFFFFF"/>
                          </a:solidFill>
                        </a:rPr>
                        <a:t>Key Pressed</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999999"/>
                      </a:solidFill>
                      <a:prstDash val="solid"/>
                      <a:round/>
                      <a:headEnd len="sm" w="sm" type="none"/>
                      <a:tailEnd len="sm" w="sm" type="none"/>
                    </a:lnB>
                    <a:solidFill>
                      <a:srgbClr val="3C78D8"/>
                    </a:solidFill>
                  </a:tcPr>
                </a:tc>
                <a:tc>
                  <a:txBody>
                    <a:bodyPr/>
                    <a:lstStyle/>
                    <a:p>
                      <a:pPr indent="0" lvl="0" marL="0" rtl="0" algn="ctr">
                        <a:spcBef>
                          <a:spcPts val="0"/>
                        </a:spcBef>
                        <a:spcAft>
                          <a:spcPts val="0"/>
                        </a:spcAft>
                        <a:buNone/>
                      </a:pPr>
                      <a:r>
                        <a:rPr b="1" lang="en">
                          <a:solidFill>
                            <a:srgbClr val="FFFFFF"/>
                          </a:solidFill>
                          <a:latin typeface="Consolas"/>
                          <a:ea typeface="Consolas"/>
                          <a:cs typeface="Consolas"/>
                          <a:sym typeface="Consolas"/>
                        </a:rPr>
                        <a:t>event.key</a:t>
                      </a:r>
                      <a:endParaRPr b="1">
                        <a:solidFill>
                          <a:srgbClr val="FFFFFF"/>
                        </a:solidFill>
                        <a:latin typeface="Consolas"/>
                        <a:ea typeface="Consolas"/>
                        <a:cs typeface="Consolas"/>
                        <a:sym typeface="Consolas"/>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3C78D8"/>
                    </a:solidFill>
                  </a:tcPr>
                </a:tc>
                <a:tc>
                  <a:txBody>
                    <a:bodyPr/>
                    <a:lstStyle/>
                    <a:p>
                      <a:pPr indent="0" lvl="0" marL="0" rtl="0" algn="ctr">
                        <a:spcBef>
                          <a:spcPts val="0"/>
                        </a:spcBef>
                        <a:spcAft>
                          <a:spcPts val="0"/>
                        </a:spcAft>
                        <a:buNone/>
                      </a:pPr>
                      <a:r>
                        <a:rPr b="1" lang="en">
                          <a:solidFill>
                            <a:srgbClr val="FFFFFF"/>
                          </a:solidFill>
                          <a:latin typeface="Consolas"/>
                          <a:ea typeface="Consolas"/>
                          <a:cs typeface="Consolas"/>
                          <a:sym typeface="Consolas"/>
                        </a:rPr>
                        <a:t>event.code</a:t>
                      </a:r>
                      <a:endParaRPr b="1">
                        <a:solidFill>
                          <a:srgbClr val="FFFFFF"/>
                        </a:solidFill>
                        <a:latin typeface="Consolas"/>
                        <a:ea typeface="Consolas"/>
                        <a:cs typeface="Consolas"/>
                        <a:sym typeface="Consolas"/>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3C78D8"/>
                    </a:solidFill>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Consolas"/>
                          <a:ea typeface="Consolas"/>
                          <a:cs typeface="Consolas"/>
                          <a:sym typeface="Consolas"/>
                        </a:rPr>
                        <a:t>q</a:t>
                      </a:r>
                      <a:endParaRPr>
                        <a:latin typeface="Consolas"/>
                        <a:ea typeface="Consolas"/>
                        <a:cs typeface="Consolas"/>
                        <a:sym typeface="Consolas"/>
                      </a:endParaRPr>
                    </a:p>
                  </a:txBody>
                  <a:tcPr marT="91425" marB="91425" marR="91425" marL="91425">
                    <a:lnL cap="flat" cmpd="sng" w="9525">
                      <a:solidFill>
                        <a:srgbClr val="999999"/>
                      </a:solidFill>
                      <a:prstDash val="solid"/>
                      <a:round/>
                      <a:headEnd len="sm" w="sm" type="none"/>
                      <a:tailEnd len="sm" w="sm" type="none"/>
                    </a:lnL>
                    <a:lnT cap="flat" cmpd="sng" w="9525">
                      <a:solidFill>
                        <a:srgbClr val="FFFFFF"/>
                      </a:solidFill>
                      <a:prstDash val="solid"/>
                      <a:round/>
                      <a:headEnd len="sm" w="sm" type="none"/>
                      <a:tailEnd len="sm" w="sm" type="none"/>
                    </a:lnT>
                  </a:tcPr>
                </a:tc>
                <a:tc>
                  <a:txBody>
                    <a:bodyPr/>
                    <a:lstStyle/>
                    <a:p>
                      <a:pPr indent="0" lvl="0" marL="0" rtl="0" algn="ctr">
                        <a:spcBef>
                          <a:spcPts val="0"/>
                        </a:spcBef>
                        <a:spcAft>
                          <a:spcPts val="0"/>
                        </a:spcAft>
                        <a:buNone/>
                      </a:pPr>
                      <a:r>
                        <a:rPr lang="en">
                          <a:latin typeface="Consolas"/>
                          <a:ea typeface="Consolas"/>
                          <a:cs typeface="Consolas"/>
                          <a:sym typeface="Consolas"/>
                        </a:rPr>
                        <a:t>KeyQ</a:t>
                      </a:r>
                      <a:endParaRPr>
                        <a:latin typeface="Consolas"/>
                        <a:ea typeface="Consolas"/>
                        <a:cs typeface="Consolas"/>
                        <a:sym typeface="Consolas"/>
                      </a:endParaRPr>
                    </a:p>
                  </a:txBody>
                  <a:tcPr marT="91425" marB="91425" marR="91425" marL="91425">
                    <a:lnT cap="flat" cmpd="sng" w="9525">
                      <a:solidFill>
                        <a:srgbClr val="FFFFFF"/>
                      </a:solidFill>
                      <a:prstDash val="solid"/>
                      <a:round/>
                      <a:headEnd len="sm" w="sm" type="none"/>
                      <a:tailEnd len="sm" w="sm" type="none"/>
                    </a:lnT>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Consolas"/>
                          <a:ea typeface="Consolas"/>
                          <a:cs typeface="Consolas"/>
                          <a:sym typeface="Consolas"/>
                        </a:rPr>
                        <a:t>Shift</a:t>
                      </a:r>
                      <a:endParaRPr>
                        <a:latin typeface="Consolas"/>
                        <a:ea typeface="Consolas"/>
                        <a:cs typeface="Consolas"/>
                        <a:sym typeface="Consolas"/>
                      </a:endParaRPr>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nsolas"/>
                          <a:ea typeface="Consolas"/>
                          <a:cs typeface="Consolas"/>
                          <a:sym typeface="Consolas"/>
                        </a:rPr>
                        <a:t>ShiftRight or ShiftLeft</a:t>
                      </a:r>
                      <a:endParaRPr>
                        <a:latin typeface="Consolas"/>
                        <a:ea typeface="Consolas"/>
                        <a:cs typeface="Consolas"/>
                        <a:sym typeface="Consolas"/>
                      </a:endParaRPr>
                    </a:p>
                  </a:txBody>
                  <a:tcPr marT="91425" marB="91425" marR="91425" marL="91425"/>
                </a:tc>
              </a:tr>
            </a:tbl>
          </a:graphicData>
        </a:graphic>
      </p:graphicFrame>
      <p:sp>
        <p:nvSpPr>
          <p:cNvPr id="332" name="Google Shape;332;p56"/>
          <p:cNvSpPr/>
          <p:nvPr/>
        </p:nvSpPr>
        <p:spPr>
          <a:xfrm>
            <a:off x="1977625" y="3189963"/>
            <a:ext cx="399300" cy="25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Q</a:t>
            </a:r>
            <a:endParaRPr>
              <a:latin typeface="Proxima Nova"/>
              <a:ea typeface="Proxima Nova"/>
              <a:cs typeface="Proxima Nova"/>
              <a:sym typeface="Proxima Nova"/>
            </a:endParaRPr>
          </a:p>
        </p:txBody>
      </p:sp>
      <p:sp>
        <p:nvSpPr>
          <p:cNvPr id="333" name="Google Shape;333;p56"/>
          <p:cNvSpPr/>
          <p:nvPr/>
        </p:nvSpPr>
        <p:spPr>
          <a:xfrm>
            <a:off x="1889875" y="3595650"/>
            <a:ext cx="574800" cy="25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Shift</a:t>
            </a:r>
            <a:endParaRPr>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7"/>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
            </a:r>
            <a:r>
              <a:rPr lang="en"/>
              <a:t>eyboard Event Properties</a:t>
            </a:r>
            <a:endParaRPr/>
          </a:p>
        </p:txBody>
      </p:sp>
      <p:sp>
        <p:nvSpPr>
          <p:cNvPr id="339" name="Google Shape;339;p57"/>
          <p:cNvSpPr txBox="1"/>
          <p:nvPr>
            <p:ph idx="1" type="body"/>
          </p:nvPr>
        </p:nvSpPr>
        <p:spPr>
          <a:xfrm>
            <a:off x="311700" y="1451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keydown and keyup also have event properties:</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cxnSp>
        <p:nvCxnSpPr>
          <p:cNvPr id="340" name="Google Shape;340;p57"/>
          <p:cNvCxnSpPr/>
          <p:nvPr/>
        </p:nvCxnSpPr>
        <p:spPr>
          <a:xfrm flipH="1" rot="10800000">
            <a:off x="5586700" y="3974625"/>
            <a:ext cx="1534200" cy="527400"/>
          </a:xfrm>
          <a:prstGeom prst="straightConnector1">
            <a:avLst/>
          </a:prstGeom>
          <a:noFill/>
          <a:ln cap="flat" cmpd="sng" w="9525">
            <a:solidFill>
              <a:schemeClr val="dk2"/>
            </a:solidFill>
            <a:prstDash val="solid"/>
            <a:round/>
            <a:headEnd len="med" w="med" type="none"/>
            <a:tailEnd len="med" w="med" type="triangle"/>
          </a:ln>
        </p:spPr>
      </p:cxnSp>
      <p:sp>
        <p:nvSpPr>
          <p:cNvPr id="341" name="Google Shape;341;p57"/>
          <p:cNvSpPr/>
          <p:nvPr/>
        </p:nvSpPr>
        <p:spPr>
          <a:xfrm>
            <a:off x="3291900" y="4123700"/>
            <a:ext cx="2799300" cy="804600"/>
          </a:xfrm>
          <a:prstGeom prst="roundRect">
            <a:avLst>
              <a:gd fmla="val 16667" name="adj"/>
            </a:avLst>
          </a:prstGeom>
          <a:solidFill>
            <a:srgbClr val="2D8EC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Because most keyboards have two shift keys, this distinguishes which is pressed</a:t>
            </a:r>
            <a:endParaRPr>
              <a:solidFill>
                <a:srgbClr val="FFFFFF"/>
              </a:solidFill>
              <a:latin typeface="Proxima Nova"/>
              <a:ea typeface="Proxima Nova"/>
              <a:cs typeface="Proxima Nova"/>
              <a:sym typeface="Proxima Nova"/>
            </a:endParaRPr>
          </a:p>
        </p:txBody>
      </p:sp>
      <p:pic>
        <p:nvPicPr>
          <p:cNvPr id="342" name="Google Shape;342;p57"/>
          <p:cNvPicPr preferRelativeResize="0"/>
          <p:nvPr/>
        </p:nvPicPr>
        <p:blipFill>
          <a:blip r:embed="rId3">
            <a:alphaModFix/>
          </a:blip>
          <a:stretch>
            <a:fillRect/>
          </a:stretch>
        </p:blipFill>
        <p:spPr>
          <a:xfrm>
            <a:off x="952500" y="4310000"/>
            <a:ext cx="1247975" cy="432000"/>
          </a:xfrm>
          <a:prstGeom prst="rect">
            <a:avLst/>
          </a:prstGeom>
          <a:noFill/>
          <a:ln>
            <a:noFill/>
          </a:ln>
        </p:spPr>
      </p:pic>
      <p:pic>
        <p:nvPicPr>
          <p:cNvPr id="343" name="Google Shape;343;p57"/>
          <p:cNvPicPr preferRelativeResize="0"/>
          <p:nvPr/>
        </p:nvPicPr>
        <p:blipFill>
          <a:blip r:embed="rId3">
            <a:alphaModFix/>
          </a:blip>
          <a:stretch>
            <a:fillRect/>
          </a:stretch>
        </p:blipFill>
        <p:spPr>
          <a:xfrm>
            <a:off x="7182625" y="4310000"/>
            <a:ext cx="1247975" cy="432000"/>
          </a:xfrm>
          <a:prstGeom prst="rect">
            <a:avLst/>
          </a:prstGeom>
          <a:noFill/>
          <a:ln>
            <a:noFill/>
          </a:ln>
        </p:spPr>
      </p:pic>
      <p:graphicFrame>
        <p:nvGraphicFramePr>
          <p:cNvPr id="344" name="Google Shape;344;p57"/>
          <p:cNvGraphicFramePr/>
          <p:nvPr/>
        </p:nvGraphicFramePr>
        <p:xfrm>
          <a:off x="952500" y="2724150"/>
          <a:ext cx="3000000" cy="3000000"/>
        </p:xfrm>
        <a:graphic>
          <a:graphicData uri="http://schemas.openxmlformats.org/drawingml/2006/table">
            <a:tbl>
              <a:tblPr>
                <a:noFill/>
                <a:tableStyleId>{5FE4BC90-BB1D-4CD7-BA23-D21A27B94F2A}</a:tableStyleId>
              </a:tblPr>
              <a:tblGrid>
                <a:gridCol w="2492700"/>
                <a:gridCol w="2492700"/>
                <a:gridCol w="2492700"/>
              </a:tblGrid>
              <a:tr h="381000">
                <a:tc>
                  <a:txBody>
                    <a:bodyPr/>
                    <a:lstStyle/>
                    <a:p>
                      <a:pPr indent="0" lvl="0" marL="0" rtl="0" algn="ctr">
                        <a:spcBef>
                          <a:spcPts val="0"/>
                        </a:spcBef>
                        <a:spcAft>
                          <a:spcPts val="0"/>
                        </a:spcAft>
                        <a:buNone/>
                      </a:pPr>
                      <a:r>
                        <a:rPr b="1" lang="en">
                          <a:solidFill>
                            <a:srgbClr val="FFFFFF"/>
                          </a:solidFill>
                        </a:rPr>
                        <a:t>Key Pressed</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999999"/>
                      </a:solidFill>
                      <a:prstDash val="solid"/>
                      <a:round/>
                      <a:headEnd len="sm" w="sm" type="none"/>
                      <a:tailEnd len="sm" w="sm" type="none"/>
                    </a:lnB>
                    <a:solidFill>
                      <a:srgbClr val="3C78D8"/>
                    </a:solidFill>
                  </a:tcPr>
                </a:tc>
                <a:tc>
                  <a:txBody>
                    <a:bodyPr/>
                    <a:lstStyle/>
                    <a:p>
                      <a:pPr indent="0" lvl="0" marL="0" rtl="0" algn="ctr">
                        <a:spcBef>
                          <a:spcPts val="0"/>
                        </a:spcBef>
                        <a:spcAft>
                          <a:spcPts val="0"/>
                        </a:spcAft>
                        <a:buNone/>
                      </a:pPr>
                      <a:r>
                        <a:rPr b="1" lang="en">
                          <a:solidFill>
                            <a:srgbClr val="FFFFFF"/>
                          </a:solidFill>
                          <a:latin typeface="Consolas"/>
                          <a:ea typeface="Consolas"/>
                          <a:cs typeface="Consolas"/>
                          <a:sym typeface="Consolas"/>
                        </a:rPr>
                        <a:t>event.key</a:t>
                      </a:r>
                      <a:endParaRPr b="1">
                        <a:solidFill>
                          <a:srgbClr val="FFFFFF"/>
                        </a:solidFill>
                        <a:latin typeface="Consolas"/>
                        <a:ea typeface="Consolas"/>
                        <a:cs typeface="Consolas"/>
                        <a:sym typeface="Consolas"/>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3C78D8"/>
                    </a:solidFill>
                  </a:tcPr>
                </a:tc>
                <a:tc>
                  <a:txBody>
                    <a:bodyPr/>
                    <a:lstStyle/>
                    <a:p>
                      <a:pPr indent="0" lvl="0" marL="0" rtl="0" algn="ctr">
                        <a:spcBef>
                          <a:spcPts val="0"/>
                        </a:spcBef>
                        <a:spcAft>
                          <a:spcPts val="0"/>
                        </a:spcAft>
                        <a:buNone/>
                      </a:pPr>
                      <a:r>
                        <a:rPr b="1" lang="en">
                          <a:solidFill>
                            <a:srgbClr val="FFFFFF"/>
                          </a:solidFill>
                          <a:latin typeface="Consolas"/>
                          <a:ea typeface="Consolas"/>
                          <a:cs typeface="Consolas"/>
                          <a:sym typeface="Consolas"/>
                        </a:rPr>
                        <a:t>event.code</a:t>
                      </a:r>
                      <a:endParaRPr b="1">
                        <a:solidFill>
                          <a:srgbClr val="FFFFFF"/>
                        </a:solidFill>
                        <a:latin typeface="Consolas"/>
                        <a:ea typeface="Consolas"/>
                        <a:cs typeface="Consolas"/>
                        <a:sym typeface="Consolas"/>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3C78D8"/>
                    </a:solidFill>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Consolas"/>
                          <a:ea typeface="Consolas"/>
                          <a:cs typeface="Consolas"/>
                          <a:sym typeface="Consolas"/>
                        </a:rPr>
                        <a:t>q</a:t>
                      </a:r>
                      <a:endParaRPr>
                        <a:latin typeface="Consolas"/>
                        <a:ea typeface="Consolas"/>
                        <a:cs typeface="Consolas"/>
                        <a:sym typeface="Consolas"/>
                      </a:endParaRPr>
                    </a:p>
                  </a:txBody>
                  <a:tcPr marT="91425" marB="91425" marR="91425" marL="91425">
                    <a:lnL cap="flat" cmpd="sng" w="9525">
                      <a:solidFill>
                        <a:srgbClr val="999999"/>
                      </a:solidFill>
                      <a:prstDash val="solid"/>
                      <a:round/>
                      <a:headEnd len="sm" w="sm" type="none"/>
                      <a:tailEnd len="sm" w="sm" type="none"/>
                    </a:lnL>
                    <a:lnT cap="flat" cmpd="sng" w="9525">
                      <a:solidFill>
                        <a:srgbClr val="FFFFFF"/>
                      </a:solidFill>
                      <a:prstDash val="solid"/>
                      <a:round/>
                      <a:headEnd len="sm" w="sm" type="none"/>
                      <a:tailEnd len="sm" w="sm" type="none"/>
                    </a:lnT>
                  </a:tcPr>
                </a:tc>
                <a:tc>
                  <a:txBody>
                    <a:bodyPr/>
                    <a:lstStyle/>
                    <a:p>
                      <a:pPr indent="0" lvl="0" marL="0" rtl="0" algn="ctr">
                        <a:spcBef>
                          <a:spcPts val="0"/>
                        </a:spcBef>
                        <a:spcAft>
                          <a:spcPts val="0"/>
                        </a:spcAft>
                        <a:buNone/>
                      </a:pPr>
                      <a:r>
                        <a:rPr lang="en">
                          <a:latin typeface="Consolas"/>
                          <a:ea typeface="Consolas"/>
                          <a:cs typeface="Consolas"/>
                          <a:sym typeface="Consolas"/>
                        </a:rPr>
                        <a:t>KeyQ</a:t>
                      </a:r>
                      <a:endParaRPr>
                        <a:latin typeface="Consolas"/>
                        <a:ea typeface="Consolas"/>
                        <a:cs typeface="Consolas"/>
                        <a:sym typeface="Consolas"/>
                      </a:endParaRPr>
                    </a:p>
                  </a:txBody>
                  <a:tcPr marT="91425" marB="91425" marR="91425" marL="91425">
                    <a:lnT cap="flat" cmpd="sng" w="9525">
                      <a:solidFill>
                        <a:srgbClr val="FFFFFF"/>
                      </a:solidFill>
                      <a:prstDash val="solid"/>
                      <a:round/>
                      <a:headEnd len="sm" w="sm" type="none"/>
                      <a:tailEnd len="sm" w="sm" type="none"/>
                    </a:lnT>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Consolas"/>
                          <a:ea typeface="Consolas"/>
                          <a:cs typeface="Consolas"/>
                          <a:sym typeface="Consolas"/>
                        </a:rPr>
                        <a:t>Shift</a:t>
                      </a:r>
                      <a:endParaRPr>
                        <a:latin typeface="Consolas"/>
                        <a:ea typeface="Consolas"/>
                        <a:cs typeface="Consolas"/>
                        <a:sym typeface="Consolas"/>
                      </a:endParaRPr>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nsolas"/>
                          <a:ea typeface="Consolas"/>
                          <a:cs typeface="Consolas"/>
                          <a:sym typeface="Consolas"/>
                        </a:rPr>
                        <a:t>ShiftRight or ShiftLeft</a:t>
                      </a:r>
                      <a:endParaRPr>
                        <a:latin typeface="Consolas"/>
                        <a:ea typeface="Consolas"/>
                        <a:cs typeface="Consolas"/>
                        <a:sym typeface="Consolas"/>
                      </a:endParaRPr>
                    </a:p>
                  </a:txBody>
                  <a:tcPr marT="91425" marB="91425" marR="91425" marL="91425">
                    <a:solidFill>
                      <a:srgbClr val="FFE599"/>
                    </a:solidFill>
                  </a:tcPr>
                </a:tc>
              </a:tr>
            </a:tbl>
          </a:graphicData>
        </a:graphic>
      </p:graphicFrame>
      <p:sp>
        <p:nvSpPr>
          <p:cNvPr id="345" name="Google Shape;345;p57"/>
          <p:cNvSpPr/>
          <p:nvPr/>
        </p:nvSpPr>
        <p:spPr>
          <a:xfrm>
            <a:off x="1977625" y="3189963"/>
            <a:ext cx="399300" cy="25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Q</a:t>
            </a:r>
            <a:endParaRPr>
              <a:latin typeface="Proxima Nova"/>
              <a:ea typeface="Proxima Nova"/>
              <a:cs typeface="Proxima Nova"/>
              <a:sym typeface="Proxima Nova"/>
            </a:endParaRPr>
          </a:p>
        </p:txBody>
      </p:sp>
      <p:sp>
        <p:nvSpPr>
          <p:cNvPr id="346" name="Google Shape;346;p57"/>
          <p:cNvSpPr/>
          <p:nvPr/>
        </p:nvSpPr>
        <p:spPr>
          <a:xfrm>
            <a:off x="1889875" y="3595650"/>
            <a:ext cx="574800" cy="25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Shift</a:t>
            </a:r>
            <a:endParaRPr>
              <a:latin typeface="Proxima Nova"/>
              <a:ea typeface="Proxima Nova"/>
              <a:cs typeface="Proxima Nova"/>
              <a:sym typeface="Proxima Nov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8"/>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Keyboard Event Properties</a:t>
            </a:r>
            <a:endParaRPr/>
          </a:p>
        </p:txBody>
      </p:sp>
      <p:sp>
        <p:nvSpPr>
          <p:cNvPr id="352" name="Google Shape;352;p58"/>
          <p:cNvSpPr txBox="1"/>
          <p:nvPr>
            <p:ph idx="1" type="body"/>
          </p:nvPr>
        </p:nvSpPr>
        <p:spPr>
          <a:xfrm>
            <a:off x="311700" y="1451875"/>
            <a:ext cx="8520600" cy="65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keydown and keyup also have event properties:</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graphicFrame>
        <p:nvGraphicFramePr>
          <p:cNvPr id="353" name="Google Shape;353;p58"/>
          <p:cNvGraphicFramePr/>
          <p:nvPr/>
        </p:nvGraphicFramePr>
        <p:xfrm>
          <a:off x="952500" y="2724150"/>
          <a:ext cx="3000000" cy="3000000"/>
        </p:xfrm>
        <a:graphic>
          <a:graphicData uri="http://schemas.openxmlformats.org/drawingml/2006/table">
            <a:tbl>
              <a:tblPr>
                <a:noFill/>
                <a:tableStyleId>{5FE4BC90-BB1D-4CD7-BA23-D21A27B94F2A}</a:tableStyleId>
              </a:tblPr>
              <a:tblGrid>
                <a:gridCol w="2492700"/>
                <a:gridCol w="2492700"/>
                <a:gridCol w="2492700"/>
              </a:tblGrid>
              <a:tr h="381000">
                <a:tc>
                  <a:txBody>
                    <a:bodyPr/>
                    <a:lstStyle/>
                    <a:p>
                      <a:pPr indent="0" lvl="0" marL="0" rtl="0" algn="ctr">
                        <a:spcBef>
                          <a:spcPts val="0"/>
                        </a:spcBef>
                        <a:spcAft>
                          <a:spcPts val="0"/>
                        </a:spcAft>
                        <a:buNone/>
                      </a:pPr>
                      <a:r>
                        <a:rPr b="1" lang="en">
                          <a:solidFill>
                            <a:srgbClr val="FFFFFF"/>
                          </a:solidFill>
                        </a:rPr>
                        <a:t>Key Pressed</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999999"/>
                      </a:solidFill>
                      <a:prstDash val="solid"/>
                      <a:round/>
                      <a:headEnd len="sm" w="sm" type="none"/>
                      <a:tailEnd len="sm" w="sm" type="none"/>
                    </a:lnB>
                    <a:solidFill>
                      <a:srgbClr val="3C78D8"/>
                    </a:solidFill>
                  </a:tcPr>
                </a:tc>
                <a:tc>
                  <a:txBody>
                    <a:bodyPr/>
                    <a:lstStyle/>
                    <a:p>
                      <a:pPr indent="0" lvl="0" marL="0" rtl="0" algn="ctr">
                        <a:spcBef>
                          <a:spcPts val="0"/>
                        </a:spcBef>
                        <a:spcAft>
                          <a:spcPts val="0"/>
                        </a:spcAft>
                        <a:buNone/>
                      </a:pPr>
                      <a:r>
                        <a:rPr b="1" lang="en">
                          <a:solidFill>
                            <a:srgbClr val="FFFFFF"/>
                          </a:solidFill>
                          <a:latin typeface="Consolas"/>
                          <a:ea typeface="Consolas"/>
                          <a:cs typeface="Consolas"/>
                          <a:sym typeface="Consolas"/>
                        </a:rPr>
                        <a:t>event.key</a:t>
                      </a:r>
                      <a:endParaRPr b="1">
                        <a:solidFill>
                          <a:srgbClr val="FFFFFF"/>
                        </a:solidFill>
                        <a:latin typeface="Consolas"/>
                        <a:ea typeface="Consolas"/>
                        <a:cs typeface="Consolas"/>
                        <a:sym typeface="Consolas"/>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3C78D8"/>
                    </a:solidFill>
                  </a:tcPr>
                </a:tc>
                <a:tc>
                  <a:txBody>
                    <a:bodyPr/>
                    <a:lstStyle/>
                    <a:p>
                      <a:pPr indent="0" lvl="0" marL="0" rtl="0" algn="ctr">
                        <a:spcBef>
                          <a:spcPts val="0"/>
                        </a:spcBef>
                        <a:spcAft>
                          <a:spcPts val="0"/>
                        </a:spcAft>
                        <a:buNone/>
                      </a:pPr>
                      <a:r>
                        <a:rPr b="1" lang="en">
                          <a:solidFill>
                            <a:srgbClr val="FFFFFF"/>
                          </a:solidFill>
                          <a:latin typeface="Consolas"/>
                          <a:ea typeface="Consolas"/>
                          <a:cs typeface="Consolas"/>
                          <a:sym typeface="Consolas"/>
                        </a:rPr>
                        <a:t>event.code</a:t>
                      </a:r>
                      <a:endParaRPr b="1">
                        <a:solidFill>
                          <a:srgbClr val="FFFFFF"/>
                        </a:solidFill>
                        <a:latin typeface="Consolas"/>
                        <a:ea typeface="Consolas"/>
                        <a:cs typeface="Consolas"/>
                        <a:sym typeface="Consolas"/>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3C78D8"/>
                    </a:solidFill>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Consolas"/>
                          <a:ea typeface="Consolas"/>
                          <a:cs typeface="Consolas"/>
                          <a:sym typeface="Consolas"/>
                        </a:rPr>
                        <a:t>q</a:t>
                      </a:r>
                      <a:endParaRPr>
                        <a:latin typeface="Consolas"/>
                        <a:ea typeface="Consolas"/>
                        <a:cs typeface="Consolas"/>
                        <a:sym typeface="Consolas"/>
                      </a:endParaRPr>
                    </a:p>
                  </a:txBody>
                  <a:tcPr marT="91425" marB="91425" marR="91425" marL="91425">
                    <a:lnL cap="flat" cmpd="sng" w="9525">
                      <a:solidFill>
                        <a:srgbClr val="999999"/>
                      </a:solidFill>
                      <a:prstDash val="solid"/>
                      <a:round/>
                      <a:headEnd len="sm" w="sm" type="none"/>
                      <a:tailEnd len="sm" w="sm" type="none"/>
                    </a:lnL>
                    <a:lnT cap="flat" cmpd="sng" w="9525">
                      <a:solidFill>
                        <a:srgbClr val="FFFFFF"/>
                      </a:solidFill>
                      <a:prstDash val="solid"/>
                      <a:round/>
                      <a:headEnd len="sm" w="sm" type="none"/>
                      <a:tailEnd len="sm" w="sm" type="none"/>
                    </a:lnT>
                  </a:tcPr>
                </a:tc>
                <a:tc>
                  <a:txBody>
                    <a:bodyPr/>
                    <a:lstStyle/>
                    <a:p>
                      <a:pPr indent="0" lvl="0" marL="0" rtl="0" algn="ctr">
                        <a:spcBef>
                          <a:spcPts val="0"/>
                        </a:spcBef>
                        <a:spcAft>
                          <a:spcPts val="0"/>
                        </a:spcAft>
                        <a:buNone/>
                      </a:pPr>
                      <a:r>
                        <a:rPr lang="en">
                          <a:latin typeface="Consolas"/>
                          <a:ea typeface="Consolas"/>
                          <a:cs typeface="Consolas"/>
                          <a:sym typeface="Consolas"/>
                        </a:rPr>
                        <a:t>KeyQ</a:t>
                      </a:r>
                      <a:endParaRPr>
                        <a:latin typeface="Consolas"/>
                        <a:ea typeface="Consolas"/>
                        <a:cs typeface="Consolas"/>
                        <a:sym typeface="Consolas"/>
                      </a:endParaRPr>
                    </a:p>
                  </a:txBody>
                  <a:tcPr marT="91425" marB="91425" marR="91425" marL="91425">
                    <a:lnT cap="flat" cmpd="sng" w="9525">
                      <a:solidFill>
                        <a:srgbClr val="FFFFFF"/>
                      </a:solidFill>
                      <a:prstDash val="solid"/>
                      <a:round/>
                      <a:headEnd len="sm" w="sm" type="none"/>
                      <a:tailEnd len="sm" w="sm" type="none"/>
                    </a:lnT>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Consolas"/>
                          <a:ea typeface="Consolas"/>
                          <a:cs typeface="Consolas"/>
                          <a:sym typeface="Consolas"/>
                        </a:rPr>
                        <a:t>Shift</a:t>
                      </a:r>
                      <a:endParaRPr>
                        <a:latin typeface="Consolas"/>
                        <a:ea typeface="Consolas"/>
                        <a:cs typeface="Consolas"/>
                        <a:sym typeface="Consolas"/>
                      </a:endParaRPr>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nsolas"/>
                          <a:ea typeface="Consolas"/>
                          <a:cs typeface="Consolas"/>
                          <a:sym typeface="Consolas"/>
                        </a:rPr>
                        <a:t>ShiftRight or ShiftLeft</a:t>
                      </a:r>
                      <a:endParaRPr>
                        <a:latin typeface="Consolas"/>
                        <a:ea typeface="Consolas"/>
                        <a:cs typeface="Consolas"/>
                        <a:sym typeface="Consolas"/>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Consolas"/>
                          <a:ea typeface="Consolas"/>
                          <a:cs typeface="Consolas"/>
                          <a:sym typeface="Consolas"/>
                        </a:rPr>
                        <a:t>Q</a:t>
                      </a:r>
                      <a:endParaRPr>
                        <a:latin typeface="Consolas"/>
                        <a:ea typeface="Consolas"/>
                        <a:cs typeface="Consolas"/>
                        <a:sym typeface="Consolas"/>
                      </a:endParaRPr>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nsolas"/>
                          <a:ea typeface="Consolas"/>
                          <a:cs typeface="Consolas"/>
                          <a:sym typeface="Consolas"/>
                        </a:rPr>
                        <a:t>KeyQ</a:t>
                      </a:r>
                      <a:endParaRPr>
                        <a:latin typeface="Consolas"/>
                        <a:ea typeface="Consolas"/>
                        <a:cs typeface="Consolas"/>
                        <a:sym typeface="Consolas"/>
                      </a:endParaRPr>
                    </a:p>
                  </a:txBody>
                  <a:tcPr marT="91425" marB="91425" marR="91425" marL="91425"/>
                </a:tc>
              </a:tr>
            </a:tbl>
          </a:graphicData>
        </a:graphic>
      </p:graphicFrame>
      <p:sp>
        <p:nvSpPr>
          <p:cNvPr id="354" name="Google Shape;354;p58"/>
          <p:cNvSpPr/>
          <p:nvPr/>
        </p:nvSpPr>
        <p:spPr>
          <a:xfrm>
            <a:off x="1977625" y="3189963"/>
            <a:ext cx="399300" cy="25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Q</a:t>
            </a:r>
            <a:endParaRPr>
              <a:latin typeface="Proxima Nova"/>
              <a:ea typeface="Proxima Nova"/>
              <a:cs typeface="Proxima Nova"/>
              <a:sym typeface="Proxima Nova"/>
            </a:endParaRPr>
          </a:p>
        </p:txBody>
      </p:sp>
      <p:sp>
        <p:nvSpPr>
          <p:cNvPr id="355" name="Google Shape;355;p58"/>
          <p:cNvSpPr/>
          <p:nvPr/>
        </p:nvSpPr>
        <p:spPr>
          <a:xfrm>
            <a:off x="1889875" y="3595650"/>
            <a:ext cx="574800" cy="25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Shift</a:t>
            </a:r>
            <a:endParaRPr>
              <a:latin typeface="Proxima Nova"/>
              <a:ea typeface="Proxima Nova"/>
              <a:cs typeface="Proxima Nova"/>
              <a:sym typeface="Proxima Nova"/>
            </a:endParaRPr>
          </a:p>
        </p:txBody>
      </p:sp>
      <p:sp>
        <p:nvSpPr>
          <p:cNvPr id="356" name="Google Shape;356;p58"/>
          <p:cNvSpPr/>
          <p:nvPr/>
        </p:nvSpPr>
        <p:spPr>
          <a:xfrm>
            <a:off x="1672175" y="4001313"/>
            <a:ext cx="399300" cy="25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Q</a:t>
            </a:r>
            <a:endParaRPr>
              <a:latin typeface="Proxima Nova"/>
              <a:ea typeface="Proxima Nova"/>
              <a:cs typeface="Proxima Nova"/>
              <a:sym typeface="Proxima Nova"/>
            </a:endParaRPr>
          </a:p>
        </p:txBody>
      </p:sp>
      <p:sp>
        <p:nvSpPr>
          <p:cNvPr id="357" name="Google Shape;357;p58"/>
          <p:cNvSpPr/>
          <p:nvPr/>
        </p:nvSpPr>
        <p:spPr>
          <a:xfrm>
            <a:off x="2334525" y="4001325"/>
            <a:ext cx="574800" cy="25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Shift</a:t>
            </a:r>
            <a:endParaRPr>
              <a:latin typeface="Proxima Nova"/>
              <a:ea typeface="Proxima Nova"/>
              <a:cs typeface="Proxima Nova"/>
              <a:sym typeface="Proxima Nova"/>
            </a:endParaRPr>
          </a:p>
        </p:txBody>
      </p:sp>
      <p:sp>
        <p:nvSpPr>
          <p:cNvPr id="358" name="Google Shape;358;p58"/>
          <p:cNvSpPr txBox="1"/>
          <p:nvPr/>
        </p:nvSpPr>
        <p:spPr>
          <a:xfrm>
            <a:off x="2061010" y="3925125"/>
            <a:ext cx="147600" cy="1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2"/>
          <p:cNvSpPr txBox="1"/>
          <p:nvPr>
            <p:ph type="title"/>
          </p:nvPr>
        </p:nvSpPr>
        <p:spPr>
          <a:xfrm>
            <a:off x="623400" y="211556"/>
            <a:ext cx="8520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 </a:t>
            </a:r>
            <a:r>
              <a:rPr lang="en"/>
              <a:t>addEventListener()</a:t>
            </a:r>
            <a:endParaRPr/>
          </a:p>
        </p:txBody>
      </p:sp>
      <p:sp>
        <p:nvSpPr>
          <p:cNvPr id="153" name="Google Shape;153;p32"/>
          <p:cNvSpPr txBox="1"/>
          <p:nvPr>
            <p:ph idx="1" type="body"/>
          </p:nvPr>
        </p:nvSpPr>
        <p:spPr>
          <a:xfrm>
            <a:off x="311700" y="1715626"/>
            <a:ext cx="8520600" cy="277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rPr>
              <a:t>We can add events to elements we create using the </a:t>
            </a:r>
            <a:r>
              <a:rPr b="1" lang="en">
                <a:solidFill>
                  <a:srgbClr val="000000"/>
                </a:solidFill>
                <a:latin typeface="Consolas"/>
                <a:ea typeface="Consolas"/>
                <a:cs typeface="Consolas"/>
                <a:sym typeface="Consolas"/>
              </a:rPr>
              <a:t>addEventListener()</a:t>
            </a:r>
            <a:r>
              <a:rPr b="1" lang="en">
                <a:solidFill>
                  <a:srgbClr val="000000"/>
                </a:solidFill>
              </a:rPr>
              <a:t> function.</a:t>
            </a:r>
            <a:endParaRPr b="1">
              <a:solidFill>
                <a:srgbClr val="000000"/>
              </a:solidFill>
            </a:endParaRPr>
          </a:p>
          <a:p>
            <a:pPr indent="0" lvl="0" marL="0" rtl="0" algn="ctr">
              <a:spcBef>
                <a:spcPts val="1600"/>
              </a:spcBef>
              <a:spcAft>
                <a:spcPts val="0"/>
              </a:spcAft>
              <a:buNone/>
            </a:pPr>
            <a:r>
              <a:t/>
            </a:r>
            <a:endParaRPr b="1">
              <a:solidFill>
                <a:srgbClr val="000000"/>
              </a:solidFill>
            </a:endParaRPr>
          </a:p>
          <a:p>
            <a:pPr indent="0" lvl="0" marL="0" rtl="0" algn="ctr">
              <a:spcBef>
                <a:spcPts val="1600"/>
              </a:spcBef>
              <a:spcAft>
                <a:spcPts val="1600"/>
              </a:spcAft>
              <a:buNone/>
            </a:pPr>
            <a:r>
              <a:rPr lang="en">
                <a:solidFill>
                  <a:srgbClr val="000000"/>
                </a:solidFill>
                <a:latin typeface="Consolas"/>
                <a:ea typeface="Consolas"/>
                <a:cs typeface="Consolas"/>
                <a:sym typeface="Consolas"/>
              </a:rPr>
              <a:t>element.addEventListener(</a:t>
            </a:r>
            <a:r>
              <a:rPr i="1" lang="en">
                <a:solidFill>
                  <a:srgbClr val="000000"/>
                </a:solidFill>
                <a:latin typeface="Consolas"/>
                <a:ea typeface="Consolas"/>
                <a:cs typeface="Consolas"/>
                <a:sym typeface="Consolas"/>
              </a:rPr>
              <a:t>event, function)</a:t>
            </a:r>
            <a:endParaRPr i="1">
              <a:solidFill>
                <a:srgbClr val="000000"/>
              </a:solidFill>
              <a:latin typeface="Consolas"/>
              <a:ea typeface="Consolas"/>
              <a:cs typeface="Consolas"/>
              <a:sym typeface="Consola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9"/>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Keyboard Event Properties</a:t>
            </a:r>
            <a:endParaRPr/>
          </a:p>
        </p:txBody>
      </p:sp>
      <p:sp>
        <p:nvSpPr>
          <p:cNvPr id="364" name="Google Shape;364;p59"/>
          <p:cNvSpPr txBox="1"/>
          <p:nvPr>
            <p:ph idx="1" type="body"/>
          </p:nvPr>
        </p:nvSpPr>
        <p:spPr>
          <a:xfrm>
            <a:off x="311700" y="1451875"/>
            <a:ext cx="8520600" cy="62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keydown and keyup also have event properties:</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sp>
        <p:nvSpPr>
          <p:cNvPr id="365" name="Google Shape;365;p59"/>
          <p:cNvSpPr/>
          <p:nvPr/>
        </p:nvSpPr>
        <p:spPr>
          <a:xfrm>
            <a:off x="7127850" y="1826025"/>
            <a:ext cx="1932900" cy="629700"/>
          </a:xfrm>
          <a:prstGeom prst="roundRect">
            <a:avLst>
              <a:gd fmla="val 16667" name="adj"/>
            </a:avLst>
          </a:prstGeom>
          <a:solidFill>
            <a:srgbClr val="2D8EC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Same physical key is being pressed</a:t>
            </a:r>
            <a:endParaRPr>
              <a:solidFill>
                <a:srgbClr val="FFFFFF"/>
              </a:solidFill>
              <a:latin typeface="Proxima Nova"/>
              <a:ea typeface="Proxima Nova"/>
              <a:cs typeface="Proxima Nova"/>
              <a:sym typeface="Proxima Nova"/>
            </a:endParaRPr>
          </a:p>
        </p:txBody>
      </p:sp>
      <p:cxnSp>
        <p:nvCxnSpPr>
          <p:cNvPr id="366" name="Google Shape;366;p59"/>
          <p:cNvCxnSpPr>
            <a:stCxn id="365" idx="2"/>
          </p:cNvCxnSpPr>
          <p:nvPr/>
        </p:nvCxnSpPr>
        <p:spPr>
          <a:xfrm flipH="1">
            <a:off x="7849500" y="2455725"/>
            <a:ext cx="244800" cy="23340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367" name="Google Shape;367;p59"/>
          <p:cNvGraphicFramePr/>
          <p:nvPr/>
        </p:nvGraphicFramePr>
        <p:xfrm>
          <a:off x="952500" y="2724150"/>
          <a:ext cx="3000000" cy="3000000"/>
        </p:xfrm>
        <a:graphic>
          <a:graphicData uri="http://schemas.openxmlformats.org/drawingml/2006/table">
            <a:tbl>
              <a:tblPr>
                <a:noFill/>
                <a:tableStyleId>{5FE4BC90-BB1D-4CD7-BA23-D21A27B94F2A}</a:tableStyleId>
              </a:tblPr>
              <a:tblGrid>
                <a:gridCol w="2492700"/>
                <a:gridCol w="2492700"/>
                <a:gridCol w="2492700"/>
              </a:tblGrid>
              <a:tr h="381000">
                <a:tc>
                  <a:txBody>
                    <a:bodyPr/>
                    <a:lstStyle/>
                    <a:p>
                      <a:pPr indent="0" lvl="0" marL="0" rtl="0" algn="ctr">
                        <a:spcBef>
                          <a:spcPts val="0"/>
                        </a:spcBef>
                        <a:spcAft>
                          <a:spcPts val="0"/>
                        </a:spcAft>
                        <a:buNone/>
                      </a:pPr>
                      <a:r>
                        <a:rPr b="1" lang="en">
                          <a:solidFill>
                            <a:srgbClr val="FFFFFF"/>
                          </a:solidFill>
                        </a:rPr>
                        <a:t>Key Pressed</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999999"/>
                      </a:solidFill>
                      <a:prstDash val="solid"/>
                      <a:round/>
                      <a:headEnd len="sm" w="sm" type="none"/>
                      <a:tailEnd len="sm" w="sm" type="none"/>
                    </a:lnB>
                    <a:solidFill>
                      <a:srgbClr val="3C78D8"/>
                    </a:solidFill>
                  </a:tcPr>
                </a:tc>
                <a:tc>
                  <a:txBody>
                    <a:bodyPr/>
                    <a:lstStyle/>
                    <a:p>
                      <a:pPr indent="0" lvl="0" marL="0" rtl="0" algn="ctr">
                        <a:spcBef>
                          <a:spcPts val="0"/>
                        </a:spcBef>
                        <a:spcAft>
                          <a:spcPts val="0"/>
                        </a:spcAft>
                        <a:buNone/>
                      </a:pPr>
                      <a:r>
                        <a:rPr b="1" lang="en">
                          <a:solidFill>
                            <a:srgbClr val="FFFFFF"/>
                          </a:solidFill>
                          <a:latin typeface="Consolas"/>
                          <a:ea typeface="Consolas"/>
                          <a:cs typeface="Consolas"/>
                          <a:sym typeface="Consolas"/>
                        </a:rPr>
                        <a:t>event.key</a:t>
                      </a:r>
                      <a:endParaRPr b="1">
                        <a:solidFill>
                          <a:srgbClr val="FFFFFF"/>
                        </a:solidFill>
                        <a:latin typeface="Consolas"/>
                        <a:ea typeface="Consolas"/>
                        <a:cs typeface="Consolas"/>
                        <a:sym typeface="Consolas"/>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3C78D8"/>
                    </a:solidFill>
                  </a:tcPr>
                </a:tc>
                <a:tc>
                  <a:txBody>
                    <a:bodyPr/>
                    <a:lstStyle/>
                    <a:p>
                      <a:pPr indent="0" lvl="0" marL="0" rtl="0" algn="ctr">
                        <a:spcBef>
                          <a:spcPts val="0"/>
                        </a:spcBef>
                        <a:spcAft>
                          <a:spcPts val="0"/>
                        </a:spcAft>
                        <a:buNone/>
                      </a:pPr>
                      <a:r>
                        <a:rPr b="1" lang="en">
                          <a:solidFill>
                            <a:srgbClr val="FFFFFF"/>
                          </a:solidFill>
                          <a:latin typeface="Consolas"/>
                          <a:ea typeface="Consolas"/>
                          <a:cs typeface="Consolas"/>
                          <a:sym typeface="Consolas"/>
                        </a:rPr>
                        <a:t>event.code</a:t>
                      </a:r>
                      <a:endParaRPr b="1">
                        <a:solidFill>
                          <a:srgbClr val="FFFFFF"/>
                        </a:solidFill>
                        <a:latin typeface="Consolas"/>
                        <a:ea typeface="Consolas"/>
                        <a:cs typeface="Consolas"/>
                        <a:sym typeface="Consolas"/>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3C78D8"/>
                    </a:solidFill>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Consolas"/>
                          <a:ea typeface="Consolas"/>
                          <a:cs typeface="Consolas"/>
                          <a:sym typeface="Consolas"/>
                        </a:rPr>
                        <a:t>q</a:t>
                      </a:r>
                      <a:endParaRPr>
                        <a:latin typeface="Consolas"/>
                        <a:ea typeface="Consolas"/>
                        <a:cs typeface="Consolas"/>
                        <a:sym typeface="Consolas"/>
                      </a:endParaRPr>
                    </a:p>
                  </a:txBody>
                  <a:tcPr marT="91425" marB="91425" marR="91425" marL="91425">
                    <a:lnL cap="flat" cmpd="sng" w="9525">
                      <a:solidFill>
                        <a:srgbClr val="999999"/>
                      </a:solidFill>
                      <a:prstDash val="solid"/>
                      <a:round/>
                      <a:headEnd len="sm" w="sm" type="none"/>
                      <a:tailEnd len="sm" w="sm" type="none"/>
                    </a:lnL>
                    <a:lnT cap="flat" cmpd="sng" w="9525">
                      <a:solidFill>
                        <a:srgbClr val="FFFFFF"/>
                      </a:solidFill>
                      <a:prstDash val="solid"/>
                      <a:round/>
                      <a:headEnd len="sm" w="sm" type="none"/>
                      <a:tailEnd len="sm" w="sm" type="none"/>
                    </a:lnT>
                  </a:tcPr>
                </a:tc>
                <a:tc>
                  <a:txBody>
                    <a:bodyPr/>
                    <a:lstStyle/>
                    <a:p>
                      <a:pPr indent="0" lvl="0" marL="0" rtl="0" algn="ctr">
                        <a:spcBef>
                          <a:spcPts val="0"/>
                        </a:spcBef>
                        <a:spcAft>
                          <a:spcPts val="0"/>
                        </a:spcAft>
                        <a:buNone/>
                      </a:pPr>
                      <a:r>
                        <a:rPr lang="en">
                          <a:latin typeface="Consolas"/>
                          <a:ea typeface="Consolas"/>
                          <a:cs typeface="Consolas"/>
                          <a:sym typeface="Consolas"/>
                        </a:rPr>
                        <a:t>KeyQ</a:t>
                      </a:r>
                      <a:endParaRPr>
                        <a:latin typeface="Consolas"/>
                        <a:ea typeface="Consolas"/>
                        <a:cs typeface="Consolas"/>
                        <a:sym typeface="Consolas"/>
                      </a:endParaRPr>
                    </a:p>
                  </a:txBody>
                  <a:tcPr marT="91425" marB="91425" marR="91425" marL="91425">
                    <a:lnT cap="flat" cmpd="sng" w="9525">
                      <a:solidFill>
                        <a:srgbClr val="FFFFFF"/>
                      </a:solidFill>
                      <a:prstDash val="solid"/>
                      <a:round/>
                      <a:headEnd len="sm" w="sm" type="none"/>
                      <a:tailEnd len="sm" w="sm" type="none"/>
                    </a:lnT>
                    <a:solidFill>
                      <a:srgbClr val="FFE599"/>
                    </a:solidFill>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Consolas"/>
                          <a:ea typeface="Consolas"/>
                          <a:cs typeface="Consolas"/>
                          <a:sym typeface="Consolas"/>
                        </a:rPr>
                        <a:t>Shift</a:t>
                      </a:r>
                      <a:endParaRPr>
                        <a:latin typeface="Consolas"/>
                        <a:ea typeface="Consolas"/>
                        <a:cs typeface="Consolas"/>
                        <a:sym typeface="Consolas"/>
                      </a:endParaRPr>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nsolas"/>
                          <a:ea typeface="Consolas"/>
                          <a:cs typeface="Consolas"/>
                          <a:sym typeface="Consolas"/>
                        </a:rPr>
                        <a:t>ShiftRight or ShiftLeft</a:t>
                      </a:r>
                      <a:endParaRPr>
                        <a:latin typeface="Consolas"/>
                        <a:ea typeface="Consolas"/>
                        <a:cs typeface="Consolas"/>
                        <a:sym typeface="Consolas"/>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Consolas"/>
                          <a:ea typeface="Consolas"/>
                          <a:cs typeface="Consolas"/>
                          <a:sym typeface="Consolas"/>
                        </a:rPr>
                        <a:t>Q</a:t>
                      </a:r>
                      <a:endParaRPr>
                        <a:latin typeface="Consolas"/>
                        <a:ea typeface="Consolas"/>
                        <a:cs typeface="Consolas"/>
                        <a:sym typeface="Consolas"/>
                      </a:endParaRPr>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nsolas"/>
                          <a:ea typeface="Consolas"/>
                          <a:cs typeface="Consolas"/>
                          <a:sym typeface="Consolas"/>
                        </a:rPr>
                        <a:t>KeyQ</a:t>
                      </a:r>
                      <a:endParaRPr>
                        <a:latin typeface="Consolas"/>
                        <a:ea typeface="Consolas"/>
                        <a:cs typeface="Consolas"/>
                        <a:sym typeface="Consolas"/>
                      </a:endParaRPr>
                    </a:p>
                  </a:txBody>
                  <a:tcPr marT="91425" marB="91425" marR="91425" marL="91425">
                    <a:solidFill>
                      <a:srgbClr val="FFE599"/>
                    </a:solidFill>
                  </a:tcPr>
                </a:tc>
              </a:tr>
            </a:tbl>
          </a:graphicData>
        </a:graphic>
      </p:graphicFrame>
      <p:sp>
        <p:nvSpPr>
          <p:cNvPr id="368" name="Google Shape;368;p59"/>
          <p:cNvSpPr/>
          <p:nvPr/>
        </p:nvSpPr>
        <p:spPr>
          <a:xfrm>
            <a:off x="1977625" y="3189963"/>
            <a:ext cx="399300" cy="25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Q</a:t>
            </a:r>
            <a:endParaRPr>
              <a:latin typeface="Proxima Nova"/>
              <a:ea typeface="Proxima Nova"/>
              <a:cs typeface="Proxima Nova"/>
              <a:sym typeface="Proxima Nova"/>
            </a:endParaRPr>
          </a:p>
        </p:txBody>
      </p:sp>
      <p:sp>
        <p:nvSpPr>
          <p:cNvPr id="369" name="Google Shape;369;p59"/>
          <p:cNvSpPr/>
          <p:nvPr/>
        </p:nvSpPr>
        <p:spPr>
          <a:xfrm>
            <a:off x="1889875" y="3595650"/>
            <a:ext cx="574800" cy="25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Shift</a:t>
            </a:r>
            <a:endParaRPr>
              <a:latin typeface="Proxima Nova"/>
              <a:ea typeface="Proxima Nova"/>
              <a:cs typeface="Proxima Nova"/>
              <a:sym typeface="Proxima Nova"/>
            </a:endParaRPr>
          </a:p>
        </p:txBody>
      </p:sp>
      <p:sp>
        <p:nvSpPr>
          <p:cNvPr id="370" name="Google Shape;370;p59"/>
          <p:cNvSpPr/>
          <p:nvPr/>
        </p:nvSpPr>
        <p:spPr>
          <a:xfrm>
            <a:off x="1672175" y="4001313"/>
            <a:ext cx="399300" cy="25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Q</a:t>
            </a:r>
            <a:endParaRPr>
              <a:latin typeface="Proxima Nova"/>
              <a:ea typeface="Proxima Nova"/>
              <a:cs typeface="Proxima Nova"/>
              <a:sym typeface="Proxima Nova"/>
            </a:endParaRPr>
          </a:p>
        </p:txBody>
      </p:sp>
      <p:sp>
        <p:nvSpPr>
          <p:cNvPr id="371" name="Google Shape;371;p59"/>
          <p:cNvSpPr/>
          <p:nvPr/>
        </p:nvSpPr>
        <p:spPr>
          <a:xfrm>
            <a:off x="2334525" y="4001325"/>
            <a:ext cx="574800" cy="25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Shift</a:t>
            </a:r>
            <a:endParaRPr>
              <a:latin typeface="Proxima Nova"/>
              <a:ea typeface="Proxima Nova"/>
              <a:cs typeface="Proxima Nova"/>
              <a:sym typeface="Proxima Nova"/>
            </a:endParaRPr>
          </a:p>
        </p:txBody>
      </p:sp>
      <p:sp>
        <p:nvSpPr>
          <p:cNvPr id="372" name="Google Shape;372;p59"/>
          <p:cNvSpPr txBox="1"/>
          <p:nvPr/>
        </p:nvSpPr>
        <p:spPr>
          <a:xfrm>
            <a:off x="2061010" y="3925125"/>
            <a:ext cx="147600" cy="1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0"/>
          <p:cNvSpPr txBox="1"/>
          <p:nvPr>
            <p:ph type="ctrTitle"/>
          </p:nvPr>
        </p:nvSpPr>
        <p:spPr>
          <a:xfrm>
            <a:off x="311708" y="1139225"/>
            <a:ext cx="8520600" cy="1539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Now it's Your Turn!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graphicFrame>
        <p:nvGraphicFramePr>
          <p:cNvPr id="382" name="Google Shape;382;p61"/>
          <p:cNvGraphicFramePr/>
          <p:nvPr/>
        </p:nvGraphicFramePr>
        <p:xfrm>
          <a:off x="991459" y="2048963"/>
          <a:ext cx="3000000" cy="3000000"/>
        </p:xfrm>
        <a:graphic>
          <a:graphicData uri="http://schemas.openxmlformats.org/drawingml/2006/table">
            <a:tbl>
              <a:tblPr>
                <a:noFill/>
                <a:tableStyleId>{5FE4BC90-BB1D-4CD7-BA23-D21A27B94F2A}</a:tableStyleId>
              </a:tblPr>
              <a:tblGrid>
                <a:gridCol w="3619500"/>
                <a:gridCol w="3619500"/>
              </a:tblGrid>
              <a:tr h="285750">
                <a:tc>
                  <a:txBody>
                    <a:bodyPr/>
                    <a:lstStyle/>
                    <a:p>
                      <a:pPr indent="0" lvl="0" marL="0" rtl="0" algn="l">
                        <a:spcBef>
                          <a:spcPts val="0"/>
                        </a:spcBef>
                        <a:spcAft>
                          <a:spcPts val="0"/>
                        </a:spcAft>
                        <a:buNone/>
                      </a:pPr>
                      <a:r>
                        <a:rPr lang="en" sz="1100">
                          <a:latin typeface="Consolas"/>
                          <a:ea typeface="Consolas"/>
                          <a:cs typeface="Consolas"/>
                          <a:sym typeface="Consolas"/>
                        </a:rPr>
                        <a:t>keydown</a:t>
                      </a:r>
                      <a:endParaRPr sz="1100">
                        <a:latin typeface="Consolas"/>
                        <a:ea typeface="Consolas"/>
                        <a:cs typeface="Consolas"/>
                        <a:sym typeface="Consolas"/>
                      </a:endParaRPr>
                    </a:p>
                  </a:txBody>
                  <a:tcPr marT="68575" marB="68575" marR="91425" marL="91425"/>
                </a:tc>
                <a:tc>
                  <a:txBody>
                    <a:bodyPr/>
                    <a:lstStyle/>
                    <a:p>
                      <a:pPr indent="0" lvl="0" marL="0" rtl="0" algn="l">
                        <a:spcBef>
                          <a:spcPts val="0"/>
                        </a:spcBef>
                        <a:spcAft>
                          <a:spcPts val="0"/>
                        </a:spcAft>
                        <a:buNone/>
                      </a:pPr>
                      <a:r>
                        <a:rPr lang="en" sz="1100"/>
                        <a:t>An event that triggers when a key is pressed down on the keyboard.</a:t>
                      </a:r>
                      <a:endParaRPr sz="1100"/>
                    </a:p>
                  </a:txBody>
                  <a:tcPr marT="68575" marB="68575" marR="91425" marL="91425"/>
                </a:tc>
              </a:tr>
              <a:tr h="285750">
                <a:tc>
                  <a:txBody>
                    <a:bodyPr/>
                    <a:lstStyle/>
                    <a:p>
                      <a:pPr indent="0" lvl="0" marL="0" rtl="0" algn="l">
                        <a:spcBef>
                          <a:spcPts val="0"/>
                        </a:spcBef>
                        <a:spcAft>
                          <a:spcPts val="0"/>
                        </a:spcAft>
                        <a:buNone/>
                      </a:pPr>
                      <a:r>
                        <a:rPr lang="en" sz="1100">
                          <a:latin typeface="Consolas"/>
                          <a:ea typeface="Consolas"/>
                          <a:cs typeface="Consolas"/>
                          <a:sym typeface="Consolas"/>
                        </a:rPr>
                        <a:t>keyup</a:t>
                      </a:r>
                      <a:endParaRPr sz="1100">
                        <a:latin typeface="Consolas"/>
                        <a:ea typeface="Consolas"/>
                        <a:cs typeface="Consolas"/>
                        <a:sym typeface="Consolas"/>
                      </a:endParaRPr>
                    </a:p>
                  </a:txBody>
                  <a:tcPr marT="68575" marB="68575" marR="91425" marL="91425"/>
                </a:tc>
                <a:tc>
                  <a:txBody>
                    <a:bodyPr/>
                    <a:lstStyle/>
                    <a:p>
                      <a:pPr indent="0" lvl="0" marL="0" rtl="0" algn="l">
                        <a:spcBef>
                          <a:spcPts val="0"/>
                        </a:spcBef>
                        <a:spcAft>
                          <a:spcPts val="0"/>
                        </a:spcAft>
                        <a:buNone/>
                      </a:pPr>
                      <a:r>
                        <a:rPr lang="en" sz="1100"/>
                        <a:t>An event that triggers when a key is released on a keyboard.</a:t>
                      </a:r>
                      <a:endParaRPr sz="1100"/>
                    </a:p>
                  </a:txBody>
                  <a:tcPr marT="68575" marB="68575" marR="91425" marL="91425"/>
                </a:tc>
              </a:tr>
              <a:tr h="285750">
                <a:tc>
                  <a:txBody>
                    <a:bodyPr/>
                    <a:lstStyle/>
                    <a:p>
                      <a:pPr indent="0" lvl="0" marL="0" rtl="0" algn="l">
                        <a:spcBef>
                          <a:spcPts val="0"/>
                        </a:spcBef>
                        <a:spcAft>
                          <a:spcPts val="0"/>
                        </a:spcAft>
                        <a:buNone/>
                      </a:pPr>
                      <a:r>
                        <a:rPr lang="en" sz="1100">
                          <a:latin typeface="Consolas"/>
                          <a:ea typeface="Consolas"/>
                          <a:cs typeface="Consolas"/>
                          <a:sym typeface="Consolas"/>
                        </a:rPr>
                        <a:t>event.property</a:t>
                      </a:r>
                      <a:endParaRPr sz="1100">
                        <a:latin typeface="Consolas"/>
                        <a:ea typeface="Consolas"/>
                        <a:cs typeface="Consolas"/>
                        <a:sym typeface="Consolas"/>
                      </a:endParaRPr>
                    </a:p>
                  </a:txBody>
                  <a:tcPr marT="68575" marB="68575" marR="91425" marL="91425"/>
                </a:tc>
                <a:tc>
                  <a:txBody>
                    <a:bodyPr/>
                    <a:lstStyle/>
                    <a:p>
                      <a:pPr indent="0" lvl="0" marL="0" rtl="0" algn="l">
                        <a:spcBef>
                          <a:spcPts val="0"/>
                        </a:spcBef>
                        <a:spcAft>
                          <a:spcPts val="0"/>
                        </a:spcAft>
                        <a:buNone/>
                      </a:pPr>
                      <a:r>
                        <a:rPr lang="en" sz="1100"/>
                        <a:t>The notation for how event properties are accessed. Each event has properties associated with them that allow programmers to access more information about each event.</a:t>
                      </a:r>
                      <a:endParaRPr sz="1100"/>
                    </a:p>
                  </a:txBody>
                  <a:tcPr marT="68575" marB="68575" marR="91425" marL="91425"/>
                </a:tc>
              </a:tr>
              <a:tr h="285750">
                <a:tc>
                  <a:txBody>
                    <a:bodyPr/>
                    <a:lstStyle/>
                    <a:p>
                      <a:pPr indent="0" lvl="0" marL="0" rtl="0" algn="l">
                        <a:spcBef>
                          <a:spcPts val="0"/>
                        </a:spcBef>
                        <a:spcAft>
                          <a:spcPts val="0"/>
                        </a:spcAft>
                        <a:buNone/>
                      </a:pPr>
                      <a:r>
                        <a:rPr lang="en" sz="1100">
                          <a:latin typeface="Consolas"/>
                          <a:ea typeface="Consolas"/>
                          <a:cs typeface="Consolas"/>
                          <a:sym typeface="Consolas"/>
                        </a:rPr>
                        <a:t>.key</a:t>
                      </a:r>
                      <a:endParaRPr sz="1100">
                        <a:latin typeface="Consolas"/>
                        <a:ea typeface="Consolas"/>
                        <a:cs typeface="Consolas"/>
                        <a:sym typeface="Consolas"/>
                      </a:endParaRPr>
                    </a:p>
                  </a:txBody>
                  <a:tcPr marT="68575" marB="68575" marR="91425" marL="91425"/>
                </a:tc>
                <a:tc>
                  <a:txBody>
                    <a:bodyPr/>
                    <a:lstStyle/>
                    <a:p>
                      <a:pPr indent="0" lvl="0" marL="0" rtl="0" algn="l">
                        <a:spcBef>
                          <a:spcPts val="0"/>
                        </a:spcBef>
                        <a:spcAft>
                          <a:spcPts val="0"/>
                        </a:spcAft>
                        <a:buNone/>
                      </a:pPr>
                      <a:r>
                        <a:rPr lang="en" sz="1100"/>
                        <a:t>Returns the value of the key that is pressed</a:t>
                      </a:r>
                      <a:endParaRPr sz="1100"/>
                    </a:p>
                  </a:txBody>
                  <a:tcPr marT="68575" marB="68575" marR="91425" marL="91425"/>
                </a:tc>
              </a:tr>
              <a:tr h="285750">
                <a:tc>
                  <a:txBody>
                    <a:bodyPr/>
                    <a:lstStyle/>
                    <a:p>
                      <a:pPr indent="0" lvl="0" marL="0" rtl="0" algn="l">
                        <a:spcBef>
                          <a:spcPts val="0"/>
                        </a:spcBef>
                        <a:spcAft>
                          <a:spcPts val="0"/>
                        </a:spcAft>
                        <a:buNone/>
                      </a:pPr>
                      <a:r>
                        <a:rPr lang="en" sz="1100">
                          <a:latin typeface="Consolas"/>
                          <a:ea typeface="Consolas"/>
                          <a:cs typeface="Consolas"/>
                          <a:sym typeface="Consolas"/>
                        </a:rPr>
                        <a:t>.code</a:t>
                      </a:r>
                      <a:endParaRPr sz="1100">
                        <a:latin typeface="Consolas"/>
                        <a:ea typeface="Consolas"/>
                        <a:cs typeface="Consolas"/>
                        <a:sym typeface="Consolas"/>
                      </a:endParaRPr>
                    </a:p>
                  </a:txBody>
                  <a:tcPr marT="68575" marB="68575" marR="91425" marL="91425"/>
                </a:tc>
                <a:tc>
                  <a:txBody>
                    <a:bodyPr/>
                    <a:lstStyle/>
                    <a:p>
                      <a:pPr indent="0" lvl="0" marL="0" rtl="0" algn="l">
                        <a:spcBef>
                          <a:spcPts val="0"/>
                        </a:spcBef>
                        <a:spcAft>
                          <a:spcPts val="0"/>
                        </a:spcAft>
                        <a:buNone/>
                      </a:pPr>
                      <a:r>
                        <a:rPr lang="en" sz="1100"/>
                        <a:t>Returns the specific key that has been pressed. </a:t>
                      </a:r>
                      <a:endParaRPr sz="1100"/>
                    </a:p>
                  </a:txBody>
                  <a:tcPr marT="68575" marB="6857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3"/>
          <p:cNvSpPr txBox="1"/>
          <p:nvPr>
            <p:ph type="title"/>
          </p:nvPr>
        </p:nvSpPr>
        <p:spPr>
          <a:xfrm>
            <a:off x="623400" y="211556"/>
            <a:ext cx="8520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 </a:t>
            </a:r>
            <a:r>
              <a:rPr lang="en"/>
              <a:t>addEventListener()</a:t>
            </a:r>
            <a:endParaRPr/>
          </a:p>
        </p:txBody>
      </p:sp>
      <p:sp>
        <p:nvSpPr>
          <p:cNvPr id="159" name="Google Shape;159;p33"/>
          <p:cNvSpPr txBox="1"/>
          <p:nvPr>
            <p:ph idx="1" type="body"/>
          </p:nvPr>
        </p:nvSpPr>
        <p:spPr>
          <a:xfrm>
            <a:off x="311700" y="1781600"/>
            <a:ext cx="8520600" cy="79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latin typeface="Consolas"/>
                <a:ea typeface="Consolas"/>
                <a:cs typeface="Consolas"/>
                <a:sym typeface="Consolas"/>
              </a:rPr>
              <a:t>element.addEventListener("click", turnRed);</a:t>
            </a:r>
            <a:endParaRPr b="1">
              <a:solidFill>
                <a:srgbClr val="000000"/>
              </a:solidFill>
              <a:latin typeface="Consolas"/>
              <a:ea typeface="Consolas"/>
              <a:cs typeface="Consolas"/>
              <a:sym typeface="Consolas"/>
            </a:endParaRPr>
          </a:p>
          <a:p>
            <a:pPr indent="0" lvl="0" marL="0" rtl="0" algn="ctr">
              <a:spcBef>
                <a:spcPts val="1600"/>
              </a:spcBef>
              <a:spcAft>
                <a:spcPts val="0"/>
              </a:spcAft>
              <a:buNone/>
            </a:pPr>
            <a:r>
              <a:t/>
            </a:r>
            <a:endParaRPr b="1">
              <a:solidFill>
                <a:srgbClr val="000000"/>
              </a:solidFill>
              <a:latin typeface="Consolas"/>
              <a:ea typeface="Consolas"/>
              <a:cs typeface="Consolas"/>
              <a:sym typeface="Consolas"/>
            </a:endParaRPr>
          </a:p>
          <a:p>
            <a:pPr indent="0" lvl="0" marL="0" rtl="0" algn="l">
              <a:spcBef>
                <a:spcPts val="1600"/>
              </a:spcBef>
              <a:spcAft>
                <a:spcPts val="1600"/>
              </a:spcAft>
              <a:buClr>
                <a:schemeClr val="dk1"/>
              </a:buClr>
              <a:buSzPts val="1100"/>
              <a:buFont typeface="Arial"/>
              <a:buNone/>
            </a:pPr>
            <a:r>
              <a:t/>
            </a:r>
            <a:endParaRPr b="1">
              <a:solidFill>
                <a:srgbClr val="000000"/>
              </a:solidFill>
              <a:latin typeface="Consolas"/>
              <a:ea typeface="Consolas"/>
              <a:cs typeface="Consolas"/>
              <a:sym typeface="Consolas"/>
            </a:endParaRPr>
          </a:p>
        </p:txBody>
      </p:sp>
      <p:sp>
        <p:nvSpPr>
          <p:cNvPr id="160" name="Google Shape;160;p33"/>
          <p:cNvSpPr txBox="1"/>
          <p:nvPr/>
        </p:nvSpPr>
        <p:spPr>
          <a:xfrm>
            <a:off x="627300" y="2862075"/>
            <a:ext cx="8059800" cy="1756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chemeClr val="dk1"/>
                </a:solidFill>
                <a:latin typeface="Consolas"/>
                <a:ea typeface="Consolas"/>
                <a:cs typeface="Consolas"/>
                <a:sym typeface="Consolas"/>
              </a:rPr>
              <a:t>function turnRed()</a:t>
            </a:r>
            <a:endParaRPr b="1" sz="1800">
              <a:solidFill>
                <a:schemeClr val="dk1"/>
              </a:solidFill>
              <a:latin typeface="Consolas"/>
              <a:ea typeface="Consolas"/>
              <a:cs typeface="Consolas"/>
              <a:sym typeface="Consolas"/>
            </a:endParaRPr>
          </a:p>
          <a:p>
            <a:pPr indent="0" lvl="0" marL="0" rtl="0" algn="l">
              <a:lnSpc>
                <a:spcPct val="100000"/>
              </a:lnSpc>
              <a:spcBef>
                <a:spcPts val="160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a:t>
            </a:r>
            <a:endParaRPr b="1" sz="1800">
              <a:solidFill>
                <a:schemeClr val="dk1"/>
              </a:solidFill>
              <a:latin typeface="Consolas"/>
              <a:ea typeface="Consolas"/>
              <a:cs typeface="Consolas"/>
              <a:sym typeface="Consolas"/>
            </a:endParaRPr>
          </a:p>
          <a:p>
            <a:pPr indent="457200" lvl="0" marL="0" rtl="0" algn="l">
              <a:lnSpc>
                <a:spcPct val="100000"/>
              </a:lnSpc>
              <a:spcBef>
                <a:spcPts val="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var p = document.getElementById("p");</a:t>
            </a:r>
            <a:endParaRPr b="1"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b="1" lang="en" sz="1800">
                <a:solidFill>
                  <a:schemeClr val="dk1"/>
                </a:solidFill>
                <a:latin typeface="Consolas"/>
                <a:ea typeface="Consolas"/>
                <a:cs typeface="Consolas"/>
                <a:sym typeface="Consolas"/>
              </a:rPr>
              <a:t>	p.style.color = "red"; </a:t>
            </a:r>
            <a:endParaRPr b="1"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a:t>
            </a:r>
            <a:endParaRPr b="1"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4"/>
          <p:cNvSpPr txBox="1"/>
          <p:nvPr>
            <p:ph type="title"/>
          </p:nvPr>
        </p:nvSpPr>
        <p:spPr>
          <a:xfrm>
            <a:off x="249725" y="98975"/>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Keyboard Interactions</a:t>
            </a:r>
            <a:endParaRPr/>
          </a:p>
        </p:txBody>
      </p:sp>
      <p:sp>
        <p:nvSpPr>
          <p:cNvPr id="166" name="Google Shape;166;p34"/>
          <p:cNvSpPr txBox="1"/>
          <p:nvPr>
            <p:ph idx="2" type="title"/>
          </p:nvPr>
        </p:nvSpPr>
        <p:spPr>
          <a:xfrm>
            <a:off x="466975"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Keyboard interactions are another useful event type!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Keyboard Interactions</a:t>
            </a:r>
            <a:endParaRPr/>
          </a:p>
        </p:txBody>
      </p:sp>
      <p:sp>
        <p:nvSpPr>
          <p:cNvPr id="172" name="Google Shape;172;p35"/>
          <p:cNvSpPr txBox="1"/>
          <p:nvPr>
            <p:ph idx="1" type="body"/>
          </p:nvPr>
        </p:nvSpPr>
        <p:spPr>
          <a:xfrm>
            <a:off x="311700" y="15085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We can trigger keyboard events in the browser:</a:t>
            </a:r>
            <a:endParaRPr b="1">
              <a:solidFill>
                <a:srgbClr val="000000"/>
              </a:solidFill>
            </a:endParaRPr>
          </a:p>
          <a:p>
            <a:pPr indent="0" lvl="0" marL="0" rtl="0" algn="l">
              <a:spcBef>
                <a:spcPts val="1600"/>
              </a:spcBef>
              <a:spcAft>
                <a:spcPts val="0"/>
              </a:spcAft>
              <a:buNone/>
            </a:pPr>
            <a:r>
              <a:t/>
            </a:r>
            <a:endParaRPr b="1">
              <a:solidFill>
                <a:srgbClr val="000000"/>
              </a:solidFill>
              <a:latin typeface="Consolas"/>
              <a:ea typeface="Consolas"/>
              <a:cs typeface="Consolas"/>
              <a:sym typeface="Consolas"/>
            </a:endParaRPr>
          </a:p>
          <a:p>
            <a:pPr indent="0" lvl="0" marL="0" rtl="0" algn="l">
              <a:spcBef>
                <a:spcPts val="1600"/>
              </a:spcBef>
              <a:spcAft>
                <a:spcPts val="0"/>
              </a:spcAft>
              <a:buNone/>
            </a:pPr>
            <a:r>
              <a:rPr b="1" lang="en">
                <a:solidFill>
                  <a:srgbClr val="000000"/>
                </a:solidFill>
                <a:latin typeface="Consolas"/>
                <a:ea typeface="Consolas"/>
                <a:cs typeface="Consolas"/>
                <a:sym typeface="Consolas"/>
              </a:rPr>
              <a:t>keydown</a:t>
            </a:r>
            <a:endParaRPr b="1">
              <a:solidFill>
                <a:srgbClr val="000000"/>
              </a:solidFill>
              <a:latin typeface="Consolas"/>
              <a:ea typeface="Consolas"/>
              <a:cs typeface="Consolas"/>
              <a:sym typeface="Consolas"/>
            </a:endParaRPr>
          </a:p>
          <a:p>
            <a:pPr indent="0" lvl="0" marL="0" rtl="0" algn="l">
              <a:spcBef>
                <a:spcPts val="1600"/>
              </a:spcBef>
              <a:spcAft>
                <a:spcPts val="1600"/>
              </a:spcAft>
              <a:buNone/>
            </a:pPr>
            <a:r>
              <a:rPr b="1" lang="en">
                <a:solidFill>
                  <a:srgbClr val="000000"/>
                </a:solidFill>
                <a:latin typeface="Consolas"/>
                <a:ea typeface="Consolas"/>
                <a:cs typeface="Consolas"/>
                <a:sym typeface="Consolas"/>
              </a:rPr>
              <a:t>keyup</a:t>
            </a:r>
            <a:endParaRPr b="1">
              <a:solidFill>
                <a:srgbClr val="000000"/>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6"/>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Keyboard Interactions</a:t>
            </a:r>
            <a:endParaRPr/>
          </a:p>
        </p:txBody>
      </p:sp>
      <p:sp>
        <p:nvSpPr>
          <p:cNvPr id="178" name="Google Shape;178;p36"/>
          <p:cNvSpPr txBox="1"/>
          <p:nvPr>
            <p:ph idx="1" type="body"/>
          </p:nvPr>
        </p:nvSpPr>
        <p:spPr>
          <a:xfrm>
            <a:off x="311700" y="15085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We can trigger keyboard events in the browser:</a:t>
            </a:r>
            <a:endParaRPr b="1">
              <a:solidFill>
                <a:srgbClr val="000000"/>
              </a:solidFill>
            </a:endParaRPr>
          </a:p>
          <a:p>
            <a:pPr indent="0" lvl="0" marL="0" rtl="0" algn="l">
              <a:spcBef>
                <a:spcPts val="1600"/>
              </a:spcBef>
              <a:spcAft>
                <a:spcPts val="0"/>
              </a:spcAft>
              <a:buNone/>
            </a:pPr>
            <a:r>
              <a:t/>
            </a:r>
            <a:endParaRPr b="1">
              <a:solidFill>
                <a:srgbClr val="000000"/>
              </a:solidFill>
              <a:latin typeface="Consolas"/>
              <a:ea typeface="Consolas"/>
              <a:cs typeface="Consolas"/>
              <a:sym typeface="Consolas"/>
            </a:endParaRPr>
          </a:p>
          <a:p>
            <a:pPr indent="0" lvl="0" marL="0" rtl="0" algn="l">
              <a:spcBef>
                <a:spcPts val="1600"/>
              </a:spcBef>
              <a:spcAft>
                <a:spcPts val="0"/>
              </a:spcAft>
              <a:buNone/>
            </a:pPr>
            <a:r>
              <a:rPr b="1" lang="en">
                <a:solidFill>
                  <a:srgbClr val="000000"/>
                </a:solidFill>
                <a:latin typeface="Consolas"/>
                <a:ea typeface="Consolas"/>
                <a:cs typeface="Consolas"/>
                <a:sym typeface="Consolas"/>
              </a:rPr>
              <a:t>keydown - </a:t>
            </a:r>
            <a:r>
              <a:rPr lang="en">
                <a:solidFill>
                  <a:srgbClr val="000000"/>
                </a:solidFill>
              </a:rPr>
              <a:t>event occurs when the keyboard is pressed down</a:t>
            </a:r>
            <a:endParaRPr b="1">
              <a:solidFill>
                <a:srgbClr val="000000"/>
              </a:solidFill>
              <a:latin typeface="Consolas"/>
              <a:ea typeface="Consolas"/>
              <a:cs typeface="Consolas"/>
              <a:sym typeface="Consolas"/>
            </a:endParaRPr>
          </a:p>
          <a:p>
            <a:pPr indent="0" lvl="0" marL="0" rtl="0" algn="l">
              <a:spcBef>
                <a:spcPts val="1600"/>
              </a:spcBef>
              <a:spcAft>
                <a:spcPts val="1600"/>
              </a:spcAft>
              <a:buNone/>
            </a:pPr>
            <a:r>
              <a:rPr b="1" lang="en">
                <a:solidFill>
                  <a:srgbClr val="000000"/>
                </a:solidFill>
                <a:latin typeface="Consolas"/>
                <a:ea typeface="Consolas"/>
                <a:cs typeface="Consolas"/>
                <a:sym typeface="Consolas"/>
              </a:rPr>
              <a:t>keyup</a:t>
            </a:r>
            <a:endParaRPr b="1">
              <a:solidFill>
                <a:srgbClr val="000000"/>
              </a:solidFill>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7"/>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Keyboard Interactions</a:t>
            </a:r>
            <a:endParaRPr/>
          </a:p>
        </p:txBody>
      </p:sp>
      <p:sp>
        <p:nvSpPr>
          <p:cNvPr id="184" name="Google Shape;184;p37"/>
          <p:cNvSpPr txBox="1"/>
          <p:nvPr>
            <p:ph idx="1" type="body"/>
          </p:nvPr>
        </p:nvSpPr>
        <p:spPr>
          <a:xfrm>
            <a:off x="311700" y="15085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We can trigger keyboard events in the browser:</a:t>
            </a:r>
            <a:endParaRPr b="1">
              <a:solidFill>
                <a:srgbClr val="000000"/>
              </a:solidFill>
            </a:endParaRPr>
          </a:p>
          <a:p>
            <a:pPr indent="0" lvl="0" marL="0" rtl="0" algn="l">
              <a:spcBef>
                <a:spcPts val="1600"/>
              </a:spcBef>
              <a:spcAft>
                <a:spcPts val="0"/>
              </a:spcAft>
              <a:buNone/>
            </a:pPr>
            <a:r>
              <a:t/>
            </a:r>
            <a:endParaRPr b="1">
              <a:solidFill>
                <a:srgbClr val="000000"/>
              </a:solidFill>
              <a:latin typeface="Consolas"/>
              <a:ea typeface="Consolas"/>
              <a:cs typeface="Consolas"/>
              <a:sym typeface="Consolas"/>
            </a:endParaRPr>
          </a:p>
          <a:p>
            <a:pPr indent="0" lvl="0" marL="0" rtl="0" algn="l">
              <a:spcBef>
                <a:spcPts val="1600"/>
              </a:spcBef>
              <a:spcAft>
                <a:spcPts val="0"/>
              </a:spcAft>
              <a:buNone/>
            </a:pPr>
            <a:r>
              <a:rPr b="1" lang="en">
                <a:solidFill>
                  <a:srgbClr val="000000"/>
                </a:solidFill>
                <a:latin typeface="Consolas"/>
                <a:ea typeface="Consolas"/>
                <a:cs typeface="Consolas"/>
                <a:sym typeface="Consolas"/>
              </a:rPr>
              <a:t>keydown </a:t>
            </a:r>
            <a:endParaRPr b="1">
              <a:solidFill>
                <a:srgbClr val="000000"/>
              </a:solidFill>
              <a:latin typeface="Consolas"/>
              <a:ea typeface="Consolas"/>
              <a:cs typeface="Consolas"/>
              <a:sym typeface="Consolas"/>
            </a:endParaRPr>
          </a:p>
          <a:p>
            <a:pPr indent="0" lvl="0" marL="0" rtl="0" algn="l">
              <a:spcBef>
                <a:spcPts val="1600"/>
              </a:spcBef>
              <a:spcAft>
                <a:spcPts val="1600"/>
              </a:spcAft>
              <a:buNone/>
            </a:pPr>
            <a:r>
              <a:rPr b="1" lang="en">
                <a:solidFill>
                  <a:srgbClr val="000000"/>
                </a:solidFill>
                <a:latin typeface="Consolas"/>
                <a:ea typeface="Consolas"/>
                <a:cs typeface="Consolas"/>
                <a:sym typeface="Consolas"/>
              </a:rPr>
              <a:t>keyup </a:t>
            </a:r>
            <a:r>
              <a:rPr b="1" lang="en">
                <a:solidFill>
                  <a:schemeClr val="dk1"/>
                </a:solidFill>
                <a:latin typeface="Consolas"/>
                <a:ea typeface="Consolas"/>
                <a:cs typeface="Consolas"/>
                <a:sym typeface="Consolas"/>
              </a:rPr>
              <a:t>- </a:t>
            </a:r>
            <a:r>
              <a:rPr lang="en">
                <a:solidFill>
                  <a:schemeClr val="dk1"/>
                </a:solidFill>
              </a:rPr>
              <a:t>event occurs when the keyboard is released</a:t>
            </a:r>
            <a:endParaRPr b="1">
              <a:solidFill>
                <a:srgbClr val="000000"/>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8"/>
          <p:cNvSpPr txBox="1"/>
          <p:nvPr>
            <p:ph type="title"/>
          </p:nvPr>
        </p:nvSpPr>
        <p:spPr>
          <a:xfrm>
            <a:off x="623400" y="211556"/>
            <a:ext cx="8520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keydown</a:t>
            </a:r>
            <a:endParaRPr/>
          </a:p>
        </p:txBody>
      </p:sp>
      <p:sp>
        <p:nvSpPr>
          <p:cNvPr id="190" name="Google Shape;190;p38"/>
          <p:cNvSpPr txBox="1"/>
          <p:nvPr>
            <p:ph idx="1" type="body"/>
          </p:nvPr>
        </p:nvSpPr>
        <p:spPr>
          <a:xfrm>
            <a:off x="311700" y="1781600"/>
            <a:ext cx="8520600" cy="79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latin typeface="Consolas"/>
                <a:ea typeface="Consolas"/>
                <a:cs typeface="Consolas"/>
                <a:sym typeface="Consolas"/>
              </a:rPr>
              <a:t>element.addEventListener("keydown", turnRed);</a:t>
            </a:r>
            <a:endParaRPr b="1">
              <a:solidFill>
                <a:srgbClr val="000000"/>
              </a:solidFill>
              <a:latin typeface="Consolas"/>
              <a:ea typeface="Consolas"/>
              <a:cs typeface="Consolas"/>
              <a:sym typeface="Consolas"/>
            </a:endParaRPr>
          </a:p>
          <a:p>
            <a:pPr indent="0" lvl="0" marL="0" rtl="0" algn="ctr">
              <a:spcBef>
                <a:spcPts val="1600"/>
              </a:spcBef>
              <a:spcAft>
                <a:spcPts val="0"/>
              </a:spcAft>
              <a:buNone/>
            </a:pPr>
            <a:r>
              <a:t/>
            </a:r>
            <a:endParaRPr b="1">
              <a:solidFill>
                <a:srgbClr val="000000"/>
              </a:solidFill>
              <a:latin typeface="Consolas"/>
              <a:ea typeface="Consolas"/>
              <a:cs typeface="Consolas"/>
              <a:sym typeface="Consolas"/>
            </a:endParaRPr>
          </a:p>
          <a:p>
            <a:pPr indent="0" lvl="0" marL="0" rtl="0" algn="l">
              <a:spcBef>
                <a:spcPts val="1600"/>
              </a:spcBef>
              <a:spcAft>
                <a:spcPts val="1600"/>
              </a:spcAft>
              <a:buNone/>
            </a:pPr>
            <a:r>
              <a:t/>
            </a:r>
            <a:endParaRPr b="1">
              <a:solidFill>
                <a:srgbClr val="000000"/>
              </a:solidFill>
              <a:latin typeface="Consolas"/>
              <a:ea typeface="Consolas"/>
              <a:cs typeface="Consolas"/>
              <a:sym typeface="Consolas"/>
            </a:endParaRPr>
          </a:p>
        </p:txBody>
      </p:sp>
      <p:sp>
        <p:nvSpPr>
          <p:cNvPr id="191" name="Google Shape;191;p38"/>
          <p:cNvSpPr txBox="1"/>
          <p:nvPr/>
        </p:nvSpPr>
        <p:spPr>
          <a:xfrm>
            <a:off x="1091250" y="2862075"/>
            <a:ext cx="6961500" cy="1756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chemeClr val="dk1"/>
                </a:solidFill>
                <a:latin typeface="Consolas"/>
                <a:ea typeface="Consolas"/>
                <a:cs typeface="Consolas"/>
                <a:sym typeface="Consolas"/>
              </a:rPr>
              <a:t>function turnRed()</a:t>
            </a:r>
            <a:endParaRPr b="1" sz="1800">
              <a:solidFill>
                <a:schemeClr val="dk1"/>
              </a:solidFill>
              <a:latin typeface="Consolas"/>
              <a:ea typeface="Consolas"/>
              <a:cs typeface="Consolas"/>
              <a:sym typeface="Consolas"/>
            </a:endParaRPr>
          </a:p>
          <a:p>
            <a:pPr indent="0" lvl="0" marL="0" rtl="0" algn="l">
              <a:lnSpc>
                <a:spcPct val="100000"/>
              </a:lnSpc>
              <a:spcBef>
                <a:spcPts val="1600"/>
              </a:spcBef>
              <a:spcAft>
                <a:spcPts val="0"/>
              </a:spcAft>
              <a:buNone/>
            </a:pPr>
            <a:r>
              <a:rPr b="1" lang="en" sz="1800">
                <a:solidFill>
                  <a:schemeClr val="dk1"/>
                </a:solidFill>
                <a:latin typeface="Consolas"/>
                <a:ea typeface="Consolas"/>
                <a:cs typeface="Consolas"/>
                <a:sym typeface="Consolas"/>
              </a:rPr>
              <a:t>{</a:t>
            </a:r>
            <a:endParaRPr b="1" sz="1800">
              <a:solidFill>
                <a:schemeClr val="dk1"/>
              </a:solidFill>
              <a:latin typeface="Consolas"/>
              <a:ea typeface="Consolas"/>
              <a:cs typeface="Consolas"/>
              <a:sym typeface="Consolas"/>
            </a:endParaRPr>
          </a:p>
          <a:p>
            <a:pPr indent="457200" lvl="0" marL="0" rtl="0" algn="l">
              <a:lnSpc>
                <a:spcPct val="100000"/>
              </a:lnSpc>
              <a:spcBef>
                <a:spcPts val="0"/>
              </a:spcBef>
              <a:spcAft>
                <a:spcPts val="0"/>
              </a:spcAft>
              <a:buNone/>
            </a:pPr>
            <a:r>
              <a:rPr b="1" lang="en" sz="1800">
                <a:solidFill>
                  <a:schemeClr val="dk1"/>
                </a:solidFill>
                <a:latin typeface="Consolas"/>
                <a:ea typeface="Consolas"/>
                <a:cs typeface="Consolas"/>
                <a:sym typeface="Consolas"/>
              </a:rPr>
              <a:t>var p = document.getElementById("p");</a:t>
            </a:r>
            <a:endParaRPr b="1"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b="1" lang="en" sz="1800">
                <a:solidFill>
                  <a:schemeClr val="dk1"/>
                </a:solidFill>
                <a:latin typeface="Consolas"/>
                <a:ea typeface="Consolas"/>
                <a:cs typeface="Consolas"/>
                <a:sym typeface="Consolas"/>
              </a:rPr>
              <a:t>	p.style.color = "red"; </a:t>
            </a:r>
            <a:endParaRPr b="1"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b="1" lang="en" sz="1800">
                <a:solidFill>
                  <a:schemeClr val="dk1"/>
                </a:solidFill>
                <a:latin typeface="Consolas"/>
                <a:ea typeface="Consolas"/>
                <a:cs typeface="Consolas"/>
                <a:sym typeface="Consolas"/>
              </a:rPr>
              <a:t>}</a:t>
            </a:r>
            <a:endParaRPr b="1"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deHS Curriculum Slide Deck">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