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Proxima Nova"/>
      <p:regular r:id="rId37"/>
      <p:bold r:id="rId38"/>
      <p:italic r:id="rId39"/>
      <p:boldItalic r:id="rId40"/>
    </p:embeddedFont>
    <p:embeddedFont>
      <p:font typeface="Satisfy"/>
      <p:regular r:id="rId41"/>
    </p:embeddedFont>
    <p:embeddedFont>
      <p:font typeface="Lemon"/>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437781B-7F13-4882-AA4B-AB09161069E2}">
  <a:tblStyle styleId="{C437781B-7F13-4882-AA4B-AB09161069E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boldItalic.fntdata"/><Relationship Id="rId20" Type="http://schemas.openxmlformats.org/officeDocument/2006/relationships/slide" Target="slides/slide14.xml"/><Relationship Id="rId42" Type="http://schemas.openxmlformats.org/officeDocument/2006/relationships/font" Target="fonts/Lemon-regular.fntdata"/><Relationship Id="rId41" Type="http://schemas.openxmlformats.org/officeDocument/2006/relationships/font" Target="fonts/Satisfy-regular.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ProximaNova-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ProximaNova-italic.fntdata"/><Relationship Id="rId16" Type="http://schemas.openxmlformats.org/officeDocument/2006/relationships/slide" Target="slides/slide10.xml"/><Relationship Id="rId38" Type="http://schemas.openxmlformats.org/officeDocument/2006/relationships/font" Target="fonts/ProximaNova-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6f4cb0c5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f4cb0c5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6f3d84dcde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f3d84dcde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make gradual changes to the style of an element using the setInterval function in JS.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6f3d84dcde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6f3d84dcde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setInterval allows us to call a function repeatedly over a set interval. Here we have an example of how setInterval could be called in a program.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6f3d84dcde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6f3d84dcde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each setInterval call, we need to specify a function that we want called on repeat.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6f3d84dcde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6f3d84dcde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how often we want to call that function.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6f3d84dcde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6f3d84dcde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value that we place in the interval is a value in milliseconds - 1000 milliseconds is equivalent to one second, so in this example, the function myFunction will be called every half second.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6f3d84dcde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6f3d84dcde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wanted our square to grow gradually over time, we could create a setInterval timer that would call a function, grow, every 500 milliseconds.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6f4cb0c599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6f4cb0c599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the program gets to the line of code with setInterval, the timer will call the grow function, and expand the size of the square.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6f4cb0c599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6f4cb0c599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However, every 500 milliseconds, the grow function will be called. setInterval only specifies how often the function is called, and will continue indefinitely.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6f4cb0c599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6f4cb0c599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square will continue to grow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6f4cb0c599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6f4cb0c599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grow</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6f4cb0c599_0_14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f4cb0c59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learned in previous lessons, adding JS to web pages helps to make them more dynamic. Dynamic websites change and respond to user input, and allow for interactivity.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6f4cb0c599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6f4cb0c599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grow endlessly! So how can we get this to stop when we think it's big enough?</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6f4cb0c599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6f4cb0c599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terminate the setInterval function by using the function clearInterval.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6f4cb0c599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6f4cb0c599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clearInterval halts the execution of a timer.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6f4cb0c599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6f4cb0c599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clearInterval accepts one parameter, which is the ID of an existing setInterval.</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6f4cb0c599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6f4cb0c599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setInterval actually returns an ID when it is called that allows clearInterval to identify which timer we want to stop.</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6f4cb0c599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6f4cb0c599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actually set a variable equal to our setInterval call. That variable now will store the unique ID of the timer.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6f4cb0c599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6f4cb0c599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clearInterval is called, we can pass it the variable timer that we just created. This specifies the exact timer that we would like to stop, and the timer will stop once the clear interval is called.</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6f4cb0c599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6f4cb0c599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were to run this program as is, nothing would happen. This is because clearInterval would be called immediately after setInterval, which halts the program from occurring.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6f4cb0c599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6f4cb0c599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Typically, clearInterval lives inside a boolean expression to halt the timer when the style of the element fits the desired criteria. In our case, we want our square to grow to be a specific size. Once it reaches that, we want the timer to then halt.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6f4cb0c599_0_44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6f4cb0c599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you've learned about intervals and animations, let's give it a try.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6f4cb0c599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f4cb0c599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far, we've been making sites more dynamic by adding button and keyboard interactions.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6f4cb0c599_0_44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6f4cb0c599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6f4cb0c599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f4cb0c599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buttons, users can now click on our sites and control how pages act.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6f4cb0c599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f4cb0c599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they can now make changes uses the keyboard.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6f4cb0c599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f4cb0c599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way that we can create interactivity and dynamism is through </a:t>
            </a:r>
            <a:r>
              <a:rPr b="1" lang="en"/>
              <a:t>animations!</a:t>
            </a:r>
            <a:endParaRPr b="1"/>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6f3d84dcde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f3d84dcde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Animations are gradual changes to an elements style that make them appear to move, or animate.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6f4cb0c599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f4cb0c599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making incremental changes, to style, such as width and height, we can make objects appear to grow.</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6f4cb0c599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f4cb0c599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grow! The smaller and faster that those changes occur, the more seamless the animations will look.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11" name="Google Shape;11;p2"/>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800"/>
              <a:buFont typeface="Proxima Nova"/>
              <a:buNone/>
              <a:defRPr b="1" sz="4800">
                <a:solidFill>
                  <a:srgbClr val="FFFFFF"/>
                </a:solidFill>
                <a:latin typeface="Proxima Nova"/>
                <a:ea typeface="Proxima Nova"/>
                <a:cs typeface="Proxima Nova"/>
                <a:sym typeface="Proxima Nova"/>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7573009" y="4269627"/>
            <a:ext cx="899442" cy="393600"/>
          </a:xfrm>
          <a:prstGeom prst="rect">
            <a:avLst/>
          </a:prstGeom>
          <a:noFill/>
          <a:ln>
            <a:noFill/>
          </a:ln>
        </p:spPr>
      </p:pic>
      <p:cxnSp>
        <p:nvCxnSpPr>
          <p:cNvPr id="14" name="Google Shape;14;p2"/>
          <p:cNvCxnSpPr/>
          <p:nvPr/>
        </p:nvCxnSpPr>
        <p:spPr>
          <a:xfrm>
            <a:off x="3200550" y="2816575"/>
            <a:ext cx="2742900" cy="6300"/>
          </a:xfrm>
          <a:prstGeom prst="straightConnector1">
            <a:avLst/>
          </a:prstGeom>
          <a:noFill/>
          <a:ln cap="flat" cmpd="sng" w="38100">
            <a:solidFill>
              <a:schemeClr val="l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0" name="Google Shape;6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1" name="Shape 61"/>
        <p:cNvGrpSpPr/>
        <p:nvPr/>
      </p:nvGrpSpPr>
      <p:grpSpPr>
        <a:xfrm>
          <a:off x="0" y="0"/>
          <a:ext cx="0" cy="0"/>
          <a:chOff x="0" y="0"/>
          <a:chExt cx="0" cy="0"/>
        </a:xfrm>
      </p:grpSpPr>
      <p:sp>
        <p:nvSpPr>
          <p:cNvPr id="62" name="Google Shape;62;p1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3" name="Google Shape;63;p12"/>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4" name="Google Shape;6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3">
    <p:spTree>
      <p:nvGrpSpPr>
        <p:cNvPr id="67" name="Shape 67"/>
        <p:cNvGrpSpPr/>
        <p:nvPr/>
      </p:nvGrpSpPr>
      <p:grpSpPr>
        <a:xfrm>
          <a:off x="0" y="0"/>
          <a:ext cx="0" cy="0"/>
          <a:chOff x="0" y="0"/>
          <a:chExt cx="0" cy="0"/>
        </a:xfrm>
      </p:grpSpPr>
      <p:sp>
        <p:nvSpPr>
          <p:cNvPr id="68" name="Google Shape;68;p14"/>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2800"/>
              <a:buFont typeface="Calibri"/>
              <a:buNone/>
              <a:defRPr/>
            </a:lvl1pPr>
            <a:lvl2pPr indent="0" lvl="1" marL="0" marR="0" rtl="0" algn="l">
              <a:spcBef>
                <a:spcPts val="0"/>
              </a:spcBef>
              <a:spcAft>
                <a:spcPts val="0"/>
              </a:spcAft>
              <a:buSzPts val="2800"/>
              <a:buNone/>
              <a:defRPr/>
            </a:lvl2pPr>
            <a:lvl3pPr indent="0" lvl="2" marL="0" marR="0" rtl="0" algn="l">
              <a:spcBef>
                <a:spcPts val="0"/>
              </a:spcBef>
              <a:spcAft>
                <a:spcPts val="0"/>
              </a:spcAft>
              <a:buSzPts val="2800"/>
              <a:buNone/>
              <a:defRPr/>
            </a:lvl3pPr>
            <a:lvl4pPr indent="0" lvl="3" marL="0" marR="0" rtl="0" algn="l">
              <a:spcBef>
                <a:spcPts val="0"/>
              </a:spcBef>
              <a:spcAft>
                <a:spcPts val="0"/>
              </a:spcAft>
              <a:buSzPts val="2800"/>
              <a:buNone/>
              <a:defRPr/>
            </a:lvl4pPr>
            <a:lvl5pPr indent="0" lvl="4" marL="0" marR="0" rtl="0" algn="l">
              <a:spcBef>
                <a:spcPts val="0"/>
              </a:spcBef>
              <a:spcAft>
                <a:spcPts val="0"/>
              </a:spcAft>
              <a:buSzPts val="2800"/>
              <a:buNone/>
              <a:defRPr/>
            </a:lvl5pPr>
            <a:lvl6pPr indent="0" lvl="5" marL="0" marR="0" rtl="0" algn="l">
              <a:spcBef>
                <a:spcPts val="0"/>
              </a:spcBef>
              <a:spcAft>
                <a:spcPts val="0"/>
              </a:spcAft>
              <a:buSzPts val="2800"/>
              <a:buNone/>
              <a:defRPr/>
            </a:lvl6pPr>
            <a:lvl7pPr indent="0" lvl="6" marL="0" marR="0" rtl="0" algn="l">
              <a:spcBef>
                <a:spcPts val="0"/>
              </a:spcBef>
              <a:spcAft>
                <a:spcPts val="0"/>
              </a:spcAft>
              <a:buSzPts val="2800"/>
              <a:buNone/>
              <a:defRPr/>
            </a:lvl7pPr>
            <a:lvl8pPr indent="0" lvl="7" marL="0" marR="0" rtl="0" algn="l">
              <a:spcBef>
                <a:spcPts val="0"/>
              </a:spcBef>
              <a:spcAft>
                <a:spcPts val="0"/>
              </a:spcAft>
              <a:buSzPts val="2800"/>
              <a:buNone/>
              <a:defRPr/>
            </a:lvl8pPr>
            <a:lvl9pPr indent="0" lvl="8" marL="0" marR="0" rtl="0" algn="l">
              <a:spcBef>
                <a:spcPts val="0"/>
              </a:spcBef>
              <a:spcAft>
                <a:spcPts val="0"/>
              </a:spcAft>
              <a:buSzPts val="2800"/>
              <a:buNone/>
              <a:defRPr/>
            </a:lvl9pPr>
          </a:lstStyle>
          <a:p/>
        </p:txBody>
      </p:sp>
      <p:sp>
        <p:nvSpPr>
          <p:cNvPr id="69" name="Google Shape;69;p14"/>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1800"/>
              <a:buFont typeface="Arial"/>
              <a:buNone/>
              <a:defRPr/>
            </a:lvl1pPr>
            <a:lvl2pPr indent="0" lvl="1" marL="457200" marR="0" rtl="0" algn="ctr">
              <a:spcBef>
                <a:spcPts val="1600"/>
              </a:spcBef>
              <a:spcAft>
                <a:spcPts val="0"/>
              </a:spcAft>
              <a:buClr>
                <a:srgbClr val="888888"/>
              </a:buClr>
              <a:buSzPts val="1400"/>
              <a:buFont typeface="Arial"/>
              <a:buNone/>
              <a:defRPr/>
            </a:lvl2pPr>
            <a:lvl3pPr indent="0" lvl="2" marL="914400" marR="0" rtl="0" algn="ctr">
              <a:spcBef>
                <a:spcPts val="1600"/>
              </a:spcBef>
              <a:spcAft>
                <a:spcPts val="0"/>
              </a:spcAft>
              <a:buClr>
                <a:srgbClr val="888888"/>
              </a:buClr>
              <a:buSzPts val="1400"/>
              <a:buFont typeface="Arial"/>
              <a:buNone/>
              <a:defRPr/>
            </a:lvl3pPr>
            <a:lvl4pPr indent="0" lvl="3" marL="1371600" marR="0" rtl="0" algn="ctr">
              <a:spcBef>
                <a:spcPts val="1600"/>
              </a:spcBef>
              <a:spcAft>
                <a:spcPts val="0"/>
              </a:spcAft>
              <a:buClr>
                <a:srgbClr val="888888"/>
              </a:buClr>
              <a:buSzPts val="1400"/>
              <a:buFont typeface="Arial"/>
              <a:buNone/>
              <a:defRPr/>
            </a:lvl4pPr>
            <a:lvl5pPr indent="0" lvl="4" marL="1828800" marR="0" rtl="0" algn="ctr">
              <a:spcBef>
                <a:spcPts val="1600"/>
              </a:spcBef>
              <a:spcAft>
                <a:spcPts val="0"/>
              </a:spcAft>
              <a:buClr>
                <a:srgbClr val="888888"/>
              </a:buClr>
              <a:buSzPts val="1400"/>
              <a:buFont typeface="Arial"/>
              <a:buNone/>
              <a:defRPr/>
            </a:lvl5pPr>
            <a:lvl6pPr indent="0" lvl="5" marL="2286000" marR="0" rtl="0" algn="ctr">
              <a:spcBef>
                <a:spcPts val="1600"/>
              </a:spcBef>
              <a:spcAft>
                <a:spcPts val="0"/>
              </a:spcAft>
              <a:buClr>
                <a:srgbClr val="888888"/>
              </a:buClr>
              <a:buSzPts val="1400"/>
              <a:buFont typeface="Arial"/>
              <a:buNone/>
              <a:defRPr/>
            </a:lvl6pPr>
            <a:lvl7pPr indent="0" lvl="6" marL="2743200" marR="0" rtl="0" algn="ctr">
              <a:spcBef>
                <a:spcPts val="1600"/>
              </a:spcBef>
              <a:spcAft>
                <a:spcPts val="0"/>
              </a:spcAft>
              <a:buClr>
                <a:srgbClr val="888888"/>
              </a:buClr>
              <a:buSzPts val="1400"/>
              <a:buFont typeface="Arial"/>
              <a:buNone/>
              <a:defRPr/>
            </a:lvl7pPr>
            <a:lvl8pPr indent="0" lvl="7" marL="3200400" marR="0" rtl="0" algn="ctr">
              <a:spcBef>
                <a:spcPts val="1600"/>
              </a:spcBef>
              <a:spcAft>
                <a:spcPts val="0"/>
              </a:spcAft>
              <a:buClr>
                <a:srgbClr val="888888"/>
              </a:buClr>
              <a:buSzPts val="1400"/>
              <a:buFont typeface="Arial"/>
              <a:buNone/>
              <a:defRPr/>
            </a:lvl8pPr>
            <a:lvl9pPr indent="0" lvl="8" marL="3657600" marR="0" rtl="0" algn="ctr">
              <a:spcBef>
                <a:spcPts val="1600"/>
              </a:spcBef>
              <a:spcAft>
                <a:spcPts val="1600"/>
              </a:spcAft>
              <a:buClr>
                <a:srgbClr val="888888"/>
              </a:buClr>
              <a:buSzPts val="1400"/>
              <a:buFont typeface="Arial"/>
              <a:buNone/>
              <a:defRPr/>
            </a:lvl9pPr>
          </a:lstStyle>
          <a:p/>
        </p:txBody>
      </p:sp>
      <p:sp>
        <p:nvSpPr>
          <p:cNvPr id="70" name="Google Shape;70;p14"/>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1" name="Google Shape;71;p1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2" name="Google Shape;72;p14"/>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3" name="Shape 73"/>
        <p:cNvGrpSpPr/>
        <p:nvPr/>
      </p:nvGrpSpPr>
      <p:grpSpPr>
        <a:xfrm>
          <a:off x="0" y="0"/>
          <a:ext cx="0" cy="0"/>
          <a:chOff x="0" y="0"/>
          <a:chExt cx="0" cy="0"/>
        </a:xfrm>
      </p:grpSpPr>
      <p:sp>
        <p:nvSpPr>
          <p:cNvPr id="74" name="Google Shape;74;p1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Calibri"/>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5"/>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342900" lvl="0" marL="457200" rtl="0" algn="l">
              <a:spcBef>
                <a:spcPts val="640"/>
              </a:spcBef>
              <a:spcAft>
                <a:spcPts val="0"/>
              </a:spcAft>
              <a:buClr>
                <a:schemeClr val="dk1"/>
              </a:buClr>
              <a:buSzPts val="1800"/>
              <a:buFont typeface="Arial"/>
              <a:buChar char="•"/>
              <a:defRPr/>
            </a:lvl1pPr>
            <a:lvl2pPr indent="-317500" lvl="1" marL="914400" rtl="0" algn="l">
              <a:spcBef>
                <a:spcPts val="1600"/>
              </a:spcBef>
              <a:spcAft>
                <a:spcPts val="0"/>
              </a:spcAft>
              <a:buClr>
                <a:schemeClr val="dk1"/>
              </a:buClr>
              <a:buSzPts val="1400"/>
              <a:buFont typeface="Arial"/>
              <a:buChar char="–"/>
              <a:defRPr/>
            </a:lvl2pPr>
            <a:lvl3pPr indent="-317500" lvl="2" marL="1371600" rtl="0" algn="l">
              <a:spcBef>
                <a:spcPts val="1600"/>
              </a:spcBef>
              <a:spcAft>
                <a:spcPts val="0"/>
              </a:spcAft>
              <a:buClr>
                <a:schemeClr val="dk1"/>
              </a:buClr>
              <a:buSzPts val="1400"/>
              <a:buFont typeface="Arial"/>
              <a:buChar char="•"/>
              <a:defRPr/>
            </a:lvl3pPr>
            <a:lvl4pPr indent="-317500" lvl="3" marL="1828800" rtl="0" algn="l">
              <a:spcBef>
                <a:spcPts val="1600"/>
              </a:spcBef>
              <a:spcAft>
                <a:spcPts val="0"/>
              </a:spcAft>
              <a:buClr>
                <a:schemeClr val="dk1"/>
              </a:buClr>
              <a:buSzPts val="1400"/>
              <a:buFont typeface="Arial"/>
              <a:buChar char="–"/>
              <a:defRPr/>
            </a:lvl4pPr>
            <a:lvl5pPr indent="-317500" lvl="4" marL="2286000" rtl="0" algn="l">
              <a:spcBef>
                <a:spcPts val="1600"/>
              </a:spcBef>
              <a:spcAft>
                <a:spcPts val="0"/>
              </a:spcAft>
              <a:buClr>
                <a:schemeClr val="dk1"/>
              </a:buClr>
              <a:buSzPts val="1400"/>
              <a:buFont typeface="Arial"/>
              <a:buChar char="»"/>
              <a:defRPr/>
            </a:lvl5pPr>
            <a:lvl6pPr indent="-317500" lvl="5" marL="2743200" rtl="0" algn="l">
              <a:spcBef>
                <a:spcPts val="1600"/>
              </a:spcBef>
              <a:spcAft>
                <a:spcPts val="0"/>
              </a:spcAft>
              <a:buClr>
                <a:schemeClr val="dk1"/>
              </a:buClr>
              <a:buSzPts val="1400"/>
              <a:buFont typeface="Arial"/>
              <a:buChar char="•"/>
              <a:defRPr/>
            </a:lvl6pPr>
            <a:lvl7pPr indent="-317500" lvl="6" marL="3200400" rtl="0" algn="l">
              <a:spcBef>
                <a:spcPts val="1600"/>
              </a:spcBef>
              <a:spcAft>
                <a:spcPts val="0"/>
              </a:spcAft>
              <a:buClr>
                <a:schemeClr val="dk1"/>
              </a:buClr>
              <a:buSzPts val="1400"/>
              <a:buFont typeface="Arial"/>
              <a:buChar char="•"/>
              <a:defRPr/>
            </a:lvl7pPr>
            <a:lvl8pPr indent="-317500" lvl="7" marL="3657600" rtl="0" algn="l">
              <a:spcBef>
                <a:spcPts val="1600"/>
              </a:spcBef>
              <a:spcAft>
                <a:spcPts val="0"/>
              </a:spcAft>
              <a:buClr>
                <a:schemeClr val="dk1"/>
              </a:buClr>
              <a:buSzPts val="1400"/>
              <a:buFont typeface="Arial"/>
              <a:buChar char="•"/>
              <a:defRPr/>
            </a:lvl8pPr>
            <a:lvl9pPr indent="-317500" lvl="8" marL="4114800" rtl="0" algn="l">
              <a:spcBef>
                <a:spcPts val="1600"/>
              </a:spcBef>
              <a:spcAft>
                <a:spcPts val="1600"/>
              </a:spcAft>
              <a:buClr>
                <a:schemeClr val="dk1"/>
              </a:buClr>
              <a:buSzPts val="1400"/>
              <a:buFont typeface="Arial"/>
              <a:buChar char="•"/>
              <a:defRPr/>
            </a:lvl9pPr>
          </a:lstStyle>
          <a:p/>
        </p:txBody>
      </p:sp>
      <p:sp>
        <p:nvSpPr>
          <p:cNvPr id="76" name="Google Shape;76;p15"/>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7" name="Google Shape;77;p15"/>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8" name="Google Shape;78;p15"/>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Quote Blue">
  <p:cSld name="CUSTOM_1_2_2">
    <p:spTree>
      <p:nvGrpSpPr>
        <p:cNvPr id="79" name="Shape 79"/>
        <p:cNvGrpSpPr/>
        <p:nvPr/>
      </p:nvGrpSpPr>
      <p:grpSpPr>
        <a:xfrm>
          <a:off x="0" y="0"/>
          <a:ext cx="0" cy="0"/>
          <a:chOff x="0" y="0"/>
          <a:chExt cx="0" cy="0"/>
        </a:xfrm>
      </p:grpSpPr>
      <p:pic>
        <p:nvPicPr>
          <p:cNvPr descr="logo.png" id="80" name="Google Shape;80;p16"/>
          <p:cNvPicPr preferRelativeResize="0"/>
          <p:nvPr/>
        </p:nvPicPr>
        <p:blipFill>
          <a:blip r:embed="rId2">
            <a:alphaModFix/>
          </a:blip>
          <a:stretch>
            <a:fillRect/>
          </a:stretch>
        </p:blipFill>
        <p:spPr>
          <a:xfrm>
            <a:off x="308725" y="237713"/>
            <a:ext cx="188371" cy="188371"/>
          </a:xfrm>
          <a:prstGeom prst="rect">
            <a:avLst/>
          </a:prstGeom>
          <a:noFill/>
          <a:ln>
            <a:noFill/>
          </a:ln>
        </p:spPr>
      </p:pic>
      <p:cxnSp>
        <p:nvCxnSpPr>
          <p:cNvPr id="81" name="Google Shape;81;p16"/>
          <p:cNvCxnSpPr/>
          <p:nvPr/>
        </p:nvCxnSpPr>
        <p:spPr>
          <a:xfrm>
            <a:off x="2908300" y="981075"/>
            <a:ext cx="5638800" cy="0"/>
          </a:xfrm>
          <a:prstGeom prst="straightConnector1">
            <a:avLst/>
          </a:prstGeom>
          <a:noFill/>
          <a:ln cap="flat" cmpd="sng" w="28575">
            <a:solidFill>
              <a:srgbClr val="4EAED3"/>
            </a:solidFill>
            <a:prstDash val="solid"/>
            <a:round/>
            <a:headEnd len="sm" w="sm" type="none"/>
            <a:tailEnd len="sm" w="sm" type="none"/>
          </a:ln>
        </p:spPr>
      </p:cxnSp>
      <p:sp>
        <p:nvSpPr>
          <p:cNvPr id="82" name="Google Shape;82;p16"/>
          <p:cNvSpPr txBox="1"/>
          <p:nvPr>
            <p:ph type="title"/>
          </p:nvPr>
        </p:nvSpPr>
        <p:spPr>
          <a:xfrm>
            <a:off x="1745875" y="258863"/>
            <a:ext cx="6936300" cy="6219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4000">
                <a:solidFill>
                  <a:srgbClr val="BFBFB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 name="Google Shape;83;p16"/>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rtl="0" algn="l">
              <a:spcBef>
                <a:spcPts val="640"/>
              </a:spcBef>
              <a:spcAft>
                <a:spcPts val="0"/>
              </a:spcAft>
              <a:buClr>
                <a:schemeClr val="dk1"/>
              </a:buClr>
              <a:buSzPts val="3200"/>
              <a:buFont typeface="Arial"/>
              <a:buChar char="•"/>
              <a:defRPr sz="3200"/>
            </a:lvl1pPr>
            <a:lvl2pPr indent="-393700" lvl="1" marL="914400" rtl="0" algn="l">
              <a:spcBef>
                <a:spcPts val="1600"/>
              </a:spcBef>
              <a:spcAft>
                <a:spcPts val="0"/>
              </a:spcAft>
              <a:buClr>
                <a:schemeClr val="dk1"/>
              </a:buClr>
              <a:buSzPts val="2600"/>
              <a:buFont typeface="Arial"/>
              <a:buChar char="–"/>
              <a:defRPr sz="2600"/>
            </a:lvl2pPr>
            <a:lvl3pPr indent="-368300" lvl="2" marL="1371600" rtl="0" algn="l">
              <a:spcBef>
                <a:spcPts val="1600"/>
              </a:spcBef>
              <a:spcAft>
                <a:spcPts val="0"/>
              </a:spcAft>
              <a:buClr>
                <a:schemeClr val="dk1"/>
              </a:buClr>
              <a:buSzPts val="2200"/>
              <a:buFont typeface="Arial"/>
              <a:buChar char="•"/>
              <a:defRPr sz="2200"/>
            </a:lvl3pPr>
            <a:lvl4pPr indent="-342900" lvl="3" marL="1828800" rtl="0" algn="l">
              <a:spcBef>
                <a:spcPts val="1600"/>
              </a:spcBef>
              <a:spcAft>
                <a:spcPts val="0"/>
              </a:spcAft>
              <a:buClr>
                <a:schemeClr val="dk1"/>
              </a:buClr>
              <a:buSzPts val="1800"/>
              <a:buFont typeface="Arial"/>
              <a:buChar char="–"/>
              <a:defRPr sz="1800"/>
            </a:lvl4pPr>
            <a:lvl5pPr indent="-317500" lvl="4" marL="2286000" rtl="0" algn="l">
              <a:spcBef>
                <a:spcPts val="1600"/>
              </a:spcBef>
              <a:spcAft>
                <a:spcPts val="0"/>
              </a:spcAft>
              <a:buClr>
                <a:schemeClr val="dk1"/>
              </a:buClr>
              <a:buSzPts val="1400"/>
              <a:buFont typeface="Arial"/>
              <a:buChar char="»"/>
              <a:defRPr/>
            </a:lvl5pPr>
            <a:lvl6pPr indent="-317500" lvl="5" marL="2743200" rtl="0" algn="l">
              <a:spcBef>
                <a:spcPts val="1600"/>
              </a:spcBef>
              <a:spcAft>
                <a:spcPts val="0"/>
              </a:spcAft>
              <a:buClr>
                <a:schemeClr val="dk1"/>
              </a:buClr>
              <a:buSzPts val="1400"/>
              <a:buFont typeface="Arial"/>
              <a:buChar char="•"/>
              <a:defRPr/>
            </a:lvl6pPr>
            <a:lvl7pPr indent="-317500" lvl="6" marL="3200400" rtl="0" algn="l">
              <a:spcBef>
                <a:spcPts val="1600"/>
              </a:spcBef>
              <a:spcAft>
                <a:spcPts val="0"/>
              </a:spcAft>
              <a:buClr>
                <a:schemeClr val="dk1"/>
              </a:buClr>
              <a:buSzPts val="1400"/>
              <a:buFont typeface="Arial"/>
              <a:buChar char="•"/>
              <a:defRPr/>
            </a:lvl7pPr>
            <a:lvl8pPr indent="-317500" lvl="7" marL="3657600" rtl="0" algn="l">
              <a:spcBef>
                <a:spcPts val="1600"/>
              </a:spcBef>
              <a:spcAft>
                <a:spcPts val="0"/>
              </a:spcAft>
              <a:buClr>
                <a:schemeClr val="dk1"/>
              </a:buClr>
              <a:buSzPts val="1400"/>
              <a:buFont typeface="Arial"/>
              <a:buChar char="•"/>
              <a:defRPr/>
            </a:lvl8pPr>
            <a:lvl9pPr indent="-317500" lvl="8" marL="4114800" rtl="0" algn="l">
              <a:spcBef>
                <a:spcPts val="1600"/>
              </a:spcBef>
              <a:spcAft>
                <a:spcPts val="1600"/>
              </a:spcAft>
              <a:buClr>
                <a:schemeClr val="dk1"/>
              </a:buClr>
              <a:buSzPts val="1400"/>
              <a:buFont typeface="Arial"/>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4">
    <p:spTree>
      <p:nvGrpSpPr>
        <p:cNvPr id="84" name="Shape 84"/>
        <p:cNvGrpSpPr/>
        <p:nvPr/>
      </p:nvGrpSpPr>
      <p:grpSpPr>
        <a:xfrm>
          <a:off x="0" y="0"/>
          <a:ext cx="0" cy="0"/>
          <a:chOff x="0" y="0"/>
          <a:chExt cx="0" cy="0"/>
        </a:xfrm>
      </p:grpSpPr>
      <p:sp>
        <p:nvSpPr>
          <p:cNvPr id="85" name="Google Shape;85;p17"/>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2800"/>
              <a:buFont typeface="Calibri"/>
              <a:buNone/>
              <a:defRPr/>
            </a:lvl1pPr>
            <a:lvl2pPr indent="0" lvl="1" marL="0" marR="0" rtl="0" algn="l">
              <a:spcBef>
                <a:spcPts val="0"/>
              </a:spcBef>
              <a:spcAft>
                <a:spcPts val="0"/>
              </a:spcAft>
              <a:buSzPts val="2800"/>
              <a:buNone/>
              <a:defRPr/>
            </a:lvl2pPr>
            <a:lvl3pPr indent="0" lvl="2" marL="0" marR="0" rtl="0" algn="l">
              <a:spcBef>
                <a:spcPts val="0"/>
              </a:spcBef>
              <a:spcAft>
                <a:spcPts val="0"/>
              </a:spcAft>
              <a:buSzPts val="2800"/>
              <a:buNone/>
              <a:defRPr/>
            </a:lvl3pPr>
            <a:lvl4pPr indent="0" lvl="3" marL="0" marR="0" rtl="0" algn="l">
              <a:spcBef>
                <a:spcPts val="0"/>
              </a:spcBef>
              <a:spcAft>
                <a:spcPts val="0"/>
              </a:spcAft>
              <a:buSzPts val="2800"/>
              <a:buNone/>
              <a:defRPr/>
            </a:lvl4pPr>
            <a:lvl5pPr indent="0" lvl="4" marL="0" marR="0" rtl="0" algn="l">
              <a:spcBef>
                <a:spcPts val="0"/>
              </a:spcBef>
              <a:spcAft>
                <a:spcPts val="0"/>
              </a:spcAft>
              <a:buSzPts val="2800"/>
              <a:buNone/>
              <a:defRPr/>
            </a:lvl5pPr>
            <a:lvl6pPr indent="0" lvl="5" marL="0" marR="0" rtl="0" algn="l">
              <a:spcBef>
                <a:spcPts val="0"/>
              </a:spcBef>
              <a:spcAft>
                <a:spcPts val="0"/>
              </a:spcAft>
              <a:buSzPts val="2800"/>
              <a:buNone/>
              <a:defRPr/>
            </a:lvl6pPr>
            <a:lvl7pPr indent="0" lvl="6" marL="0" marR="0" rtl="0" algn="l">
              <a:spcBef>
                <a:spcPts val="0"/>
              </a:spcBef>
              <a:spcAft>
                <a:spcPts val="0"/>
              </a:spcAft>
              <a:buSzPts val="2800"/>
              <a:buNone/>
              <a:defRPr/>
            </a:lvl7pPr>
            <a:lvl8pPr indent="0" lvl="7" marL="0" marR="0" rtl="0" algn="l">
              <a:spcBef>
                <a:spcPts val="0"/>
              </a:spcBef>
              <a:spcAft>
                <a:spcPts val="0"/>
              </a:spcAft>
              <a:buSzPts val="2800"/>
              <a:buNone/>
              <a:defRPr/>
            </a:lvl8pPr>
            <a:lvl9pPr indent="0" lvl="8" marL="0" marR="0" rtl="0" algn="l">
              <a:spcBef>
                <a:spcPts val="0"/>
              </a:spcBef>
              <a:spcAft>
                <a:spcPts val="0"/>
              </a:spcAft>
              <a:buSzPts val="2800"/>
              <a:buNone/>
              <a:defRPr/>
            </a:lvl9pPr>
          </a:lstStyle>
          <a:p/>
        </p:txBody>
      </p:sp>
      <p:sp>
        <p:nvSpPr>
          <p:cNvPr id="86" name="Google Shape;86;p17"/>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1800"/>
              <a:buFont typeface="Arial"/>
              <a:buNone/>
              <a:defRPr/>
            </a:lvl1pPr>
            <a:lvl2pPr indent="0" lvl="1" marL="457200" marR="0" rtl="0" algn="ctr">
              <a:spcBef>
                <a:spcPts val="1600"/>
              </a:spcBef>
              <a:spcAft>
                <a:spcPts val="0"/>
              </a:spcAft>
              <a:buClr>
                <a:srgbClr val="888888"/>
              </a:buClr>
              <a:buSzPts val="1400"/>
              <a:buFont typeface="Arial"/>
              <a:buNone/>
              <a:defRPr/>
            </a:lvl2pPr>
            <a:lvl3pPr indent="0" lvl="2" marL="914400" marR="0" rtl="0" algn="ctr">
              <a:spcBef>
                <a:spcPts val="1600"/>
              </a:spcBef>
              <a:spcAft>
                <a:spcPts val="0"/>
              </a:spcAft>
              <a:buClr>
                <a:srgbClr val="888888"/>
              </a:buClr>
              <a:buSzPts val="1400"/>
              <a:buFont typeface="Arial"/>
              <a:buNone/>
              <a:defRPr/>
            </a:lvl3pPr>
            <a:lvl4pPr indent="0" lvl="3" marL="1371600" marR="0" rtl="0" algn="ctr">
              <a:spcBef>
                <a:spcPts val="1600"/>
              </a:spcBef>
              <a:spcAft>
                <a:spcPts val="0"/>
              </a:spcAft>
              <a:buClr>
                <a:srgbClr val="888888"/>
              </a:buClr>
              <a:buSzPts val="1400"/>
              <a:buFont typeface="Arial"/>
              <a:buNone/>
              <a:defRPr/>
            </a:lvl4pPr>
            <a:lvl5pPr indent="0" lvl="4" marL="1828800" marR="0" rtl="0" algn="ctr">
              <a:spcBef>
                <a:spcPts val="1600"/>
              </a:spcBef>
              <a:spcAft>
                <a:spcPts val="0"/>
              </a:spcAft>
              <a:buClr>
                <a:srgbClr val="888888"/>
              </a:buClr>
              <a:buSzPts val="1400"/>
              <a:buFont typeface="Arial"/>
              <a:buNone/>
              <a:defRPr/>
            </a:lvl5pPr>
            <a:lvl6pPr indent="0" lvl="5" marL="2286000" marR="0" rtl="0" algn="ctr">
              <a:spcBef>
                <a:spcPts val="1600"/>
              </a:spcBef>
              <a:spcAft>
                <a:spcPts val="0"/>
              </a:spcAft>
              <a:buClr>
                <a:srgbClr val="888888"/>
              </a:buClr>
              <a:buSzPts val="1400"/>
              <a:buFont typeface="Arial"/>
              <a:buNone/>
              <a:defRPr/>
            </a:lvl6pPr>
            <a:lvl7pPr indent="0" lvl="6" marL="2743200" marR="0" rtl="0" algn="ctr">
              <a:spcBef>
                <a:spcPts val="1600"/>
              </a:spcBef>
              <a:spcAft>
                <a:spcPts val="0"/>
              </a:spcAft>
              <a:buClr>
                <a:srgbClr val="888888"/>
              </a:buClr>
              <a:buSzPts val="1400"/>
              <a:buFont typeface="Arial"/>
              <a:buNone/>
              <a:defRPr/>
            </a:lvl7pPr>
            <a:lvl8pPr indent="0" lvl="7" marL="3200400" marR="0" rtl="0" algn="ctr">
              <a:spcBef>
                <a:spcPts val="1600"/>
              </a:spcBef>
              <a:spcAft>
                <a:spcPts val="0"/>
              </a:spcAft>
              <a:buClr>
                <a:srgbClr val="888888"/>
              </a:buClr>
              <a:buSzPts val="1400"/>
              <a:buFont typeface="Arial"/>
              <a:buNone/>
              <a:defRPr/>
            </a:lvl8pPr>
            <a:lvl9pPr indent="0" lvl="8" marL="3657600" marR="0" rtl="0" algn="ctr">
              <a:spcBef>
                <a:spcPts val="1600"/>
              </a:spcBef>
              <a:spcAft>
                <a:spcPts val="1600"/>
              </a:spcAft>
              <a:buClr>
                <a:srgbClr val="888888"/>
              </a:buClr>
              <a:buSzPts val="1400"/>
              <a:buFont typeface="Arial"/>
              <a:buNone/>
              <a:defRPr/>
            </a:lvl9pPr>
          </a:lstStyle>
          <a:p/>
        </p:txBody>
      </p:sp>
      <p:sp>
        <p:nvSpPr>
          <p:cNvPr id="87" name="Google Shape;87;p17"/>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8" name="Google Shape;88;p17"/>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9" name="Google Shape;89;p17"/>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5">
    <p:spTree>
      <p:nvGrpSpPr>
        <p:cNvPr id="90" name="Shape 90"/>
        <p:cNvGrpSpPr/>
        <p:nvPr/>
      </p:nvGrpSpPr>
      <p:grpSpPr>
        <a:xfrm>
          <a:off x="0" y="0"/>
          <a:ext cx="0" cy="0"/>
          <a:chOff x="0" y="0"/>
          <a:chExt cx="0" cy="0"/>
        </a:xfrm>
      </p:grpSpPr>
      <p:sp>
        <p:nvSpPr>
          <p:cNvPr id="91" name="Google Shape;91;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2" name="Google Shape;92;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6">
    <p:bg>
      <p:bgPr>
        <a:blipFill>
          <a:blip r:embed="rId2">
            <a:alphaModFix/>
          </a:blip>
          <a:stretch>
            <a:fillRect/>
          </a:stretch>
        </a:blipFill>
      </p:bgPr>
    </p:bg>
    <p:spTree>
      <p:nvGrpSpPr>
        <p:cNvPr id="94" name="Shape 94"/>
        <p:cNvGrpSpPr/>
        <p:nvPr/>
      </p:nvGrpSpPr>
      <p:grpSpPr>
        <a:xfrm>
          <a:off x="0" y="0"/>
          <a:ext cx="0" cy="0"/>
          <a:chOff x="0" y="0"/>
          <a:chExt cx="0" cy="0"/>
        </a:xfrm>
      </p:grpSpPr>
      <p:sp>
        <p:nvSpPr>
          <p:cNvPr id="95" name="Google Shape;95;p19"/>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 name="Google Shape;96;p19"/>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97" name="Google Shape;97;p19"/>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p:cSld name="CUSTOM_8">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457200" y="205978"/>
            <a:ext cx="8229600" cy="8574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0" name="Google Shape;100;p20"/>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17" name="Google Shape;17;p3"/>
          <p:cNvSpPr txBox="1"/>
          <p:nvPr>
            <p:ph type="title"/>
          </p:nvPr>
        </p:nvSpPr>
        <p:spPr>
          <a:xfrm>
            <a:off x="249725" y="98975"/>
            <a:ext cx="85206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1pPr>
            <a:lvl2pPr lvl="1"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2pPr>
            <a:lvl3pPr lvl="2"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3pPr>
            <a:lvl4pPr lvl="3"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4pPr>
            <a:lvl5pPr lvl="4"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5pPr>
            <a:lvl6pPr lvl="5"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6pPr>
            <a:lvl7pPr lvl="6"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7pPr>
            <a:lvl8pPr lvl="7"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8pPr>
            <a:lvl9pPr lvl="8"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9" name="Google Shape;19;p3"/>
          <p:cNvPicPr preferRelativeResize="0"/>
          <p:nvPr/>
        </p:nvPicPr>
        <p:blipFill>
          <a:blip r:embed="rId2">
            <a:alphaModFix/>
          </a:blip>
          <a:stretch>
            <a:fillRect/>
          </a:stretch>
        </p:blipFill>
        <p:spPr>
          <a:xfrm>
            <a:off x="7718200" y="4504069"/>
            <a:ext cx="565688" cy="247538"/>
          </a:xfrm>
          <a:prstGeom prst="rect">
            <a:avLst/>
          </a:prstGeom>
          <a:noFill/>
          <a:ln>
            <a:noFill/>
          </a:ln>
        </p:spPr>
      </p:pic>
      <p:cxnSp>
        <p:nvCxnSpPr>
          <p:cNvPr id="20" name="Google Shape;20;p3"/>
          <p:cNvCxnSpPr/>
          <p:nvPr/>
        </p:nvCxnSpPr>
        <p:spPr>
          <a:xfrm>
            <a:off x="710900" y="1054175"/>
            <a:ext cx="2742900" cy="6300"/>
          </a:xfrm>
          <a:prstGeom prst="straightConnector1">
            <a:avLst/>
          </a:prstGeom>
          <a:noFill/>
          <a:ln cap="flat" cmpd="sng" w="38100">
            <a:solidFill>
              <a:schemeClr val="lt1"/>
            </a:solidFill>
            <a:prstDash val="solid"/>
            <a:round/>
            <a:headEnd len="sm" w="sm" type="none"/>
            <a:tailEnd len="sm" w="sm" type="none"/>
          </a:ln>
        </p:spPr>
      </p:cxnSp>
      <p:sp>
        <p:nvSpPr>
          <p:cNvPr id="21" name="Google Shape;21;p3"/>
          <p:cNvSpPr txBox="1"/>
          <p:nvPr>
            <p:ph idx="2" type="title"/>
          </p:nvPr>
        </p:nvSpPr>
        <p:spPr>
          <a:xfrm>
            <a:off x="478475" y="17799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000"/>
              <a:buFont typeface="Proxima Nova"/>
              <a:buNone/>
              <a:defRPr sz="3000">
                <a:solidFill>
                  <a:srgbClr val="FFFFFF"/>
                </a:solidFill>
                <a:latin typeface="Proxima Nova"/>
                <a:ea typeface="Proxima Nova"/>
                <a:cs typeface="Proxima Nova"/>
                <a:sym typeface="Proxima Nova"/>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7">
    <p:bg>
      <p:bgPr>
        <a:blipFill>
          <a:blip r:embed="rId2">
            <a:alphaModFix/>
          </a:blip>
          <a:stretch>
            <a:fillRect/>
          </a:stretch>
        </a:blipFill>
      </p:bgPr>
    </p:bg>
    <p:spTree>
      <p:nvGrpSpPr>
        <p:cNvPr id="101" name="Shape 101"/>
        <p:cNvGrpSpPr/>
        <p:nvPr/>
      </p:nvGrpSpPr>
      <p:grpSpPr>
        <a:xfrm>
          <a:off x="0" y="0"/>
          <a:ext cx="0" cy="0"/>
          <a:chOff x="0" y="0"/>
          <a:chExt cx="0" cy="0"/>
        </a:xfrm>
      </p:grpSpPr>
      <p:sp>
        <p:nvSpPr>
          <p:cNvPr id="102" name="Google Shape;102;p21"/>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3" name="Google Shape;103;p21"/>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04" name="Google Shape;104;p21"/>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8">
    <p:bg>
      <p:bgPr>
        <a:blipFill>
          <a:blip r:embed="rId2">
            <a:alphaModFix/>
          </a:blip>
          <a:stretch>
            <a:fillRect/>
          </a:stretch>
        </a:blipFill>
      </p:bgPr>
    </p:bg>
    <p:spTree>
      <p:nvGrpSpPr>
        <p:cNvPr id="105" name="Shape 105"/>
        <p:cNvGrpSpPr/>
        <p:nvPr/>
      </p:nvGrpSpPr>
      <p:grpSpPr>
        <a:xfrm>
          <a:off x="0" y="0"/>
          <a:ext cx="0" cy="0"/>
          <a:chOff x="0" y="0"/>
          <a:chExt cx="0" cy="0"/>
        </a:xfrm>
      </p:grpSpPr>
      <p:sp>
        <p:nvSpPr>
          <p:cNvPr id="106" name="Google Shape;106;p22"/>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 name="Google Shape;107;p22"/>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08" name="Google Shape;108;p22"/>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9">
    <p:bg>
      <p:bgPr>
        <a:blipFill>
          <a:blip r:embed="rId2">
            <a:alphaModFix/>
          </a:blip>
          <a:stretch>
            <a:fillRect/>
          </a:stretch>
        </a:blipFill>
      </p:bgPr>
    </p:bg>
    <p:spTree>
      <p:nvGrpSpPr>
        <p:cNvPr id="109" name="Shape 109"/>
        <p:cNvGrpSpPr/>
        <p:nvPr/>
      </p:nvGrpSpPr>
      <p:grpSpPr>
        <a:xfrm>
          <a:off x="0" y="0"/>
          <a:ext cx="0" cy="0"/>
          <a:chOff x="0" y="0"/>
          <a:chExt cx="0" cy="0"/>
        </a:xfrm>
      </p:grpSpPr>
      <p:sp>
        <p:nvSpPr>
          <p:cNvPr id="110" name="Google Shape;110;p23"/>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 name="Google Shape;111;p23"/>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12" name="Google Shape;112;p23"/>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p:cSld name="CUSTOM_2">
    <p:bg>
      <p:bgPr>
        <a:blipFill>
          <a:blip r:embed="rId2">
            <a:alphaModFix/>
          </a:blip>
          <a:stretch>
            <a:fillRect/>
          </a:stretch>
        </a:blipFill>
      </p:bgPr>
    </p:bg>
    <p:spTree>
      <p:nvGrpSpPr>
        <p:cNvPr id="113" name="Shape 113"/>
        <p:cNvGrpSpPr/>
        <p:nvPr/>
      </p:nvGrpSpPr>
      <p:grpSpPr>
        <a:xfrm>
          <a:off x="0" y="0"/>
          <a:ext cx="0" cy="0"/>
          <a:chOff x="0" y="0"/>
          <a:chExt cx="0" cy="0"/>
        </a:xfrm>
      </p:grpSpPr>
      <p:sp>
        <p:nvSpPr>
          <p:cNvPr id="114" name="Google Shape;114;p24"/>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115" name="Google Shape;115;p24"/>
          <p:cNvSpPr txBox="1"/>
          <p:nvPr>
            <p:ph type="title"/>
          </p:nvPr>
        </p:nvSpPr>
        <p:spPr>
          <a:xfrm>
            <a:off x="2263875" y="1838250"/>
            <a:ext cx="4699800" cy="1983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6" name="Google Shape;116;p24"/>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000">
                <a:solidFill>
                  <a:srgbClr val="333333"/>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10">
    <p:spTree>
      <p:nvGrpSpPr>
        <p:cNvPr id="117" name="Shape 117"/>
        <p:cNvGrpSpPr/>
        <p:nvPr/>
      </p:nvGrpSpPr>
      <p:grpSpPr>
        <a:xfrm>
          <a:off x="0" y="0"/>
          <a:ext cx="0" cy="0"/>
          <a:chOff x="0" y="0"/>
          <a:chExt cx="0" cy="0"/>
        </a:xfrm>
      </p:grpSpPr>
      <p:sp>
        <p:nvSpPr>
          <p:cNvPr id="118" name="Google Shape;118;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9" name="Google Shape;119;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0" name="Google Shape;120;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11">
    <p:spTree>
      <p:nvGrpSpPr>
        <p:cNvPr id="121" name="Shape 121"/>
        <p:cNvGrpSpPr/>
        <p:nvPr/>
      </p:nvGrpSpPr>
      <p:grpSpPr>
        <a:xfrm>
          <a:off x="0" y="0"/>
          <a:ext cx="0" cy="0"/>
          <a:chOff x="0" y="0"/>
          <a:chExt cx="0" cy="0"/>
        </a:xfrm>
      </p:grpSpPr>
      <p:sp>
        <p:nvSpPr>
          <p:cNvPr id="122" name="Google Shape;122;p2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3" name="Google Shape;123;p2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4" name="Google Shape;12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12">
    <p:spTree>
      <p:nvGrpSpPr>
        <p:cNvPr id="125" name="Shape 125"/>
        <p:cNvGrpSpPr/>
        <p:nvPr/>
      </p:nvGrpSpPr>
      <p:grpSpPr>
        <a:xfrm>
          <a:off x="0" y="0"/>
          <a:ext cx="0" cy="0"/>
          <a:chOff x="0" y="0"/>
          <a:chExt cx="0" cy="0"/>
        </a:xfrm>
      </p:grpSpPr>
      <p:sp>
        <p:nvSpPr>
          <p:cNvPr id="126" name="Google Shape;126;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7" name="Google Shape;127;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8" name="Google Shape;128;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13">
    <p:spTree>
      <p:nvGrpSpPr>
        <p:cNvPr id="129" name="Shape 129"/>
        <p:cNvGrpSpPr/>
        <p:nvPr/>
      </p:nvGrpSpPr>
      <p:grpSpPr>
        <a:xfrm>
          <a:off x="0" y="0"/>
          <a:ext cx="0" cy="0"/>
          <a:chOff x="0" y="0"/>
          <a:chExt cx="0" cy="0"/>
        </a:xfrm>
      </p:grpSpPr>
      <p:sp>
        <p:nvSpPr>
          <p:cNvPr id="130" name="Google Shape;130;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1" name="Google Shape;131;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2" name="Google Shape;132;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14">
    <p:spTree>
      <p:nvGrpSpPr>
        <p:cNvPr id="133" name="Shape 133"/>
        <p:cNvGrpSpPr/>
        <p:nvPr/>
      </p:nvGrpSpPr>
      <p:grpSpPr>
        <a:xfrm>
          <a:off x="0" y="0"/>
          <a:ext cx="0" cy="0"/>
          <a:chOff x="0" y="0"/>
          <a:chExt cx="0" cy="0"/>
        </a:xfrm>
      </p:grpSpPr>
      <p:sp>
        <p:nvSpPr>
          <p:cNvPr id="134" name="Google Shape;134;p2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5" name="Google Shape;135;p2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6" name="Google Shape;136;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TITLE_15">
    <p:spTree>
      <p:nvGrpSpPr>
        <p:cNvPr id="137" name="Shape 137"/>
        <p:cNvGrpSpPr/>
        <p:nvPr/>
      </p:nvGrpSpPr>
      <p:grpSpPr>
        <a:xfrm>
          <a:off x="0" y="0"/>
          <a:ext cx="0" cy="0"/>
          <a:chOff x="0" y="0"/>
          <a:chExt cx="0" cy="0"/>
        </a:xfrm>
      </p:grpSpPr>
      <p:sp>
        <p:nvSpPr>
          <p:cNvPr id="138" name="Google Shape;138;p3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9" name="Google Shape;139;p3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0" name="Google Shape;140;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p:cSld name="SECTION_HEADER_1">
    <p:spTree>
      <p:nvGrpSpPr>
        <p:cNvPr id="22" name="Shape 22"/>
        <p:cNvGrpSpPr/>
        <p:nvPr/>
      </p:nvGrpSpPr>
      <p:grpSpPr>
        <a:xfrm>
          <a:off x="0" y="0"/>
          <a:ext cx="0" cy="0"/>
          <a:chOff x="0" y="0"/>
          <a:chExt cx="0" cy="0"/>
        </a:xfrm>
      </p:grpSpPr>
      <p:sp>
        <p:nvSpPr>
          <p:cNvPr id="23" name="Google Shape;23;p4"/>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25" name="Google Shape;25;p4"/>
          <p:cNvPicPr preferRelativeResize="0"/>
          <p:nvPr/>
        </p:nvPicPr>
        <p:blipFill>
          <a:blip r:embed="rId2">
            <a:alphaModFix/>
          </a:blip>
          <a:stretch>
            <a:fillRect/>
          </a:stretch>
        </p:blipFill>
        <p:spPr>
          <a:xfrm>
            <a:off x="7699351" y="4496967"/>
            <a:ext cx="308427" cy="134975"/>
          </a:xfrm>
          <a:prstGeom prst="rect">
            <a:avLst/>
          </a:prstGeom>
          <a:noFill/>
          <a:ln>
            <a:noFill/>
          </a:ln>
        </p:spPr>
      </p:pic>
      <p:cxnSp>
        <p:nvCxnSpPr>
          <p:cNvPr id="26" name="Google Shape;26;p4"/>
          <p:cNvCxnSpPr/>
          <p:nvPr/>
        </p:nvCxnSpPr>
        <p:spPr>
          <a:xfrm>
            <a:off x="710900" y="1054175"/>
            <a:ext cx="2742900" cy="6300"/>
          </a:xfrm>
          <a:prstGeom prst="straightConnector1">
            <a:avLst/>
          </a:prstGeom>
          <a:noFill/>
          <a:ln cap="flat" cmpd="sng" w="38100">
            <a:solidFill>
              <a:schemeClr val="lt1"/>
            </a:solidFill>
            <a:prstDash val="solid"/>
            <a:round/>
            <a:headEnd len="sm" w="sm" type="none"/>
            <a:tailEnd len="sm" w="sm" type="none"/>
          </a:ln>
        </p:spPr>
      </p:cxnSp>
      <p:sp>
        <p:nvSpPr>
          <p:cNvPr id="27" name="Google Shape;27;p4"/>
          <p:cNvSpPr txBox="1"/>
          <p:nvPr/>
        </p:nvSpPr>
        <p:spPr>
          <a:xfrm>
            <a:off x="427025" y="275688"/>
            <a:ext cx="5012700" cy="6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Proxima Nova"/>
                <a:ea typeface="Proxima Nova"/>
                <a:cs typeface="Proxima Nova"/>
                <a:sym typeface="Proxima Nova"/>
              </a:rPr>
              <a:t>Objectives</a:t>
            </a:r>
            <a:endParaRPr b="1" sz="3000">
              <a:solidFill>
                <a:srgbClr val="FFFFFF"/>
              </a:solidFill>
              <a:latin typeface="Proxima Nova"/>
              <a:ea typeface="Proxima Nova"/>
              <a:cs typeface="Proxima Nova"/>
              <a:sym typeface="Proxima Nova"/>
            </a:endParaRPr>
          </a:p>
        </p:txBody>
      </p:sp>
      <p:sp>
        <p:nvSpPr>
          <p:cNvPr id="28" name="Google Shape;28;p4"/>
          <p:cNvSpPr txBox="1"/>
          <p:nvPr>
            <p:ph idx="1" type="body"/>
          </p:nvPr>
        </p:nvSpPr>
        <p:spPr>
          <a:xfrm>
            <a:off x="711775" y="1308500"/>
            <a:ext cx="7213800" cy="3148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Font typeface="Proxima Nova"/>
              <a:buChar char="●"/>
              <a:defRPr>
                <a:solidFill>
                  <a:srgbClr val="FFFFFF"/>
                </a:solidFill>
                <a:latin typeface="Proxima Nova"/>
                <a:ea typeface="Proxima Nova"/>
                <a:cs typeface="Proxima Nova"/>
                <a:sym typeface="Proxima Nova"/>
              </a:defRPr>
            </a:lvl1pPr>
            <a:lvl2pPr indent="-317500" lvl="1" marL="9144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2pPr>
            <a:lvl3pPr indent="-317500" lvl="2" marL="13716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3pPr>
            <a:lvl4pPr indent="-317500" lvl="3" marL="18288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4pPr>
            <a:lvl5pPr indent="-317500" lvl="4" marL="22860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5pPr>
            <a:lvl6pPr indent="-317500" lvl="5" marL="27432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6pPr>
            <a:lvl7pPr indent="-317500" lvl="6" marL="32004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7pPr>
            <a:lvl8pPr indent="-317500" lvl="7" marL="36576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8pPr>
            <a:lvl9pPr indent="-317500" lvl="8" marL="4114800" rtl="0">
              <a:spcBef>
                <a:spcPts val="1600"/>
              </a:spcBef>
              <a:spcAft>
                <a:spcPts val="1600"/>
              </a:spcAft>
              <a:buClr>
                <a:srgbClr val="FFFFFF"/>
              </a:buClr>
              <a:buSzPts val="1400"/>
              <a:buFont typeface="Proxima Nova"/>
              <a:buChar char="■"/>
              <a:defRPr>
                <a:solidFill>
                  <a:srgbClr val="FFFFFF"/>
                </a:solidFill>
                <a:latin typeface="Proxima Nova"/>
                <a:ea typeface="Proxima Nova"/>
                <a:cs typeface="Proxima Nova"/>
                <a:sym typeface="Proxima Nov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5"/>
          <p:cNvSpPr/>
          <p:nvPr/>
        </p:nvSpPr>
        <p:spPr>
          <a:xfrm>
            <a:off x="0" y="0"/>
            <a:ext cx="9144000" cy="13503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31" name="Google Shape;31;p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Font typeface="Proxima Nova"/>
              <a:buNone/>
              <a:defRPr sz="3600">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 name="Google Shape;32;p5"/>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Clr>
                <a:srgbClr val="999999"/>
              </a:buClr>
              <a:buSzPts val="2400"/>
              <a:buFont typeface="Proxima Nova"/>
              <a:buChar char="●"/>
              <a:defRPr sz="2400">
                <a:solidFill>
                  <a:srgbClr val="999999"/>
                </a:solidFill>
                <a:latin typeface="Proxima Nova"/>
                <a:ea typeface="Proxima Nova"/>
                <a:cs typeface="Proxima Nova"/>
                <a:sym typeface="Proxima Nova"/>
              </a:defRPr>
            </a:lvl1pPr>
            <a:lvl2pPr indent="-342900" lvl="1" marL="914400" rtl="0">
              <a:spcBef>
                <a:spcPts val="1600"/>
              </a:spcBef>
              <a:spcAft>
                <a:spcPts val="0"/>
              </a:spcAft>
              <a:buClr>
                <a:srgbClr val="999999"/>
              </a:buClr>
              <a:buSzPts val="1800"/>
              <a:buFont typeface="Proxima Nova"/>
              <a:buChar char="○"/>
              <a:defRPr sz="1800">
                <a:solidFill>
                  <a:srgbClr val="999999"/>
                </a:solidFill>
                <a:latin typeface="Proxima Nova"/>
                <a:ea typeface="Proxima Nova"/>
                <a:cs typeface="Proxima Nova"/>
                <a:sym typeface="Proxima Nova"/>
              </a:defRPr>
            </a:lvl2pPr>
            <a:lvl3pPr indent="-317500" lvl="2" marL="13716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3pPr>
            <a:lvl4pPr indent="-317500" lvl="3" marL="18288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4pPr>
            <a:lvl5pPr indent="-317500" lvl="4" marL="22860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5pPr>
            <a:lvl6pPr indent="-317500" lvl="5" marL="27432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6pPr>
            <a:lvl7pPr indent="-317500" lvl="6" marL="32004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7pPr>
            <a:lvl8pPr indent="-317500" lvl="7" marL="36576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8pPr>
            <a:lvl9pPr indent="-317500" lvl="8" marL="4114800" rtl="0">
              <a:spcBef>
                <a:spcPts val="1600"/>
              </a:spcBef>
              <a:spcAft>
                <a:spcPts val="1600"/>
              </a:spcAft>
              <a:buClr>
                <a:srgbClr val="999999"/>
              </a:buClr>
              <a:buSzPts val="1400"/>
              <a:buFont typeface="Proxima Nova"/>
              <a:buChar char="■"/>
              <a:defRPr>
                <a:solidFill>
                  <a:srgbClr val="999999"/>
                </a:solidFill>
                <a:latin typeface="Proxima Nova"/>
                <a:ea typeface="Proxima Nova"/>
                <a:cs typeface="Proxima Nova"/>
                <a:sym typeface="Proxima Nova"/>
              </a:defRPr>
            </a:lvl9pPr>
          </a:lstStyle>
          <a:p/>
        </p:txBody>
      </p:sp>
      <p:sp>
        <p:nvSpPr>
          <p:cNvPr id="33" name="Google Shape;33;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4" name="Google Shape;34;p5"/>
          <p:cNvCxnSpPr/>
          <p:nvPr/>
        </p:nvCxnSpPr>
        <p:spPr>
          <a:xfrm>
            <a:off x="710900" y="1054175"/>
            <a:ext cx="2742900" cy="6300"/>
          </a:xfrm>
          <a:prstGeom prst="straightConnector1">
            <a:avLst/>
          </a:prstGeom>
          <a:noFill/>
          <a:ln cap="flat" cmpd="sng" w="38100">
            <a:solidFill>
              <a:srgbClr val="FFFFF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6"/>
          <p:cNvSpPr txBox="1"/>
          <p:nvPr>
            <p:ph type="title"/>
          </p:nvPr>
        </p:nvSpPr>
        <p:spPr>
          <a:xfrm>
            <a:off x="744200" y="28775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2D8EC2"/>
              </a:buClr>
              <a:buSzPts val="3600"/>
              <a:buFont typeface="Proxima Nova"/>
              <a:buNone/>
              <a:defRPr sz="3600">
                <a:solidFill>
                  <a:srgbClr val="2D8EC2"/>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 name="Google Shape;37;p6"/>
          <p:cNvSpPr txBox="1"/>
          <p:nvPr>
            <p:ph idx="1" type="body"/>
          </p:nvPr>
        </p:nvSpPr>
        <p:spPr>
          <a:xfrm>
            <a:off x="980100" y="1246825"/>
            <a:ext cx="39999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999999"/>
              </a:buClr>
              <a:buSzPts val="1800"/>
              <a:buFont typeface="Proxima Nova"/>
              <a:buChar char="●"/>
              <a:defRPr>
                <a:solidFill>
                  <a:srgbClr val="999999"/>
                </a:solidFill>
                <a:latin typeface="Proxima Nova"/>
                <a:ea typeface="Proxima Nova"/>
                <a:cs typeface="Proxima Nova"/>
                <a:sym typeface="Proxima Nova"/>
              </a:defRPr>
            </a:lvl1pPr>
            <a:lvl2pPr indent="-317500" lvl="1" marL="9144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2pPr>
            <a:lvl3pPr indent="-304800" lvl="2" marL="13716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3pPr>
            <a:lvl4pPr indent="-304800" lvl="3" marL="18288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4pPr>
            <a:lvl5pPr indent="-304800" lvl="4" marL="22860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5pPr>
            <a:lvl6pPr indent="-304800" lvl="5" marL="27432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6pPr>
            <a:lvl7pPr indent="-304800" lvl="6" marL="32004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7pPr>
            <a:lvl8pPr indent="-304800" lvl="7" marL="36576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8pPr>
            <a:lvl9pPr indent="-304800" lvl="8" marL="4114800" rtl="0">
              <a:spcBef>
                <a:spcPts val="1600"/>
              </a:spcBef>
              <a:spcAft>
                <a:spcPts val="1600"/>
              </a:spcAft>
              <a:buClr>
                <a:srgbClr val="999999"/>
              </a:buClr>
              <a:buSzPts val="1200"/>
              <a:buFont typeface="Proxima Nova"/>
              <a:buChar char="■"/>
              <a:defRPr sz="1200">
                <a:solidFill>
                  <a:srgbClr val="999999"/>
                </a:solidFill>
                <a:latin typeface="Proxima Nova"/>
                <a:ea typeface="Proxima Nova"/>
                <a:cs typeface="Proxima Nova"/>
                <a:sym typeface="Proxima Nova"/>
              </a:defRPr>
            </a:lvl9pPr>
          </a:lstStyle>
          <a:p/>
        </p:txBody>
      </p:sp>
      <p:sp>
        <p:nvSpPr>
          <p:cNvPr id="38" name="Google Shape;3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9" name="Google Shape;39;p6"/>
          <p:cNvCxnSpPr/>
          <p:nvPr/>
        </p:nvCxnSpPr>
        <p:spPr>
          <a:xfrm>
            <a:off x="940200" y="1073525"/>
            <a:ext cx="2742900" cy="6300"/>
          </a:xfrm>
          <a:prstGeom prst="straightConnector1">
            <a:avLst/>
          </a:prstGeom>
          <a:noFill/>
          <a:ln cap="flat" cmpd="sng" w="38100">
            <a:solidFill>
              <a:srgbClr val="2D8EC2"/>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ocab Slide" type="titleOnly">
  <p:cSld name="TITLE_ONLY">
    <p:spTree>
      <p:nvGrpSpPr>
        <p:cNvPr id="40" name="Shape 40"/>
        <p:cNvGrpSpPr/>
        <p:nvPr/>
      </p:nvGrpSpPr>
      <p:grpSpPr>
        <a:xfrm>
          <a:off x="0" y="0"/>
          <a:ext cx="0" cy="0"/>
          <a:chOff x="0" y="0"/>
          <a:chExt cx="0" cy="0"/>
        </a:xfrm>
      </p:grpSpPr>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2" name="Google Shape;42;p7"/>
          <p:cNvSpPr txBox="1"/>
          <p:nvPr/>
        </p:nvSpPr>
        <p:spPr>
          <a:xfrm>
            <a:off x="388375" y="324350"/>
            <a:ext cx="6373200" cy="7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2D8EC2"/>
                </a:solidFill>
                <a:latin typeface="Proxima Nova"/>
                <a:ea typeface="Proxima Nova"/>
                <a:cs typeface="Proxima Nova"/>
                <a:sym typeface="Proxima Nova"/>
              </a:rPr>
              <a:t>Concepts Learned this Lesson</a:t>
            </a:r>
            <a:endParaRPr sz="3600">
              <a:solidFill>
                <a:srgbClr val="2D8EC2"/>
              </a:solidFill>
              <a:latin typeface="Proxima Nova"/>
              <a:ea typeface="Proxima Nova"/>
              <a:cs typeface="Proxima Nova"/>
              <a:sym typeface="Proxima Nova"/>
            </a:endParaRPr>
          </a:p>
        </p:txBody>
      </p:sp>
      <p:cxnSp>
        <p:nvCxnSpPr>
          <p:cNvPr id="43" name="Google Shape;43;p7"/>
          <p:cNvCxnSpPr/>
          <p:nvPr/>
        </p:nvCxnSpPr>
        <p:spPr>
          <a:xfrm>
            <a:off x="933314" y="1073525"/>
            <a:ext cx="2742900" cy="6300"/>
          </a:xfrm>
          <a:prstGeom prst="straightConnector1">
            <a:avLst/>
          </a:prstGeom>
          <a:noFill/>
          <a:ln cap="flat" cmpd="sng" w="38100">
            <a:solidFill>
              <a:srgbClr val="2D8EC2"/>
            </a:solidFill>
            <a:prstDash val="solid"/>
            <a:round/>
            <a:headEnd len="sm" w="sm" type="none"/>
            <a:tailEnd len="sm" w="sm" type="none"/>
          </a:ln>
        </p:spPr>
      </p:cxnSp>
      <p:graphicFrame>
        <p:nvGraphicFramePr>
          <p:cNvPr id="44" name="Google Shape;44;p7"/>
          <p:cNvGraphicFramePr/>
          <p:nvPr/>
        </p:nvGraphicFramePr>
        <p:xfrm>
          <a:off x="993813" y="1655973"/>
          <a:ext cx="3000000" cy="3000000"/>
        </p:xfrm>
        <a:graphic>
          <a:graphicData uri="http://schemas.openxmlformats.org/drawingml/2006/table">
            <a:tbl>
              <a:tblPr>
                <a:noFill/>
                <a:tableStyleId>{C437781B-7F13-4882-AA4B-AB09161069E2}</a:tableStyleId>
              </a:tblPr>
              <a:tblGrid>
                <a:gridCol w="3619500"/>
                <a:gridCol w="3619500"/>
              </a:tblGrid>
              <a:tr h="67900">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Term</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Definition</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r>
            </a:tbl>
          </a:graphicData>
        </a:graphic>
      </p:graphicFrame>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7" name="Google Shape;47;p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8" name="Google Shape;4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 name="Shape 49"/>
        <p:cNvGrpSpPr/>
        <p:nvPr/>
      </p:nvGrpSpPr>
      <p:grpSpPr>
        <a:xfrm>
          <a:off x="0" y="0"/>
          <a:ext cx="0" cy="0"/>
          <a:chOff x="0" y="0"/>
          <a:chExt cx="0" cy="0"/>
        </a:xfrm>
      </p:grpSpPr>
      <p:sp>
        <p:nvSpPr>
          <p:cNvPr id="50" name="Google Shape;50;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 name="Shape 52"/>
        <p:cNvGrpSpPr/>
        <p:nvPr/>
      </p:nvGrpSpPr>
      <p:grpSpPr>
        <a:xfrm>
          <a:off x="0" y="0"/>
          <a:ext cx="0" cy="0"/>
          <a:chOff x="0" y="0"/>
          <a:chExt cx="0" cy="0"/>
        </a:xfrm>
      </p:grpSpPr>
      <p:sp>
        <p:nvSpPr>
          <p:cNvPr id="53" name="Google Shape;53;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5" name="Google Shape;55;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6" name="Google Shape;56;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57" name="Google Shape;5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5.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4.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1"/>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Web Development:</a:t>
            </a:r>
            <a:endParaRPr sz="3600"/>
          </a:p>
          <a:p>
            <a:pPr indent="0" lvl="0" marL="0" rtl="0" algn="ctr">
              <a:spcBef>
                <a:spcPts val="0"/>
              </a:spcBef>
              <a:spcAft>
                <a:spcPts val="0"/>
              </a:spcAft>
              <a:buNone/>
            </a:pPr>
            <a:r>
              <a:rPr i="1" lang="en" sz="3600"/>
              <a:t>Animations with Javascript</a:t>
            </a:r>
            <a:endParaRPr i="1"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0"/>
          <p:cNvSpPr txBox="1"/>
          <p:nvPr>
            <p:ph type="title"/>
          </p:nvPr>
        </p:nvSpPr>
        <p:spPr>
          <a:xfrm>
            <a:off x="249725" y="98975"/>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setInterval</a:t>
            </a:r>
            <a:endParaRPr/>
          </a:p>
        </p:txBody>
      </p:sp>
      <p:sp>
        <p:nvSpPr>
          <p:cNvPr id="213" name="Google Shape;213;p40"/>
          <p:cNvSpPr txBox="1"/>
          <p:nvPr>
            <p:ph idx="2" type="title"/>
          </p:nvPr>
        </p:nvSpPr>
        <p:spPr>
          <a:xfrm>
            <a:off x="478475" y="17799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 can make gradual changes to element style using the </a:t>
            </a:r>
            <a:r>
              <a:rPr b="1" lang="en">
                <a:latin typeface="Consolas"/>
                <a:ea typeface="Consolas"/>
                <a:cs typeface="Consolas"/>
                <a:sym typeface="Consolas"/>
              </a:rPr>
              <a:t>setInterval</a:t>
            </a:r>
            <a:r>
              <a:rPr lang="en"/>
              <a:t> function.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1"/>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setInterval</a:t>
            </a:r>
            <a:endParaRPr/>
          </a:p>
        </p:txBody>
      </p:sp>
      <p:sp>
        <p:nvSpPr>
          <p:cNvPr id="219" name="Google Shape;219;p41"/>
          <p:cNvSpPr txBox="1"/>
          <p:nvPr>
            <p:ph idx="1" type="body"/>
          </p:nvPr>
        </p:nvSpPr>
        <p:spPr>
          <a:xfrm>
            <a:off x="311700" y="1405225"/>
            <a:ext cx="8520600" cy="104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Consolas"/>
                <a:ea typeface="Consolas"/>
                <a:cs typeface="Consolas"/>
                <a:sym typeface="Consolas"/>
              </a:rPr>
              <a:t>setInterval</a:t>
            </a:r>
            <a:r>
              <a:rPr b="1" lang="en">
                <a:solidFill>
                  <a:srgbClr val="000000"/>
                </a:solidFill>
              </a:rPr>
              <a:t> </a:t>
            </a:r>
            <a:r>
              <a:rPr lang="en">
                <a:solidFill>
                  <a:srgbClr val="000000"/>
                </a:solidFill>
              </a:rPr>
              <a:t>allows us to call a function </a:t>
            </a:r>
            <a:r>
              <a:rPr lang="en">
                <a:solidFill>
                  <a:srgbClr val="000000"/>
                </a:solidFill>
              </a:rPr>
              <a:t>repeatedly</a:t>
            </a:r>
            <a:r>
              <a:rPr lang="en">
                <a:solidFill>
                  <a:srgbClr val="000000"/>
                </a:solidFill>
              </a:rPr>
              <a:t> over a set interval:</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220" name="Google Shape;220;p41"/>
          <p:cNvSpPr txBox="1"/>
          <p:nvPr/>
        </p:nvSpPr>
        <p:spPr>
          <a:xfrm>
            <a:off x="2347350" y="3080225"/>
            <a:ext cx="4449300" cy="6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setInterval(myFunction, interval)</a:t>
            </a:r>
            <a:endParaRPr b="1" sz="1800">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2"/>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setInterval</a:t>
            </a:r>
            <a:endParaRPr/>
          </a:p>
        </p:txBody>
      </p:sp>
      <p:sp>
        <p:nvSpPr>
          <p:cNvPr id="226" name="Google Shape;226;p42"/>
          <p:cNvSpPr txBox="1"/>
          <p:nvPr>
            <p:ph idx="1" type="body"/>
          </p:nvPr>
        </p:nvSpPr>
        <p:spPr>
          <a:xfrm>
            <a:off x="311700" y="1405225"/>
            <a:ext cx="8520600" cy="104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Consolas"/>
                <a:ea typeface="Consolas"/>
                <a:cs typeface="Consolas"/>
                <a:sym typeface="Consolas"/>
              </a:rPr>
              <a:t>setInterval</a:t>
            </a:r>
            <a:r>
              <a:rPr b="1" lang="en">
                <a:solidFill>
                  <a:srgbClr val="000000"/>
                </a:solidFill>
              </a:rPr>
              <a:t> </a:t>
            </a:r>
            <a:r>
              <a:rPr lang="en">
                <a:solidFill>
                  <a:srgbClr val="000000"/>
                </a:solidFill>
              </a:rPr>
              <a:t>allows us to call a function repeatedly over a set interval:</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227" name="Google Shape;227;p42"/>
          <p:cNvSpPr txBox="1"/>
          <p:nvPr/>
        </p:nvSpPr>
        <p:spPr>
          <a:xfrm>
            <a:off x="2347350" y="3080225"/>
            <a:ext cx="4449300" cy="6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setInterval(myFunction, interval)</a:t>
            </a:r>
            <a:endParaRPr b="1" sz="1800">
              <a:latin typeface="Consolas"/>
              <a:ea typeface="Consolas"/>
              <a:cs typeface="Consolas"/>
              <a:sym typeface="Consolas"/>
            </a:endParaRPr>
          </a:p>
        </p:txBody>
      </p:sp>
      <p:cxnSp>
        <p:nvCxnSpPr>
          <p:cNvPr id="228" name="Google Shape;228;p42"/>
          <p:cNvCxnSpPr/>
          <p:nvPr/>
        </p:nvCxnSpPr>
        <p:spPr>
          <a:xfrm rot="10800000">
            <a:off x="4625250" y="3510350"/>
            <a:ext cx="0" cy="518400"/>
          </a:xfrm>
          <a:prstGeom prst="straightConnector1">
            <a:avLst/>
          </a:prstGeom>
          <a:noFill/>
          <a:ln cap="flat" cmpd="sng" w="9525">
            <a:solidFill>
              <a:schemeClr val="dk2"/>
            </a:solidFill>
            <a:prstDash val="solid"/>
            <a:round/>
            <a:headEnd len="med" w="med" type="none"/>
            <a:tailEnd len="med" w="med" type="triangle"/>
          </a:ln>
        </p:spPr>
      </p:cxnSp>
      <p:sp>
        <p:nvSpPr>
          <p:cNvPr id="229" name="Google Shape;229;p42"/>
          <p:cNvSpPr/>
          <p:nvPr/>
        </p:nvSpPr>
        <p:spPr>
          <a:xfrm>
            <a:off x="3921150" y="4028750"/>
            <a:ext cx="1408200" cy="655200"/>
          </a:xfrm>
          <a:prstGeom prst="roundRect">
            <a:avLst>
              <a:gd fmla="val 16667" name="adj"/>
            </a:avLst>
          </a:prstGeom>
          <a:solidFill>
            <a:srgbClr val="2D8EC2"/>
          </a:solidFill>
          <a:ln cap="flat" cmpd="sng" w="9525">
            <a:solidFill>
              <a:srgbClr val="59595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Function we want to call </a:t>
            </a:r>
            <a:endParaRPr>
              <a:solidFill>
                <a:srgbClr val="FFFFFF"/>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3"/>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setInterval</a:t>
            </a:r>
            <a:endParaRPr/>
          </a:p>
        </p:txBody>
      </p:sp>
      <p:sp>
        <p:nvSpPr>
          <p:cNvPr id="235" name="Google Shape;235;p43"/>
          <p:cNvSpPr txBox="1"/>
          <p:nvPr>
            <p:ph idx="1" type="body"/>
          </p:nvPr>
        </p:nvSpPr>
        <p:spPr>
          <a:xfrm>
            <a:off x="311700" y="1405225"/>
            <a:ext cx="8520600" cy="104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Consolas"/>
                <a:ea typeface="Consolas"/>
                <a:cs typeface="Consolas"/>
                <a:sym typeface="Consolas"/>
              </a:rPr>
              <a:t>setInterval</a:t>
            </a:r>
            <a:r>
              <a:rPr b="1" lang="en">
                <a:solidFill>
                  <a:srgbClr val="000000"/>
                </a:solidFill>
              </a:rPr>
              <a:t> </a:t>
            </a:r>
            <a:r>
              <a:rPr lang="en">
                <a:solidFill>
                  <a:srgbClr val="000000"/>
                </a:solidFill>
              </a:rPr>
              <a:t>allows us to call a function repeatedly over a set interval:</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236" name="Google Shape;236;p43"/>
          <p:cNvSpPr txBox="1"/>
          <p:nvPr/>
        </p:nvSpPr>
        <p:spPr>
          <a:xfrm>
            <a:off x="2347350" y="3080225"/>
            <a:ext cx="4449300" cy="6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setInterval(myFunction, interval)</a:t>
            </a:r>
            <a:endParaRPr b="1" sz="1800">
              <a:latin typeface="Consolas"/>
              <a:ea typeface="Consolas"/>
              <a:cs typeface="Consolas"/>
              <a:sym typeface="Consolas"/>
            </a:endParaRPr>
          </a:p>
        </p:txBody>
      </p:sp>
      <p:cxnSp>
        <p:nvCxnSpPr>
          <p:cNvPr id="237" name="Google Shape;237;p43"/>
          <p:cNvCxnSpPr/>
          <p:nvPr/>
        </p:nvCxnSpPr>
        <p:spPr>
          <a:xfrm rot="10800000">
            <a:off x="6013800" y="3510350"/>
            <a:ext cx="0" cy="518400"/>
          </a:xfrm>
          <a:prstGeom prst="straightConnector1">
            <a:avLst/>
          </a:prstGeom>
          <a:noFill/>
          <a:ln cap="flat" cmpd="sng" w="9525">
            <a:solidFill>
              <a:schemeClr val="dk2"/>
            </a:solidFill>
            <a:prstDash val="solid"/>
            <a:round/>
            <a:headEnd len="med" w="med" type="none"/>
            <a:tailEnd len="med" w="med" type="triangle"/>
          </a:ln>
        </p:spPr>
      </p:cxnSp>
      <p:sp>
        <p:nvSpPr>
          <p:cNvPr id="238" name="Google Shape;238;p43"/>
          <p:cNvSpPr/>
          <p:nvPr/>
        </p:nvSpPr>
        <p:spPr>
          <a:xfrm>
            <a:off x="5309700" y="4028750"/>
            <a:ext cx="1398300" cy="850800"/>
          </a:xfrm>
          <a:prstGeom prst="roundRect">
            <a:avLst>
              <a:gd fmla="val 16667" name="adj"/>
            </a:avLst>
          </a:prstGeom>
          <a:solidFill>
            <a:srgbClr val="2D8EC2"/>
          </a:solidFill>
          <a:ln cap="flat" cmpd="sng" w="9525">
            <a:solidFill>
              <a:srgbClr val="59595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How often we want to call our function </a:t>
            </a:r>
            <a:endParaRPr>
              <a:solidFill>
                <a:srgbClr val="FFFFFF"/>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4"/>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setInterval</a:t>
            </a:r>
            <a:endParaRPr/>
          </a:p>
        </p:txBody>
      </p:sp>
      <p:sp>
        <p:nvSpPr>
          <p:cNvPr id="244" name="Google Shape;244;p44"/>
          <p:cNvSpPr txBox="1"/>
          <p:nvPr>
            <p:ph idx="1" type="body"/>
          </p:nvPr>
        </p:nvSpPr>
        <p:spPr>
          <a:xfrm>
            <a:off x="311700" y="1405225"/>
            <a:ext cx="8520600" cy="104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Consolas"/>
                <a:ea typeface="Consolas"/>
                <a:cs typeface="Consolas"/>
                <a:sym typeface="Consolas"/>
              </a:rPr>
              <a:t>setInterval</a:t>
            </a:r>
            <a:r>
              <a:rPr b="1" lang="en">
                <a:solidFill>
                  <a:srgbClr val="000000"/>
                </a:solidFill>
              </a:rPr>
              <a:t> </a:t>
            </a:r>
            <a:r>
              <a:rPr lang="en">
                <a:solidFill>
                  <a:srgbClr val="000000"/>
                </a:solidFill>
              </a:rPr>
              <a:t>allows us to call a function repeatedly over a set interval:</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245" name="Google Shape;245;p44"/>
          <p:cNvSpPr txBox="1"/>
          <p:nvPr/>
        </p:nvSpPr>
        <p:spPr>
          <a:xfrm>
            <a:off x="2347350" y="3080225"/>
            <a:ext cx="4449300" cy="6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setInterval(myFunction, 500)</a:t>
            </a:r>
            <a:endParaRPr b="1" sz="1800">
              <a:latin typeface="Consolas"/>
              <a:ea typeface="Consolas"/>
              <a:cs typeface="Consolas"/>
              <a:sym typeface="Consolas"/>
            </a:endParaRPr>
          </a:p>
        </p:txBody>
      </p:sp>
      <p:cxnSp>
        <p:nvCxnSpPr>
          <p:cNvPr id="246" name="Google Shape;246;p44"/>
          <p:cNvCxnSpPr/>
          <p:nvPr/>
        </p:nvCxnSpPr>
        <p:spPr>
          <a:xfrm rot="10800000">
            <a:off x="5679664" y="3490793"/>
            <a:ext cx="0" cy="518400"/>
          </a:xfrm>
          <a:prstGeom prst="straightConnector1">
            <a:avLst/>
          </a:prstGeom>
          <a:noFill/>
          <a:ln cap="flat" cmpd="sng" w="9525">
            <a:solidFill>
              <a:schemeClr val="dk2"/>
            </a:solidFill>
            <a:prstDash val="solid"/>
            <a:round/>
            <a:headEnd len="med" w="med" type="none"/>
            <a:tailEnd len="med" w="med" type="triangle"/>
          </a:ln>
        </p:spPr>
      </p:cxnSp>
      <p:sp>
        <p:nvSpPr>
          <p:cNvPr id="247" name="Google Shape;247;p44"/>
          <p:cNvSpPr/>
          <p:nvPr/>
        </p:nvSpPr>
        <p:spPr>
          <a:xfrm>
            <a:off x="4975564" y="4009193"/>
            <a:ext cx="1398300" cy="850800"/>
          </a:xfrm>
          <a:prstGeom prst="roundRect">
            <a:avLst>
              <a:gd fmla="val 16667" name="adj"/>
            </a:avLst>
          </a:prstGeom>
          <a:solidFill>
            <a:srgbClr val="2D8EC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The value is in </a:t>
            </a:r>
            <a:r>
              <a:rPr lang="en">
                <a:solidFill>
                  <a:srgbClr val="FFFFFF"/>
                </a:solidFill>
                <a:latin typeface="Proxima Nova"/>
                <a:ea typeface="Proxima Nova"/>
                <a:cs typeface="Proxima Nova"/>
                <a:sym typeface="Proxima Nova"/>
              </a:rPr>
              <a:t>milliseconds</a:t>
            </a:r>
            <a:r>
              <a:rPr lang="en">
                <a:solidFill>
                  <a:srgbClr val="FFFFFF"/>
                </a:solidFill>
                <a:latin typeface="Proxima Nova"/>
                <a:ea typeface="Proxima Nova"/>
                <a:cs typeface="Proxima Nova"/>
                <a:sym typeface="Proxima Nova"/>
              </a:rPr>
              <a:t>. </a:t>
            </a:r>
            <a:endParaRPr>
              <a:solidFill>
                <a:srgbClr val="FFFFFF"/>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Animations</a:t>
            </a:r>
            <a:endParaRPr/>
          </a:p>
        </p:txBody>
      </p:sp>
      <p:sp>
        <p:nvSpPr>
          <p:cNvPr id="253" name="Google Shape;253;p45"/>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Consolas"/>
                <a:ea typeface="Consolas"/>
                <a:cs typeface="Consolas"/>
                <a:sym typeface="Consolas"/>
              </a:rPr>
              <a:t>setInterval</a:t>
            </a:r>
            <a:r>
              <a:rPr b="1" lang="en">
                <a:solidFill>
                  <a:schemeClr val="dk1"/>
                </a:solidFill>
              </a:rPr>
              <a:t> </a:t>
            </a:r>
            <a:r>
              <a:rPr lang="en">
                <a:solidFill>
                  <a:schemeClr val="dk1"/>
                </a:solidFill>
              </a:rPr>
              <a:t>allows us to call a function repeatedly over a set interval:</a:t>
            </a:r>
            <a:endParaRPr>
              <a:solidFill>
                <a:schemeClr val="dk1"/>
              </a:solidFill>
            </a:endParaRPr>
          </a:p>
          <a:p>
            <a:pPr indent="0" lvl="0" marL="0" rtl="0" algn="l">
              <a:spcBef>
                <a:spcPts val="1600"/>
              </a:spcBef>
              <a:spcAft>
                <a:spcPts val="1600"/>
              </a:spcAft>
              <a:buNone/>
            </a:pPr>
            <a:r>
              <a:t/>
            </a:r>
            <a:endParaRPr b="1">
              <a:solidFill>
                <a:srgbClr val="000000"/>
              </a:solidFill>
            </a:endParaRPr>
          </a:p>
        </p:txBody>
      </p:sp>
      <p:sp>
        <p:nvSpPr>
          <p:cNvPr id="254" name="Google Shape;254;p45"/>
          <p:cNvSpPr/>
          <p:nvPr/>
        </p:nvSpPr>
        <p:spPr>
          <a:xfrm>
            <a:off x="3867900" y="2736150"/>
            <a:ext cx="1408200" cy="12516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5"/>
          <p:cNvSpPr txBox="1"/>
          <p:nvPr/>
        </p:nvSpPr>
        <p:spPr>
          <a:xfrm>
            <a:off x="3059400" y="4238150"/>
            <a:ext cx="3025200" cy="6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setInterval(grow, 500)</a:t>
            </a:r>
            <a:endParaRPr b="1" sz="1800">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6"/>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Animations</a:t>
            </a:r>
            <a:endParaRPr/>
          </a:p>
        </p:txBody>
      </p:sp>
      <p:sp>
        <p:nvSpPr>
          <p:cNvPr id="261" name="Google Shape;261;p46"/>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Consolas"/>
                <a:ea typeface="Consolas"/>
                <a:cs typeface="Consolas"/>
                <a:sym typeface="Consolas"/>
              </a:rPr>
              <a:t>setInterval</a:t>
            </a:r>
            <a:r>
              <a:rPr b="1" lang="en">
                <a:solidFill>
                  <a:schemeClr val="dk1"/>
                </a:solidFill>
              </a:rPr>
              <a:t> </a:t>
            </a:r>
            <a:r>
              <a:rPr lang="en">
                <a:solidFill>
                  <a:schemeClr val="dk1"/>
                </a:solidFill>
              </a:rPr>
              <a:t>allows us to call a function repeatedly over a set interval:</a:t>
            </a:r>
            <a:endParaRPr>
              <a:solidFill>
                <a:schemeClr val="dk1"/>
              </a:solidFill>
            </a:endParaRPr>
          </a:p>
          <a:p>
            <a:pPr indent="0" lvl="0" marL="0" rtl="0" algn="l">
              <a:spcBef>
                <a:spcPts val="1600"/>
              </a:spcBef>
              <a:spcAft>
                <a:spcPts val="1600"/>
              </a:spcAft>
              <a:buNone/>
            </a:pPr>
            <a:r>
              <a:t/>
            </a:r>
            <a:endParaRPr b="1">
              <a:solidFill>
                <a:srgbClr val="000000"/>
              </a:solidFill>
            </a:endParaRPr>
          </a:p>
        </p:txBody>
      </p:sp>
      <p:sp>
        <p:nvSpPr>
          <p:cNvPr id="262" name="Google Shape;262;p46"/>
          <p:cNvSpPr/>
          <p:nvPr/>
        </p:nvSpPr>
        <p:spPr>
          <a:xfrm>
            <a:off x="3786300" y="2646925"/>
            <a:ext cx="1571400" cy="14160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6"/>
          <p:cNvSpPr txBox="1"/>
          <p:nvPr/>
        </p:nvSpPr>
        <p:spPr>
          <a:xfrm>
            <a:off x="3059400" y="4238150"/>
            <a:ext cx="3025200" cy="6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setInterval(grow, 500)</a:t>
            </a:r>
            <a:endParaRPr b="1" sz="1800">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cxnSp>
        <p:nvCxnSpPr>
          <p:cNvPr id="268" name="Google Shape;268;p47"/>
          <p:cNvCxnSpPr/>
          <p:nvPr/>
        </p:nvCxnSpPr>
        <p:spPr>
          <a:xfrm flipH="1">
            <a:off x="5304625" y="3785825"/>
            <a:ext cx="977100" cy="483600"/>
          </a:xfrm>
          <a:prstGeom prst="straightConnector1">
            <a:avLst/>
          </a:prstGeom>
          <a:noFill/>
          <a:ln cap="flat" cmpd="sng" w="9525">
            <a:solidFill>
              <a:schemeClr val="dk2"/>
            </a:solidFill>
            <a:prstDash val="solid"/>
            <a:round/>
            <a:headEnd len="med" w="med" type="none"/>
            <a:tailEnd len="med" w="med" type="triangle"/>
          </a:ln>
        </p:spPr>
      </p:cxnSp>
      <p:sp>
        <p:nvSpPr>
          <p:cNvPr id="269" name="Google Shape;269;p47"/>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Animations</a:t>
            </a:r>
            <a:endParaRPr/>
          </a:p>
        </p:txBody>
      </p:sp>
      <p:sp>
        <p:nvSpPr>
          <p:cNvPr id="270" name="Google Shape;270;p47"/>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setInterval </a:t>
            </a:r>
            <a:r>
              <a:rPr lang="en">
                <a:solidFill>
                  <a:schemeClr val="dk1"/>
                </a:solidFill>
              </a:rPr>
              <a:t>allows us to call a function repeatedly over a set interval:</a:t>
            </a:r>
            <a:endParaRPr>
              <a:solidFill>
                <a:schemeClr val="dk1"/>
              </a:solidFill>
            </a:endParaRPr>
          </a:p>
          <a:p>
            <a:pPr indent="0" lvl="0" marL="0" rtl="0" algn="l">
              <a:spcBef>
                <a:spcPts val="1600"/>
              </a:spcBef>
              <a:spcAft>
                <a:spcPts val="1600"/>
              </a:spcAft>
              <a:buNone/>
            </a:pPr>
            <a:r>
              <a:t/>
            </a:r>
            <a:endParaRPr b="1">
              <a:solidFill>
                <a:srgbClr val="000000"/>
              </a:solidFill>
            </a:endParaRPr>
          </a:p>
        </p:txBody>
      </p:sp>
      <p:sp>
        <p:nvSpPr>
          <p:cNvPr id="271" name="Google Shape;271;p47"/>
          <p:cNvSpPr/>
          <p:nvPr/>
        </p:nvSpPr>
        <p:spPr>
          <a:xfrm>
            <a:off x="3786300" y="2646925"/>
            <a:ext cx="1571400" cy="14160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7"/>
          <p:cNvSpPr txBox="1"/>
          <p:nvPr/>
        </p:nvSpPr>
        <p:spPr>
          <a:xfrm>
            <a:off x="3059400" y="4238150"/>
            <a:ext cx="3025200" cy="6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setInterval(grow, 500)</a:t>
            </a:r>
            <a:endParaRPr b="1" sz="1800">
              <a:latin typeface="Consolas"/>
              <a:ea typeface="Consolas"/>
              <a:cs typeface="Consolas"/>
              <a:sym typeface="Consolas"/>
            </a:endParaRPr>
          </a:p>
        </p:txBody>
      </p:sp>
      <p:sp>
        <p:nvSpPr>
          <p:cNvPr id="273" name="Google Shape;273;p47"/>
          <p:cNvSpPr/>
          <p:nvPr/>
        </p:nvSpPr>
        <p:spPr>
          <a:xfrm>
            <a:off x="6224189" y="3117918"/>
            <a:ext cx="1398300" cy="850800"/>
          </a:xfrm>
          <a:prstGeom prst="roundRect">
            <a:avLst>
              <a:gd fmla="val 16667" name="adj"/>
            </a:avLst>
          </a:prstGeom>
          <a:solidFill>
            <a:srgbClr val="2D8EC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onsolas"/>
                <a:ea typeface="Consolas"/>
                <a:cs typeface="Consolas"/>
                <a:sym typeface="Consolas"/>
              </a:rPr>
              <a:t>setInterval</a:t>
            </a:r>
            <a:r>
              <a:rPr lang="en">
                <a:solidFill>
                  <a:srgbClr val="FFFFFF"/>
                </a:solidFill>
                <a:latin typeface="Proxima Nova"/>
                <a:ea typeface="Proxima Nova"/>
                <a:cs typeface="Proxima Nova"/>
                <a:sym typeface="Proxima Nova"/>
              </a:rPr>
              <a:t> will continue indefinitely!</a:t>
            </a:r>
            <a:endParaRPr>
              <a:solidFill>
                <a:srgbClr val="FFFFFF"/>
              </a:solidFill>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cxnSp>
        <p:nvCxnSpPr>
          <p:cNvPr id="278" name="Google Shape;278;p48"/>
          <p:cNvCxnSpPr/>
          <p:nvPr/>
        </p:nvCxnSpPr>
        <p:spPr>
          <a:xfrm flipH="1">
            <a:off x="5304625" y="3785825"/>
            <a:ext cx="977100" cy="483600"/>
          </a:xfrm>
          <a:prstGeom prst="straightConnector1">
            <a:avLst/>
          </a:prstGeom>
          <a:noFill/>
          <a:ln cap="flat" cmpd="sng" w="9525">
            <a:solidFill>
              <a:schemeClr val="dk2"/>
            </a:solidFill>
            <a:prstDash val="solid"/>
            <a:round/>
            <a:headEnd len="med" w="med" type="none"/>
            <a:tailEnd len="med" w="med" type="triangle"/>
          </a:ln>
        </p:spPr>
      </p:cxnSp>
      <p:sp>
        <p:nvSpPr>
          <p:cNvPr id="279" name="Google Shape;279;p48"/>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Animations</a:t>
            </a:r>
            <a:endParaRPr/>
          </a:p>
        </p:txBody>
      </p:sp>
      <p:sp>
        <p:nvSpPr>
          <p:cNvPr id="280" name="Google Shape;280;p48"/>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setInterval </a:t>
            </a:r>
            <a:r>
              <a:rPr lang="en">
                <a:solidFill>
                  <a:schemeClr val="dk1"/>
                </a:solidFill>
              </a:rPr>
              <a:t>allows us to call a function repeatedly over a set interval:</a:t>
            </a:r>
            <a:endParaRPr>
              <a:solidFill>
                <a:schemeClr val="dk1"/>
              </a:solidFill>
            </a:endParaRPr>
          </a:p>
          <a:p>
            <a:pPr indent="0" lvl="0" marL="0" rtl="0" algn="l">
              <a:spcBef>
                <a:spcPts val="1600"/>
              </a:spcBef>
              <a:spcAft>
                <a:spcPts val="1600"/>
              </a:spcAft>
              <a:buNone/>
            </a:pPr>
            <a:r>
              <a:t/>
            </a:r>
            <a:endParaRPr b="1">
              <a:solidFill>
                <a:srgbClr val="000000"/>
              </a:solidFill>
            </a:endParaRPr>
          </a:p>
        </p:txBody>
      </p:sp>
      <p:sp>
        <p:nvSpPr>
          <p:cNvPr id="281" name="Google Shape;281;p48"/>
          <p:cNvSpPr/>
          <p:nvPr/>
        </p:nvSpPr>
        <p:spPr>
          <a:xfrm>
            <a:off x="3498450" y="2365850"/>
            <a:ext cx="2147100" cy="18723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8"/>
          <p:cNvSpPr txBox="1"/>
          <p:nvPr/>
        </p:nvSpPr>
        <p:spPr>
          <a:xfrm>
            <a:off x="3059400" y="4238150"/>
            <a:ext cx="3025200" cy="6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setInterval(grow, 500)</a:t>
            </a:r>
            <a:endParaRPr b="1" sz="1800">
              <a:latin typeface="Consolas"/>
              <a:ea typeface="Consolas"/>
              <a:cs typeface="Consolas"/>
              <a:sym typeface="Consolas"/>
            </a:endParaRPr>
          </a:p>
        </p:txBody>
      </p:sp>
      <p:sp>
        <p:nvSpPr>
          <p:cNvPr id="283" name="Google Shape;283;p48"/>
          <p:cNvSpPr/>
          <p:nvPr/>
        </p:nvSpPr>
        <p:spPr>
          <a:xfrm>
            <a:off x="6224189" y="3117918"/>
            <a:ext cx="1398300" cy="850800"/>
          </a:xfrm>
          <a:prstGeom prst="roundRect">
            <a:avLst>
              <a:gd fmla="val 16667" name="adj"/>
            </a:avLst>
          </a:prstGeom>
          <a:solidFill>
            <a:srgbClr val="2D8EC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onsolas"/>
                <a:ea typeface="Consolas"/>
                <a:cs typeface="Consolas"/>
                <a:sym typeface="Consolas"/>
              </a:rPr>
              <a:t>setInterval</a:t>
            </a:r>
            <a:r>
              <a:rPr lang="en">
                <a:solidFill>
                  <a:srgbClr val="FFFFFF"/>
                </a:solidFill>
                <a:latin typeface="Proxima Nova"/>
                <a:ea typeface="Proxima Nova"/>
                <a:cs typeface="Proxima Nova"/>
                <a:sym typeface="Proxima Nova"/>
              </a:rPr>
              <a:t> will continue indefinitely!</a:t>
            </a:r>
            <a:endParaRPr>
              <a:solidFill>
                <a:srgbClr val="FFFFFF"/>
              </a:solidFill>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9"/>
          <p:cNvSpPr txBox="1"/>
          <p:nvPr/>
        </p:nvSpPr>
        <p:spPr>
          <a:xfrm>
            <a:off x="3059400" y="4238150"/>
            <a:ext cx="3025200" cy="6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setInterval(grow, 500)</a:t>
            </a:r>
            <a:endParaRPr b="1" sz="1800">
              <a:latin typeface="Consolas"/>
              <a:ea typeface="Consolas"/>
              <a:cs typeface="Consolas"/>
              <a:sym typeface="Consolas"/>
            </a:endParaRPr>
          </a:p>
        </p:txBody>
      </p:sp>
      <p:sp>
        <p:nvSpPr>
          <p:cNvPr id="289" name="Google Shape;289;p49"/>
          <p:cNvSpPr/>
          <p:nvPr/>
        </p:nvSpPr>
        <p:spPr>
          <a:xfrm>
            <a:off x="6224189" y="3117918"/>
            <a:ext cx="1398300" cy="850800"/>
          </a:xfrm>
          <a:prstGeom prst="roundRect">
            <a:avLst>
              <a:gd fmla="val 16667" name="adj"/>
            </a:avLst>
          </a:prstGeom>
          <a:solidFill>
            <a:srgbClr val="2D8EC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onsolas"/>
                <a:ea typeface="Consolas"/>
                <a:cs typeface="Consolas"/>
                <a:sym typeface="Consolas"/>
              </a:rPr>
              <a:t>setInterval</a:t>
            </a:r>
            <a:r>
              <a:rPr lang="en">
                <a:solidFill>
                  <a:srgbClr val="FFFFFF"/>
                </a:solidFill>
                <a:latin typeface="Proxima Nova"/>
                <a:ea typeface="Proxima Nova"/>
                <a:cs typeface="Proxima Nova"/>
                <a:sym typeface="Proxima Nova"/>
              </a:rPr>
              <a:t> will continue indefinitely!</a:t>
            </a:r>
            <a:endParaRPr>
              <a:solidFill>
                <a:srgbClr val="FFFFFF"/>
              </a:solidFill>
              <a:latin typeface="Proxima Nova"/>
              <a:ea typeface="Proxima Nova"/>
              <a:cs typeface="Proxima Nova"/>
              <a:sym typeface="Proxima Nova"/>
            </a:endParaRPr>
          </a:p>
        </p:txBody>
      </p:sp>
      <p:cxnSp>
        <p:nvCxnSpPr>
          <p:cNvPr id="290" name="Google Shape;290;p49"/>
          <p:cNvCxnSpPr/>
          <p:nvPr/>
        </p:nvCxnSpPr>
        <p:spPr>
          <a:xfrm flipH="1">
            <a:off x="5304625" y="3785825"/>
            <a:ext cx="977100" cy="483600"/>
          </a:xfrm>
          <a:prstGeom prst="straightConnector1">
            <a:avLst/>
          </a:prstGeom>
          <a:noFill/>
          <a:ln cap="flat" cmpd="sng" w="9525">
            <a:solidFill>
              <a:schemeClr val="dk2"/>
            </a:solidFill>
            <a:prstDash val="solid"/>
            <a:round/>
            <a:headEnd len="med" w="med" type="none"/>
            <a:tailEnd len="med" w="med" type="triangle"/>
          </a:ln>
        </p:spPr>
      </p:cxnSp>
      <p:sp>
        <p:nvSpPr>
          <p:cNvPr id="291" name="Google Shape;291;p49"/>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Animations</a:t>
            </a:r>
            <a:endParaRPr/>
          </a:p>
        </p:txBody>
      </p:sp>
      <p:sp>
        <p:nvSpPr>
          <p:cNvPr id="292" name="Google Shape;292;p49"/>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setInterval </a:t>
            </a:r>
            <a:r>
              <a:rPr lang="en">
                <a:solidFill>
                  <a:schemeClr val="dk1"/>
                </a:solidFill>
              </a:rPr>
              <a:t>allows us to call a function repeatedly over a set interval:</a:t>
            </a:r>
            <a:endParaRPr>
              <a:solidFill>
                <a:schemeClr val="dk1"/>
              </a:solidFill>
            </a:endParaRPr>
          </a:p>
          <a:p>
            <a:pPr indent="0" lvl="0" marL="0" rtl="0" algn="l">
              <a:spcBef>
                <a:spcPts val="1600"/>
              </a:spcBef>
              <a:spcAft>
                <a:spcPts val="1600"/>
              </a:spcAft>
              <a:buNone/>
            </a:pPr>
            <a:r>
              <a:t/>
            </a:r>
            <a:endParaRPr b="1">
              <a:solidFill>
                <a:srgbClr val="000000"/>
              </a:solidFill>
            </a:endParaRPr>
          </a:p>
        </p:txBody>
      </p:sp>
      <p:sp>
        <p:nvSpPr>
          <p:cNvPr id="293" name="Google Shape;293;p49"/>
          <p:cNvSpPr/>
          <p:nvPr/>
        </p:nvSpPr>
        <p:spPr>
          <a:xfrm>
            <a:off x="2457900" y="1244150"/>
            <a:ext cx="4228200" cy="34164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2"/>
          <p:cNvSpPr txBox="1"/>
          <p:nvPr>
            <p:ph type="title"/>
          </p:nvPr>
        </p:nvSpPr>
        <p:spPr>
          <a:xfrm>
            <a:off x="623400" y="211556"/>
            <a:ext cx="8520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 </a:t>
            </a:r>
            <a:r>
              <a:rPr lang="en"/>
              <a:t>Dynamic</a:t>
            </a:r>
            <a:endParaRPr/>
          </a:p>
        </p:txBody>
      </p:sp>
      <p:sp>
        <p:nvSpPr>
          <p:cNvPr id="151" name="Google Shape;151;p32"/>
          <p:cNvSpPr txBox="1"/>
          <p:nvPr>
            <p:ph idx="1" type="body"/>
          </p:nvPr>
        </p:nvSpPr>
        <p:spPr>
          <a:xfrm>
            <a:off x="311700" y="15026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Adding Javascript to web pages makes them </a:t>
            </a:r>
            <a:r>
              <a:rPr b="1" lang="en">
                <a:solidFill>
                  <a:srgbClr val="000000"/>
                </a:solidFill>
              </a:rPr>
              <a:t>dynamic.</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1600"/>
              </a:spcAft>
              <a:buNone/>
            </a:pPr>
            <a:r>
              <a:rPr lang="en">
                <a:solidFill>
                  <a:srgbClr val="000000"/>
                </a:solidFill>
              </a:rPr>
              <a:t>Dynamic websites change and respond to user input, allow for interactivity, and data storage.</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0"/>
          <p:cNvSpPr txBox="1"/>
          <p:nvPr/>
        </p:nvSpPr>
        <p:spPr>
          <a:xfrm>
            <a:off x="3059400" y="4238150"/>
            <a:ext cx="3025200" cy="6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setInterval(grow, 500)</a:t>
            </a:r>
            <a:endParaRPr b="1" sz="1800">
              <a:latin typeface="Consolas"/>
              <a:ea typeface="Consolas"/>
              <a:cs typeface="Consolas"/>
              <a:sym typeface="Consolas"/>
            </a:endParaRPr>
          </a:p>
        </p:txBody>
      </p:sp>
      <p:sp>
        <p:nvSpPr>
          <p:cNvPr id="299" name="Google Shape;299;p50"/>
          <p:cNvSpPr/>
          <p:nvPr/>
        </p:nvSpPr>
        <p:spPr>
          <a:xfrm>
            <a:off x="6224189" y="3117918"/>
            <a:ext cx="1398300" cy="850800"/>
          </a:xfrm>
          <a:prstGeom prst="roundRect">
            <a:avLst>
              <a:gd fmla="val 16667" name="adj"/>
            </a:avLst>
          </a:prstGeom>
          <a:solidFill>
            <a:srgbClr val="2D8EC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onsolas"/>
                <a:ea typeface="Consolas"/>
                <a:cs typeface="Consolas"/>
                <a:sym typeface="Consolas"/>
              </a:rPr>
              <a:t>setInterval</a:t>
            </a:r>
            <a:r>
              <a:rPr lang="en">
                <a:solidFill>
                  <a:srgbClr val="FFFFFF"/>
                </a:solidFill>
                <a:latin typeface="Proxima Nova"/>
                <a:ea typeface="Proxima Nova"/>
                <a:cs typeface="Proxima Nova"/>
                <a:sym typeface="Proxima Nova"/>
              </a:rPr>
              <a:t> will continue indefinitely!</a:t>
            </a:r>
            <a:endParaRPr>
              <a:solidFill>
                <a:srgbClr val="FFFFFF"/>
              </a:solidFill>
              <a:latin typeface="Proxima Nova"/>
              <a:ea typeface="Proxima Nova"/>
              <a:cs typeface="Proxima Nova"/>
              <a:sym typeface="Proxima Nova"/>
            </a:endParaRPr>
          </a:p>
        </p:txBody>
      </p:sp>
      <p:cxnSp>
        <p:nvCxnSpPr>
          <p:cNvPr id="300" name="Google Shape;300;p50"/>
          <p:cNvCxnSpPr/>
          <p:nvPr/>
        </p:nvCxnSpPr>
        <p:spPr>
          <a:xfrm flipH="1">
            <a:off x="5304625" y="3785825"/>
            <a:ext cx="977100" cy="483600"/>
          </a:xfrm>
          <a:prstGeom prst="straightConnector1">
            <a:avLst/>
          </a:prstGeom>
          <a:noFill/>
          <a:ln cap="flat" cmpd="sng" w="9525">
            <a:solidFill>
              <a:schemeClr val="dk2"/>
            </a:solidFill>
            <a:prstDash val="solid"/>
            <a:round/>
            <a:headEnd len="med" w="med" type="none"/>
            <a:tailEnd len="med" w="med" type="triangle"/>
          </a:ln>
        </p:spPr>
      </p:cxnSp>
      <p:sp>
        <p:nvSpPr>
          <p:cNvPr id="301" name="Google Shape;301;p50"/>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Animations</a:t>
            </a:r>
            <a:endParaRPr/>
          </a:p>
        </p:txBody>
      </p:sp>
      <p:sp>
        <p:nvSpPr>
          <p:cNvPr id="302" name="Google Shape;302;p50"/>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setInterval </a:t>
            </a:r>
            <a:r>
              <a:rPr lang="en">
                <a:solidFill>
                  <a:schemeClr val="dk1"/>
                </a:solidFill>
              </a:rPr>
              <a:t>allows us to call a function repeatedly over a set interval:</a:t>
            </a:r>
            <a:endParaRPr>
              <a:solidFill>
                <a:schemeClr val="dk1"/>
              </a:solidFill>
            </a:endParaRPr>
          </a:p>
          <a:p>
            <a:pPr indent="0" lvl="0" marL="0" rtl="0" algn="l">
              <a:spcBef>
                <a:spcPts val="1600"/>
              </a:spcBef>
              <a:spcAft>
                <a:spcPts val="1600"/>
              </a:spcAft>
              <a:buNone/>
            </a:pPr>
            <a:r>
              <a:t/>
            </a:r>
            <a:endParaRPr b="1">
              <a:solidFill>
                <a:srgbClr val="000000"/>
              </a:solidFill>
            </a:endParaRPr>
          </a:p>
        </p:txBody>
      </p:sp>
      <p:sp>
        <p:nvSpPr>
          <p:cNvPr id="303" name="Google Shape;303;p50"/>
          <p:cNvSpPr/>
          <p:nvPr/>
        </p:nvSpPr>
        <p:spPr>
          <a:xfrm>
            <a:off x="1738950" y="332700"/>
            <a:ext cx="5666100" cy="44781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1"/>
          <p:cNvSpPr txBox="1"/>
          <p:nvPr>
            <p:ph type="title"/>
          </p:nvPr>
        </p:nvSpPr>
        <p:spPr>
          <a:xfrm>
            <a:off x="249725" y="98975"/>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clearInterval</a:t>
            </a:r>
            <a:endParaRPr/>
          </a:p>
        </p:txBody>
      </p:sp>
      <p:sp>
        <p:nvSpPr>
          <p:cNvPr id="309" name="Google Shape;309;p51"/>
          <p:cNvSpPr txBox="1"/>
          <p:nvPr>
            <p:ph idx="2" type="title"/>
          </p:nvPr>
        </p:nvSpPr>
        <p:spPr>
          <a:xfrm>
            <a:off x="478475" y="17799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 can terminate </a:t>
            </a:r>
            <a:r>
              <a:rPr lang="en">
                <a:latin typeface="Consolas"/>
                <a:ea typeface="Consolas"/>
                <a:cs typeface="Consolas"/>
                <a:sym typeface="Consolas"/>
              </a:rPr>
              <a:t>setInterval</a:t>
            </a:r>
            <a:r>
              <a:rPr lang="en"/>
              <a:t> by using the function </a:t>
            </a:r>
            <a:r>
              <a:rPr b="1" lang="en">
                <a:latin typeface="Consolas"/>
                <a:ea typeface="Consolas"/>
                <a:cs typeface="Consolas"/>
                <a:sym typeface="Consolas"/>
              </a:rPr>
              <a:t>clearInterval.</a:t>
            </a:r>
            <a:endParaRPr b="1">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2"/>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clearInterval</a:t>
            </a:r>
            <a:endParaRPr/>
          </a:p>
        </p:txBody>
      </p:sp>
      <p:sp>
        <p:nvSpPr>
          <p:cNvPr id="315" name="Google Shape;315;p52"/>
          <p:cNvSpPr txBox="1"/>
          <p:nvPr>
            <p:ph idx="1" type="body"/>
          </p:nvPr>
        </p:nvSpPr>
        <p:spPr>
          <a:xfrm>
            <a:off x="311700" y="1405225"/>
            <a:ext cx="8520600" cy="6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Consolas"/>
                <a:ea typeface="Consolas"/>
                <a:cs typeface="Consolas"/>
                <a:sym typeface="Consolas"/>
              </a:rPr>
              <a:t>clearInterval</a:t>
            </a:r>
            <a:r>
              <a:rPr b="1" lang="en">
                <a:solidFill>
                  <a:srgbClr val="000000"/>
                </a:solidFill>
              </a:rPr>
              <a:t> halts the execution of a timer:</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sp>
        <p:nvSpPr>
          <p:cNvPr id="316" name="Google Shape;316;p52"/>
          <p:cNvSpPr txBox="1"/>
          <p:nvPr/>
        </p:nvSpPr>
        <p:spPr>
          <a:xfrm>
            <a:off x="2347350" y="2951375"/>
            <a:ext cx="4879200" cy="6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clear</a:t>
            </a:r>
            <a:r>
              <a:rPr b="1" lang="en" sz="1800">
                <a:latin typeface="Consolas"/>
                <a:ea typeface="Consolas"/>
                <a:cs typeface="Consolas"/>
                <a:sym typeface="Consolas"/>
              </a:rPr>
              <a:t>Interval(setIntervalId)</a:t>
            </a:r>
            <a:endParaRPr b="1" sz="1800">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3"/>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clearInterval</a:t>
            </a:r>
            <a:endParaRPr/>
          </a:p>
        </p:txBody>
      </p:sp>
      <p:sp>
        <p:nvSpPr>
          <p:cNvPr id="322" name="Google Shape;322;p53"/>
          <p:cNvSpPr txBox="1"/>
          <p:nvPr>
            <p:ph idx="1" type="body"/>
          </p:nvPr>
        </p:nvSpPr>
        <p:spPr>
          <a:xfrm>
            <a:off x="311700" y="1405225"/>
            <a:ext cx="8520600" cy="6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Consolas"/>
                <a:ea typeface="Consolas"/>
                <a:cs typeface="Consolas"/>
                <a:sym typeface="Consolas"/>
              </a:rPr>
              <a:t>clearInterval</a:t>
            </a:r>
            <a:r>
              <a:rPr b="1" lang="en">
                <a:solidFill>
                  <a:srgbClr val="000000"/>
                </a:solidFill>
              </a:rPr>
              <a:t> halts the execution of a timer:</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sp>
        <p:nvSpPr>
          <p:cNvPr id="323" name="Google Shape;323;p53"/>
          <p:cNvSpPr txBox="1"/>
          <p:nvPr/>
        </p:nvSpPr>
        <p:spPr>
          <a:xfrm>
            <a:off x="2347350" y="2951375"/>
            <a:ext cx="4879200" cy="6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clearInterval(setIntervalId)</a:t>
            </a:r>
            <a:endParaRPr b="1" sz="1800">
              <a:latin typeface="Consolas"/>
              <a:ea typeface="Consolas"/>
              <a:cs typeface="Consolas"/>
              <a:sym typeface="Consolas"/>
            </a:endParaRPr>
          </a:p>
        </p:txBody>
      </p:sp>
      <p:cxnSp>
        <p:nvCxnSpPr>
          <p:cNvPr id="324" name="Google Shape;324;p53"/>
          <p:cNvCxnSpPr/>
          <p:nvPr/>
        </p:nvCxnSpPr>
        <p:spPr>
          <a:xfrm rot="10800000">
            <a:off x="5054775" y="3478125"/>
            <a:ext cx="0" cy="518400"/>
          </a:xfrm>
          <a:prstGeom prst="straightConnector1">
            <a:avLst/>
          </a:prstGeom>
          <a:noFill/>
          <a:ln cap="flat" cmpd="sng" w="9525">
            <a:solidFill>
              <a:schemeClr val="dk2"/>
            </a:solidFill>
            <a:prstDash val="solid"/>
            <a:round/>
            <a:headEnd len="med" w="med" type="none"/>
            <a:tailEnd len="med" w="med" type="triangle"/>
          </a:ln>
        </p:spPr>
      </p:cxnSp>
      <p:sp>
        <p:nvSpPr>
          <p:cNvPr id="325" name="Google Shape;325;p53"/>
          <p:cNvSpPr/>
          <p:nvPr/>
        </p:nvSpPr>
        <p:spPr>
          <a:xfrm>
            <a:off x="4350675" y="3887150"/>
            <a:ext cx="1408200" cy="837600"/>
          </a:xfrm>
          <a:prstGeom prst="roundRect">
            <a:avLst>
              <a:gd fmla="val 16667" name="adj"/>
            </a:avLst>
          </a:prstGeom>
          <a:solidFill>
            <a:srgbClr val="2D8EC2"/>
          </a:solidFill>
          <a:ln cap="flat" cmpd="sng" w="9525">
            <a:solidFill>
              <a:srgbClr val="59595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The function that we want to stop!</a:t>
            </a:r>
            <a:endParaRPr>
              <a:solidFill>
                <a:srgbClr val="FFFFFF"/>
              </a:solidFill>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4"/>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a:t>
            </a:r>
            <a:r>
              <a:rPr lang="en"/>
              <a:t>Interval ID</a:t>
            </a:r>
            <a:endParaRPr/>
          </a:p>
        </p:txBody>
      </p:sp>
      <p:sp>
        <p:nvSpPr>
          <p:cNvPr id="331" name="Google Shape;331;p54"/>
          <p:cNvSpPr txBox="1"/>
          <p:nvPr>
            <p:ph idx="1" type="body"/>
          </p:nvPr>
        </p:nvSpPr>
        <p:spPr>
          <a:xfrm>
            <a:off x="311700" y="1457438"/>
            <a:ext cx="8520600" cy="6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Consolas"/>
                <a:ea typeface="Consolas"/>
                <a:cs typeface="Consolas"/>
                <a:sym typeface="Consolas"/>
              </a:rPr>
              <a:t>setInterval</a:t>
            </a:r>
            <a:r>
              <a:rPr b="1" lang="en">
                <a:solidFill>
                  <a:srgbClr val="000000"/>
                </a:solidFill>
              </a:rPr>
              <a:t> returns an ID that allows </a:t>
            </a:r>
            <a:r>
              <a:rPr b="1" lang="en">
                <a:solidFill>
                  <a:srgbClr val="000000"/>
                </a:solidFill>
                <a:latin typeface="Consolas"/>
                <a:ea typeface="Consolas"/>
                <a:cs typeface="Consolas"/>
                <a:sym typeface="Consolas"/>
              </a:rPr>
              <a:t>clearInterval</a:t>
            </a:r>
            <a:r>
              <a:rPr b="1" lang="en">
                <a:solidFill>
                  <a:srgbClr val="000000"/>
                </a:solidFill>
              </a:rPr>
              <a:t> to identify which timer to stop:</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setInterval ID</a:t>
            </a:r>
            <a:endParaRPr/>
          </a:p>
        </p:txBody>
      </p:sp>
      <p:sp>
        <p:nvSpPr>
          <p:cNvPr id="337" name="Google Shape;337;p55"/>
          <p:cNvSpPr txBox="1"/>
          <p:nvPr>
            <p:ph idx="1" type="body"/>
          </p:nvPr>
        </p:nvSpPr>
        <p:spPr>
          <a:xfrm>
            <a:off x="311700" y="1457438"/>
            <a:ext cx="8520600" cy="6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Consolas"/>
                <a:ea typeface="Consolas"/>
                <a:cs typeface="Consolas"/>
                <a:sym typeface="Consolas"/>
              </a:rPr>
              <a:t>setInterval</a:t>
            </a:r>
            <a:r>
              <a:rPr b="1" lang="en">
                <a:solidFill>
                  <a:srgbClr val="000000"/>
                </a:solidFill>
              </a:rPr>
              <a:t> returns an ID that allows </a:t>
            </a:r>
            <a:r>
              <a:rPr b="1" lang="en">
                <a:solidFill>
                  <a:srgbClr val="000000"/>
                </a:solidFill>
                <a:latin typeface="Consolas"/>
                <a:ea typeface="Consolas"/>
                <a:cs typeface="Consolas"/>
                <a:sym typeface="Consolas"/>
              </a:rPr>
              <a:t>clearInterval</a:t>
            </a:r>
            <a:r>
              <a:rPr b="1" lang="en">
                <a:solidFill>
                  <a:srgbClr val="000000"/>
                </a:solidFill>
              </a:rPr>
              <a:t> to identify which timer to stop: </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sp>
        <p:nvSpPr>
          <p:cNvPr id="338" name="Google Shape;338;p55"/>
          <p:cNvSpPr txBox="1"/>
          <p:nvPr/>
        </p:nvSpPr>
        <p:spPr>
          <a:xfrm>
            <a:off x="2227650" y="2917400"/>
            <a:ext cx="4688700" cy="6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var timer = </a:t>
            </a:r>
            <a:r>
              <a:rPr b="1" lang="en" sz="1800">
                <a:latin typeface="Consolas"/>
                <a:ea typeface="Consolas"/>
                <a:cs typeface="Consolas"/>
                <a:sym typeface="Consolas"/>
              </a:rPr>
              <a:t>setInterval(grow, 500)</a:t>
            </a:r>
            <a:endParaRPr b="1" sz="1800">
              <a:latin typeface="Consolas"/>
              <a:ea typeface="Consolas"/>
              <a:cs typeface="Consolas"/>
              <a:sym typeface="Consolas"/>
            </a:endParaRPr>
          </a:p>
        </p:txBody>
      </p:sp>
      <p:sp>
        <p:nvSpPr>
          <p:cNvPr id="339" name="Google Shape;339;p55"/>
          <p:cNvSpPr/>
          <p:nvPr/>
        </p:nvSpPr>
        <p:spPr>
          <a:xfrm>
            <a:off x="2907600" y="3865675"/>
            <a:ext cx="3328800" cy="832800"/>
          </a:xfrm>
          <a:prstGeom prst="roundRect">
            <a:avLst>
              <a:gd fmla="val 16667" name="adj"/>
            </a:avLst>
          </a:prstGeom>
          <a:solidFill>
            <a:srgbClr val="2D8EC2"/>
          </a:solidFill>
          <a:ln cap="flat" cmpd="sng" w="9525">
            <a:solidFill>
              <a:srgbClr val="59595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We can set a variable equal to our setInterval to store the unique ID of that timer!</a:t>
            </a:r>
            <a:endParaRPr>
              <a:solidFill>
                <a:srgbClr val="FFFFFF"/>
              </a:solidFill>
              <a:latin typeface="Proxima Nova"/>
              <a:ea typeface="Proxima Nova"/>
              <a:cs typeface="Proxima Nova"/>
              <a:sym typeface="Proxima Nova"/>
            </a:endParaRPr>
          </a:p>
        </p:txBody>
      </p:sp>
      <p:cxnSp>
        <p:nvCxnSpPr>
          <p:cNvPr id="340" name="Google Shape;340;p55"/>
          <p:cNvCxnSpPr>
            <a:stCxn id="339" idx="0"/>
          </p:cNvCxnSpPr>
          <p:nvPr/>
        </p:nvCxnSpPr>
        <p:spPr>
          <a:xfrm rot="10800000">
            <a:off x="4563600" y="3334975"/>
            <a:ext cx="8400" cy="530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6"/>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setInterval ID</a:t>
            </a:r>
            <a:endParaRPr/>
          </a:p>
        </p:txBody>
      </p:sp>
      <p:sp>
        <p:nvSpPr>
          <p:cNvPr id="346" name="Google Shape;346;p56"/>
          <p:cNvSpPr txBox="1"/>
          <p:nvPr>
            <p:ph idx="1" type="body"/>
          </p:nvPr>
        </p:nvSpPr>
        <p:spPr>
          <a:xfrm>
            <a:off x="311700" y="1457438"/>
            <a:ext cx="8520600" cy="6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Consolas"/>
                <a:ea typeface="Consolas"/>
                <a:cs typeface="Consolas"/>
                <a:sym typeface="Consolas"/>
              </a:rPr>
              <a:t>setInterval</a:t>
            </a:r>
            <a:r>
              <a:rPr b="1" lang="en">
                <a:solidFill>
                  <a:srgbClr val="000000"/>
                </a:solidFill>
              </a:rPr>
              <a:t> returns an ID that allows </a:t>
            </a:r>
            <a:r>
              <a:rPr b="1" lang="en">
                <a:solidFill>
                  <a:srgbClr val="000000"/>
                </a:solidFill>
                <a:latin typeface="Consolas"/>
                <a:ea typeface="Consolas"/>
                <a:cs typeface="Consolas"/>
                <a:sym typeface="Consolas"/>
              </a:rPr>
              <a:t>clearInterval</a:t>
            </a:r>
            <a:r>
              <a:rPr b="1" lang="en">
                <a:solidFill>
                  <a:srgbClr val="000000"/>
                </a:solidFill>
              </a:rPr>
              <a:t> to identify which timer to stop:</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sp>
        <p:nvSpPr>
          <p:cNvPr id="347" name="Google Shape;347;p56"/>
          <p:cNvSpPr txBox="1"/>
          <p:nvPr/>
        </p:nvSpPr>
        <p:spPr>
          <a:xfrm>
            <a:off x="2227650" y="2917400"/>
            <a:ext cx="4688700" cy="6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var timer = setInterval(grow, 500)</a:t>
            </a:r>
            <a:endParaRPr b="1" sz="1800">
              <a:latin typeface="Consolas"/>
              <a:ea typeface="Consolas"/>
              <a:cs typeface="Consolas"/>
              <a:sym typeface="Consolas"/>
            </a:endParaRPr>
          </a:p>
        </p:txBody>
      </p:sp>
      <p:sp>
        <p:nvSpPr>
          <p:cNvPr id="348" name="Google Shape;348;p56"/>
          <p:cNvSpPr/>
          <p:nvPr/>
        </p:nvSpPr>
        <p:spPr>
          <a:xfrm>
            <a:off x="6916350" y="3345550"/>
            <a:ext cx="2029500" cy="1385400"/>
          </a:xfrm>
          <a:prstGeom prst="roundRect">
            <a:avLst>
              <a:gd fmla="val 16667" name="adj"/>
            </a:avLst>
          </a:prstGeom>
          <a:solidFill>
            <a:srgbClr val="2D8EC2"/>
          </a:solidFill>
          <a:ln cap="flat" cmpd="sng" w="9525">
            <a:solidFill>
              <a:srgbClr val="59595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When we call clearInterval, we specify the interval using the variable we used to store its ID</a:t>
            </a:r>
            <a:endParaRPr>
              <a:solidFill>
                <a:srgbClr val="FFFFFF"/>
              </a:solidFill>
              <a:latin typeface="Proxima Nova"/>
              <a:ea typeface="Proxima Nova"/>
              <a:cs typeface="Proxima Nova"/>
              <a:sym typeface="Proxima Nova"/>
            </a:endParaRPr>
          </a:p>
        </p:txBody>
      </p:sp>
      <p:sp>
        <p:nvSpPr>
          <p:cNvPr id="349" name="Google Shape;349;p56"/>
          <p:cNvSpPr txBox="1"/>
          <p:nvPr/>
        </p:nvSpPr>
        <p:spPr>
          <a:xfrm>
            <a:off x="2728350" y="3560975"/>
            <a:ext cx="4879200" cy="6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clearInterval(timer)</a:t>
            </a:r>
            <a:endParaRPr b="1" sz="1800">
              <a:latin typeface="Consolas"/>
              <a:ea typeface="Consolas"/>
              <a:cs typeface="Consolas"/>
              <a:sym typeface="Consolas"/>
            </a:endParaRPr>
          </a:p>
        </p:txBody>
      </p:sp>
      <p:cxnSp>
        <p:nvCxnSpPr>
          <p:cNvPr id="350" name="Google Shape;350;p56"/>
          <p:cNvCxnSpPr/>
          <p:nvPr/>
        </p:nvCxnSpPr>
        <p:spPr>
          <a:xfrm flipH="1">
            <a:off x="5391450" y="3807300"/>
            <a:ext cx="1524900" cy="10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7"/>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setInterval ID</a:t>
            </a:r>
            <a:endParaRPr/>
          </a:p>
        </p:txBody>
      </p:sp>
      <p:sp>
        <p:nvSpPr>
          <p:cNvPr id="356" name="Google Shape;356;p57"/>
          <p:cNvSpPr txBox="1"/>
          <p:nvPr>
            <p:ph idx="1" type="body"/>
          </p:nvPr>
        </p:nvSpPr>
        <p:spPr>
          <a:xfrm>
            <a:off x="311700" y="1457438"/>
            <a:ext cx="8520600" cy="6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Consolas"/>
                <a:ea typeface="Consolas"/>
                <a:cs typeface="Consolas"/>
                <a:sym typeface="Consolas"/>
              </a:rPr>
              <a:t>setInterval</a:t>
            </a:r>
            <a:r>
              <a:rPr b="1" lang="en">
                <a:solidFill>
                  <a:srgbClr val="000000"/>
                </a:solidFill>
              </a:rPr>
              <a:t> returns an ID that allows </a:t>
            </a:r>
            <a:r>
              <a:rPr b="1" lang="en">
                <a:solidFill>
                  <a:srgbClr val="000000"/>
                </a:solidFill>
                <a:latin typeface="Consolas"/>
                <a:ea typeface="Consolas"/>
                <a:cs typeface="Consolas"/>
                <a:sym typeface="Consolas"/>
              </a:rPr>
              <a:t>clearInterval</a:t>
            </a:r>
            <a:r>
              <a:rPr b="1" lang="en">
                <a:solidFill>
                  <a:srgbClr val="000000"/>
                </a:solidFill>
              </a:rPr>
              <a:t> to identify which timer to stop:</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sp>
        <p:nvSpPr>
          <p:cNvPr id="357" name="Google Shape;357;p57"/>
          <p:cNvSpPr txBox="1"/>
          <p:nvPr/>
        </p:nvSpPr>
        <p:spPr>
          <a:xfrm>
            <a:off x="2227650" y="2917400"/>
            <a:ext cx="4688700" cy="6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var timer = setInterval(grow, 500)</a:t>
            </a:r>
            <a:endParaRPr b="1" sz="1800">
              <a:latin typeface="Consolas"/>
              <a:ea typeface="Consolas"/>
              <a:cs typeface="Consolas"/>
              <a:sym typeface="Consolas"/>
            </a:endParaRPr>
          </a:p>
        </p:txBody>
      </p:sp>
      <p:sp>
        <p:nvSpPr>
          <p:cNvPr id="358" name="Google Shape;358;p57"/>
          <p:cNvSpPr/>
          <p:nvPr/>
        </p:nvSpPr>
        <p:spPr>
          <a:xfrm>
            <a:off x="7297800" y="3009500"/>
            <a:ext cx="1534500" cy="1067100"/>
          </a:xfrm>
          <a:prstGeom prst="roundRect">
            <a:avLst>
              <a:gd fmla="val 16667" name="adj"/>
            </a:avLst>
          </a:prstGeom>
          <a:solidFill>
            <a:srgbClr val="2D8EC2"/>
          </a:solidFill>
          <a:ln cap="flat" cmpd="sng" w="9525">
            <a:solidFill>
              <a:srgbClr val="59595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If we ran this as is, nothing would happen!</a:t>
            </a:r>
            <a:endParaRPr>
              <a:solidFill>
                <a:srgbClr val="FFFFFF"/>
              </a:solidFill>
              <a:latin typeface="Proxima Nova"/>
              <a:ea typeface="Proxima Nova"/>
              <a:cs typeface="Proxima Nova"/>
              <a:sym typeface="Proxima Nova"/>
            </a:endParaRPr>
          </a:p>
        </p:txBody>
      </p:sp>
      <p:sp>
        <p:nvSpPr>
          <p:cNvPr id="359" name="Google Shape;359;p57"/>
          <p:cNvSpPr txBox="1"/>
          <p:nvPr/>
        </p:nvSpPr>
        <p:spPr>
          <a:xfrm>
            <a:off x="2728350" y="3560975"/>
            <a:ext cx="2909100" cy="6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clearInterval(timer)</a:t>
            </a:r>
            <a:endParaRPr b="1" sz="1800">
              <a:latin typeface="Consolas"/>
              <a:ea typeface="Consolas"/>
              <a:cs typeface="Consolas"/>
              <a:sym typeface="Consolas"/>
            </a:endParaRPr>
          </a:p>
        </p:txBody>
      </p:sp>
      <p:sp>
        <p:nvSpPr>
          <p:cNvPr id="360" name="Google Shape;360;p57"/>
          <p:cNvSpPr/>
          <p:nvPr/>
        </p:nvSpPr>
        <p:spPr>
          <a:xfrm>
            <a:off x="6916350" y="3009500"/>
            <a:ext cx="381000" cy="10671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8"/>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setInterval ID</a:t>
            </a:r>
            <a:endParaRPr/>
          </a:p>
        </p:txBody>
      </p:sp>
      <p:sp>
        <p:nvSpPr>
          <p:cNvPr id="366" name="Google Shape;366;p58"/>
          <p:cNvSpPr txBox="1"/>
          <p:nvPr>
            <p:ph idx="1" type="body"/>
          </p:nvPr>
        </p:nvSpPr>
        <p:spPr>
          <a:xfrm>
            <a:off x="311700" y="1457438"/>
            <a:ext cx="8520600" cy="6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Consolas"/>
                <a:ea typeface="Consolas"/>
                <a:cs typeface="Consolas"/>
                <a:sym typeface="Consolas"/>
              </a:rPr>
              <a:t>setInterval</a:t>
            </a:r>
            <a:r>
              <a:rPr b="1" lang="en">
                <a:solidFill>
                  <a:srgbClr val="000000"/>
                </a:solidFill>
              </a:rPr>
              <a:t> returns an ID that allows </a:t>
            </a:r>
            <a:r>
              <a:rPr b="1" lang="en">
                <a:solidFill>
                  <a:srgbClr val="000000"/>
                </a:solidFill>
                <a:latin typeface="Consolas"/>
                <a:ea typeface="Consolas"/>
                <a:cs typeface="Consolas"/>
                <a:sym typeface="Consolas"/>
              </a:rPr>
              <a:t>clearInterval</a:t>
            </a:r>
            <a:r>
              <a:rPr b="1" lang="en">
                <a:solidFill>
                  <a:srgbClr val="000000"/>
                </a:solidFill>
              </a:rPr>
              <a:t> to identify which timer to stop:</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sp>
        <p:nvSpPr>
          <p:cNvPr id="367" name="Google Shape;367;p58"/>
          <p:cNvSpPr txBox="1"/>
          <p:nvPr/>
        </p:nvSpPr>
        <p:spPr>
          <a:xfrm>
            <a:off x="2227650" y="2917400"/>
            <a:ext cx="46887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var timer = </a:t>
            </a:r>
            <a:r>
              <a:rPr b="1" lang="en" sz="1800">
                <a:latin typeface="Consolas"/>
                <a:ea typeface="Consolas"/>
                <a:cs typeface="Consolas"/>
                <a:sym typeface="Consolas"/>
              </a:rPr>
              <a:t>setInterval</a:t>
            </a:r>
            <a:r>
              <a:rPr b="1" lang="en" sz="1800">
                <a:latin typeface="Consolas"/>
                <a:ea typeface="Consolas"/>
                <a:cs typeface="Consolas"/>
                <a:sym typeface="Consolas"/>
              </a:rPr>
              <a:t>(grow, 500)</a:t>
            </a:r>
            <a:endParaRPr b="1" sz="1800">
              <a:latin typeface="Consolas"/>
              <a:ea typeface="Consolas"/>
              <a:cs typeface="Consolas"/>
              <a:sym typeface="Consolas"/>
            </a:endParaRPr>
          </a:p>
        </p:txBody>
      </p:sp>
      <p:sp>
        <p:nvSpPr>
          <p:cNvPr id="368" name="Google Shape;368;p58"/>
          <p:cNvSpPr/>
          <p:nvPr/>
        </p:nvSpPr>
        <p:spPr>
          <a:xfrm>
            <a:off x="7254825" y="3318950"/>
            <a:ext cx="1647000" cy="1067100"/>
          </a:xfrm>
          <a:prstGeom prst="roundRect">
            <a:avLst>
              <a:gd fmla="val 16667" name="adj"/>
            </a:avLst>
          </a:prstGeom>
          <a:solidFill>
            <a:srgbClr val="2D8EC2"/>
          </a:solidFill>
          <a:ln cap="flat" cmpd="sng" w="9525">
            <a:solidFill>
              <a:srgbClr val="59595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Consolas"/>
                <a:ea typeface="Consolas"/>
                <a:cs typeface="Consolas"/>
                <a:sym typeface="Consolas"/>
              </a:rPr>
              <a:t>clearInterval</a:t>
            </a:r>
            <a:r>
              <a:rPr b="1" lang="en">
                <a:solidFill>
                  <a:srgbClr val="FFFFFF"/>
                </a:solidFill>
                <a:latin typeface="Proxima Nova"/>
                <a:ea typeface="Proxima Nova"/>
                <a:cs typeface="Proxima Nova"/>
                <a:sym typeface="Proxima Nova"/>
              </a:rPr>
              <a:t> </a:t>
            </a:r>
            <a:r>
              <a:rPr lang="en">
                <a:solidFill>
                  <a:srgbClr val="FFFFFF"/>
                </a:solidFill>
                <a:latin typeface="Proxima Nova"/>
                <a:ea typeface="Proxima Nova"/>
                <a:cs typeface="Proxima Nova"/>
                <a:sym typeface="Proxima Nova"/>
              </a:rPr>
              <a:t>often lives in a conditional statement</a:t>
            </a:r>
            <a:endParaRPr>
              <a:solidFill>
                <a:srgbClr val="FFFFFF"/>
              </a:solidFill>
              <a:latin typeface="Proxima Nova"/>
              <a:ea typeface="Proxima Nova"/>
              <a:cs typeface="Proxima Nova"/>
              <a:sym typeface="Proxima Nova"/>
            </a:endParaRPr>
          </a:p>
        </p:txBody>
      </p:sp>
      <p:sp>
        <p:nvSpPr>
          <p:cNvPr id="369" name="Google Shape;369;p58"/>
          <p:cNvSpPr txBox="1"/>
          <p:nvPr/>
        </p:nvSpPr>
        <p:spPr>
          <a:xfrm>
            <a:off x="2222758" y="3524900"/>
            <a:ext cx="4220100" cy="6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if(size </a:t>
            </a:r>
            <a:r>
              <a:rPr b="1" lang="en" sz="1800">
                <a:latin typeface="Consolas"/>
                <a:ea typeface="Consolas"/>
                <a:cs typeface="Consolas"/>
                <a:sym typeface="Consolas"/>
              </a:rPr>
              <a:t>==</a:t>
            </a:r>
            <a:r>
              <a:rPr b="1" lang="en" sz="1800">
                <a:latin typeface="Consolas"/>
                <a:ea typeface="Consolas"/>
                <a:cs typeface="Consolas"/>
                <a:sym typeface="Consolas"/>
              </a:rPr>
              <a:t> desiredSize)</a:t>
            </a:r>
            <a:endParaRPr b="1" sz="1800">
              <a:latin typeface="Consolas"/>
              <a:ea typeface="Consolas"/>
              <a:cs typeface="Consolas"/>
              <a:sym typeface="Consolas"/>
            </a:endParaRPr>
          </a:p>
          <a:p>
            <a:pPr indent="0" lvl="0" marL="0" rtl="0" algn="l">
              <a:spcBef>
                <a:spcPts val="0"/>
              </a:spcBef>
              <a:spcAft>
                <a:spcPts val="0"/>
              </a:spcAft>
              <a:buNone/>
            </a:pPr>
            <a:r>
              <a:rPr b="1" lang="en" sz="1800">
                <a:latin typeface="Consolas"/>
                <a:ea typeface="Consolas"/>
                <a:cs typeface="Consolas"/>
                <a:sym typeface="Consolas"/>
              </a:rPr>
              <a:t>{</a:t>
            </a:r>
            <a:endParaRPr b="1" sz="1800">
              <a:latin typeface="Consolas"/>
              <a:ea typeface="Consolas"/>
              <a:cs typeface="Consolas"/>
              <a:sym typeface="Consolas"/>
            </a:endParaRPr>
          </a:p>
          <a:p>
            <a:pPr indent="457200" lvl="0" marL="0" rtl="0" algn="l">
              <a:spcBef>
                <a:spcPts val="0"/>
              </a:spcBef>
              <a:spcAft>
                <a:spcPts val="0"/>
              </a:spcAft>
              <a:buNone/>
            </a:pPr>
            <a:r>
              <a:rPr b="1" lang="en" sz="1800">
                <a:latin typeface="Consolas"/>
                <a:ea typeface="Consolas"/>
                <a:cs typeface="Consolas"/>
                <a:sym typeface="Consolas"/>
              </a:rPr>
              <a:t>clearInterval(timer)</a:t>
            </a:r>
            <a:endParaRPr b="1" sz="1800">
              <a:latin typeface="Consolas"/>
              <a:ea typeface="Consolas"/>
              <a:cs typeface="Consolas"/>
              <a:sym typeface="Consolas"/>
            </a:endParaRPr>
          </a:p>
          <a:p>
            <a:pPr indent="0" lvl="0" marL="0" rtl="0" algn="l">
              <a:spcBef>
                <a:spcPts val="0"/>
              </a:spcBef>
              <a:spcAft>
                <a:spcPts val="0"/>
              </a:spcAft>
              <a:buNone/>
            </a:pPr>
            <a:r>
              <a:rPr b="1" lang="en" sz="1800">
                <a:latin typeface="Consolas"/>
                <a:ea typeface="Consolas"/>
                <a:cs typeface="Consolas"/>
                <a:sym typeface="Consolas"/>
              </a:rPr>
              <a:t>}</a:t>
            </a:r>
            <a:endParaRPr b="1" sz="1800">
              <a:latin typeface="Consolas"/>
              <a:ea typeface="Consolas"/>
              <a:cs typeface="Consolas"/>
              <a:sym typeface="Consolas"/>
            </a:endParaRPr>
          </a:p>
        </p:txBody>
      </p:sp>
      <p:cxnSp>
        <p:nvCxnSpPr>
          <p:cNvPr id="370" name="Google Shape;370;p58"/>
          <p:cNvCxnSpPr/>
          <p:nvPr/>
        </p:nvCxnSpPr>
        <p:spPr>
          <a:xfrm rot="10800000">
            <a:off x="5519325" y="3769100"/>
            <a:ext cx="1735500" cy="83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9"/>
          <p:cNvSpPr txBox="1"/>
          <p:nvPr>
            <p:ph type="ctrTitle"/>
          </p:nvPr>
        </p:nvSpPr>
        <p:spPr>
          <a:xfrm>
            <a:off x="311708" y="1139225"/>
            <a:ext cx="8520600" cy="1539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Now</a:t>
            </a:r>
            <a:r>
              <a:rPr lang="en"/>
              <a:t> it's Your Turn!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3"/>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 Dynamic</a:t>
            </a:r>
            <a:endParaRPr/>
          </a:p>
        </p:txBody>
      </p:sp>
      <p:sp>
        <p:nvSpPr>
          <p:cNvPr id="157" name="Google Shape;157;p33"/>
          <p:cNvSpPr txBox="1"/>
          <p:nvPr/>
        </p:nvSpPr>
        <p:spPr>
          <a:xfrm>
            <a:off x="987875" y="1825450"/>
            <a:ext cx="2684400" cy="6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Proxima Nova"/>
                <a:ea typeface="Proxima Nova"/>
                <a:cs typeface="Proxima Nova"/>
                <a:sym typeface="Proxima Nova"/>
              </a:rPr>
              <a:t>Button Interactions</a:t>
            </a:r>
            <a:endParaRPr b="1" sz="2200">
              <a:latin typeface="Proxima Nova"/>
              <a:ea typeface="Proxima Nova"/>
              <a:cs typeface="Proxima Nova"/>
              <a:sym typeface="Proxima Nova"/>
            </a:endParaRPr>
          </a:p>
        </p:txBody>
      </p:sp>
      <p:sp>
        <p:nvSpPr>
          <p:cNvPr id="158" name="Google Shape;158;p33"/>
          <p:cNvSpPr txBox="1"/>
          <p:nvPr/>
        </p:nvSpPr>
        <p:spPr>
          <a:xfrm>
            <a:off x="5338850" y="1825450"/>
            <a:ext cx="2993700" cy="6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Proxima Nova"/>
                <a:ea typeface="Proxima Nova"/>
                <a:cs typeface="Proxima Nova"/>
                <a:sym typeface="Proxima Nova"/>
              </a:rPr>
              <a:t>Keyboard</a:t>
            </a:r>
            <a:r>
              <a:rPr b="1" lang="en" sz="2200">
                <a:latin typeface="Proxima Nova"/>
                <a:ea typeface="Proxima Nova"/>
                <a:cs typeface="Proxima Nova"/>
                <a:sym typeface="Proxima Nova"/>
              </a:rPr>
              <a:t> Interactions</a:t>
            </a:r>
            <a:endParaRPr b="1" sz="2200">
              <a:latin typeface="Proxima Nova"/>
              <a:ea typeface="Proxima Nova"/>
              <a:cs typeface="Proxima Nova"/>
              <a:sym typeface="Proxima Nova"/>
            </a:endParaRPr>
          </a:p>
        </p:txBody>
      </p:sp>
      <p:pic>
        <p:nvPicPr>
          <p:cNvPr id="159" name="Google Shape;159;p33"/>
          <p:cNvPicPr preferRelativeResize="0"/>
          <p:nvPr/>
        </p:nvPicPr>
        <p:blipFill>
          <a:blip r:embed="rId3">
            <a:alphaModFix/>
          </a:blip>
          <a:stretch>
            <a:fillRect/>
          </a:stretch>
        </p:blipFill>
        <p:spPr>
          <a:xfrm>
            <a:off x="920613" y="2469850"/>
            <a:ext cx="2818932" cy="2368850"/>
          </a:xfrm>
          <a:prstGeom prst="rect">
            <a:avLst/>
          </a:prstGeom>
          <a:noFill/>
          <a:ln cap="flat" cmpd="sng" w="9525">
            <a:solidFill>
              <a:srgbClr val="000000"/>
            </a:solidFill>
            <a:prstDash val="solid"/>
            <a:round/>
            <a:headEnd len="sm" w="sm" type="none"/>
            <a:tailEnd len="sm" w="sm" type="none"/>
          </a:ln>
        </p:spPr>
      </p:pic>
      <p:pic>
        <p:nvPicPr>
          <p:cNvPr id="160" name="Google Shape;160;p33"/>
          <p:cNvPicPr preferRelativeResize="0"/>
          <p:nvPr/>
        </p:nvPicPr>
        <p:blipFill>
          <a:blip r:embed="rId4">
            <a:alphaModFix/>
          </a:blip>
          <a:stretch>
            <a:fillRect/>
          </a:stretch>
        </p:blipFill>
        <p:spPr>
          <a:xfrm>
            <a:off x="5432707" y="2469850"/>
            <a:ext cx="2805995" cy="23688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graphicFrame>
        <p:nvGraphicFramePr>
          <p:cNvPr id="380" name="Google Shape;380;p60"/>
          <p:cNvGraphicFramePr/>
          <p:nvPr/>
        </p:nvGraphicFramePr>
        <p:xfrm>
          <a:off x="991459" y="2048963"/>
          <a:ext cx="3000000" cy="3000000"/>
        </p:xfrm>
        <a:graphic>
          <a:graphicData uri="http://schemas.openxmlformats.org/drawingml/2006/table">
            <a:tbl>
              <a:tblPr>
                <a:noFill/>
                <a:tableStyleId>{C437781B-7F13-4882-AA4B-AB09161069E2}</a:tableStyleId>
              </a:tblPr>
              <a:tblGrid>
                <a:gridCol w="3619500"/>
                <a:gridCol w="3619500"/>
              </a:tblGrid>
              <a:tr h="285750">
                <a:tc>
                  <a:txBody>
                    <a:bodyPr/>
                    <a:lstStyle/>
                    <a:p>
                      <a:pPr indent="0" lvl="0" marL="0" rtl="0" algn="l">
                        <a:spcBef>
                          <a:spcPts val="0"/>
                        </a:spcBef>
                        <a:spcAft>
                          <a:spcPts val="0"/>
                        </a:spcAft>
                        <a:buNone/>
                      </a:pPr>
                      <a:r>
                        <a:rPr lang="en" sz="1100">
                          <a:latin typeface="Proxima Nova"/>
                          <a:ea typeface="Proxima Nova"/>
                          <a:cs typeface="Proxima Nova"/>
                          <a:sym typeface="Proxima Nova"/>
                        </a:rPr>
                        <a:t>Animations</a:t>
                      </a:r>
                      <a:endParaRPr sz="1100">
                        <a:latin typeface="Proxima Nova"/>
                        <a:ea typeface="Proxima Nova"/>
                        <a:cs typeface="Proxima Nova"/>
                        <a:sym typeface="Proxima Nova"/>
                      </a:endParaRPr>
                    </a:p>
                  </a:txBody>
                  <a:tcPr marT="68575" marB="68575" marR="91425" marL="91425"/>
                </a:tc>
                <a:tc>
                  <a:txBody>
                    <a:bodyPr/>
                    <a:lstStyle/>
                    <a:p>
                      <a:pPr indent="0" lvl="0" marL="0" rtl="0" algn="l">
                        <a:spcBef>
                          <a:spcPts val="0"/>
                        </a:spcBef>
                        <a:spcAft>
                          <a:spcPts val="0"/>
                        </a:spcAft>
                        <a:buNone/>
                      </a:pPr>
                      <a:r>
                        <a:rPr lang="en" sz="1100"/>
                        <a:t>A gradual change in an elements style that occurs over time, and makes it appear that an element is animated. </a:t>
                      </a:r>
                      <a:endParaRPr sz="1100"/>
                    </a:p>
                  </a:txBody>
                  <a:tcPr marT="68575" marB="68575" marR="91425" marL="91425"/>
                </a:tc>
              </a:tr>
              <a:tr h="285750">
                <a:tc>
                  <a:txBody>
                    <a:bodyPr/>
                    <a:lstStyle/>
                    <a:p>
                      <a:pPr indent="0" lvl="0" marL="0" rtl="0" algn="l">
                        <a:spcBef>
                          <a:spcPts val="0"/>
                        </a:spcBef>
                        <a:spcAft>
                          <a:spcPts val="0"/>
                        </a:spcAft>
                        <a:buNone/>
                      </a:pPr>
                      <a:r>
                        <a:rPr lang="en" sz="1100">
                          <a:latin typeface="Consolas"/>
                          <a:ea typeface="Consolas"/>
                          <a:cs typeface="Consolas"/>
                          <a:sym typeface="Consolas"/>
                        </a:rPr>
                        <a:t>setInterval(myFunction, interval)</a:t>
                      </a:r>
                      <a:endParaRPr sz="1100">
                        <a:latin typeface="Consolas"/>
                        <a:ea typeface="Consolas"/>
                        <a:cs typeface="Consolas"/>
                        <a:sym typeface="Consolas"/>
                      </a:endParaRPr>
                    </a:p>
                  </a:txBody>
                  <a:tcPr marT="68575" marB="68575" marR="91425" marL="91425"/>
                </a:tc>
                <a:tc>
                  <a:txBody>
                    <a:bodyPr/>
                    <a:lstStyle/>
                    <a:p>
                      <a:pPr indent="0" lvl="0" marL="0" rtl="0" algn="l">
                        <a:spcBef>
                          <a:spcPts val="0"/>
                        </a:spcBef>
                        <a:spcAft>
                          <a:spcPts val="0"/>
                        </a:spcAft>
                        <a:buNone/>
                      </a:pPr>
                      <a:r>
                        <a:rPr lang="en" sz="1100"/>
                        <a:t>A function that repeats the function </a:t>
                      </a:r>
                      <a:r>
                        <a:rPr lang="en" sz="1100">
                          <a:latin typeface="Consolas"/>
                          <a:ea typeface="Consolas"/>
                          <a:cs typeface="Consolas"/>
                          <a:sym typeface="Consolas"/>
                        </a:rPr>
                        <a:t>myFunction</a:t>
                      </a:r>
                      <a:r>
                        <a:rPr lang="en" sz="1100"/>
                        <a:t> every interval </a:t>
                      </a:r>
                      <a:r>
                        <a:rPr lang="en" sz="1100">
                          <a:latin typeface="Consolas"/>
                          <a:ea typeface="Consolas"/>
                          <a:cs typeface="Consolas"/>
                          <a:sym typeface="Consolas"/>
                        </a:rPr>
                        <a:t>interval</a:t>
                      </a:r>
                      <a:r>
                        <a:rPr lang="en" sz="1100"/>
                        <a:t> indefinitely. This function returns a unique ID that can be used to identify the timer.</a:t>
                      </a:r>
                      <a:endParaRPr sz="1100"/>
                    </a:p>
                  </a:txBody>
                  <a:tcPr marT="68575" marB="68575" marR="91425" marL="91425"/>
                </a:tc>
              </a:tr>
              <a:tr h="285750">
                <a:tc>
                  <a:txBody>
                    <a:bodyPr/>
                    <a:lstStyle/>
                    <a:p>
                      <a:pPr indent="0" lvl="0" marL="0" rtl="0" algn="l">
                        <a:spcBef>
                          <a:spcPts val="0"/>
                        </a:spcBef>
                        <a:spcAft>
                          <a:spcPts val="0"/>
                        </a:spcAft>
                        <a:buNone/>
                      </a:pPr>
                      <a:r>
                        <a:rPr lang="en" sz="1100">
                          <a:latin typeface="Consolas"/>
                          <a:ea typeface="Consolas"/>
                          <a:cs typeface="Consolas"/>
                          <a:sym typeface="Consolas"/>
                        </a:rPr>
                        <a:t>clearInterval(setIntervalID)</a:t>
                      </a:r>
                      <a:endParaRPr sz="1100">
                        <a:latin typeface="Consolas"/>
                        <a:ea typeface="Consolas"/>
                        <a:cs typeface="Consolas"/>
                        <a:sym typeface="Consolas"/>
                      </a:endParaRPr>
                    </a:p>
                  </a:txBody>
                  <a:tcPr marT="68575" marB="68575" marR="91425" marL="91425"/>
                </a:tc>
                <a:tc>
                  <a:txBody>
                    <a:bodyPr/>
                    <a:lstStyle/>
                    <a:p>
                      <a:pPr indent="0" lvl="0" marL="0" rtl="0" algn="l">
                        <a:spcBef>
                          <a:spcPts val="0"/>
                        </a:spcBef>
                        <a:spcAft>
                          <a:spcPts val="0"/>
                        </a:spcAft>
                        <a:buNone/>
                      </a:pPr>
                      <a:r>
                        <a:rPr lang="en" sz="1100"/>
                        <a:t>A function that takes a setInterval timer ID, and halts that function from executing. </a:t>
                      </a:r>
                      <a:endParaRPr sz="1100"/>
                    </a:p>
                  </a:txBody>
                  <a:tcPr marT="68575" marB="6857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4"/>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 Dynamic</a:t>
            </a:r>
            <a:endParaRPr/>
          </a:p>
        </p:txBody>
      </p:sp>
      <p:sp>
        <p:nvSpPr>
          <p:cNvPr id="166" name="Google Shape;166;p34"/>
          <p:cNvSpPr txBox="1"/>
          <p:nvPr/>
        </p:nvSpPr>
        <p:spPr>
          <a:xfrm>
            <a:off x="987875" y="1825450"/>
            <a:ext cx="2684400" cy="6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Proxima Nova"/>
                <a:ea typeface="Proxima Nova"/>
                <a:cs typeface="Proxima Nova"/>
                <a:sym typeface="Proxima Nova"/>
              </a:rPr>
              <a:t>Button Interactions</a:t>
            </a:r>
            <a:endParaRPr b="1" sz="2200">
              <a:latin typeface="Proxima Nova"/>
              <a:ea typeface="Proxima Nova"/>
              <a:cs typeface="Proxima Nova"/>
              <a:sym typeface="Proxima Nova"/>
            </a:endParaRPr>
          </a:p>
        </p:txBody>
      </p:sp>
      <p:sp>
        <p:nvSpPr>
          <p:cNvPr id="167" name="Google Shape;167;p34"/>
          <p:cNvSpPr txBox="1"/>
          <p:nvPr/>
        </p:nvSpPr>
        <p:spPr>
          <a:xfrm>
            <a:off x="5338850" y="1825450"/>
            <a:ext cx="2993700" cy="6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Proxima Nova"/>
                <a:ea typeface="Proxima Nova"/>
                <a:cs typeface="Proxima Nova"/>
                <a:sym typeface="Proxima Nova"/>
              </a:rPr>
              <a:t>Keyboard Interactions</a:t>
            </a:r>
            <a:endParaRPr b="1" sz="2200">
              <a:latin typeface="Proxima Nova"/>
              <a:ea typeface="Proxima Nova"/>
              <a:cs typeface="Proxima Nova"/>
              <a:sym typeface="Proxima Nova"/>
            </a:endParaRPr>
          </a:p>
        </p:txBody>
      </p:sp>
      <p:pic>
        <p:nvPicPr>
          <p:cNvPr id="168" name="Google Shape;168;p34"/>
          <p:cNvPicPr preferRelativeResize="0"/>
          <p:nvPr/>
        </p:nvPicPr>
        <p:blipFill>
          <a:blip r:embed="rId3">
            <a:alphaModFix/>
          </a:blip>
          <a:stretch>
            <a:fillRect/>
          </a:stretch>
        </p:blipFill>
        <p:spPr>
          <a:xfrm>
            <a:off x="920613" y="2469850"/>
            <a:ext cx="2818932" cy="2368850"/>
          </a:xfrm>
          <a:prstGeom prst="rect">
            <a:avLst/>
          </a:prstGeom>
          <a:noFill/>
          <a:ln>
            <a:noFill/>
          </a:ln>
        </p:spPr>
      </p:pic>
      <p:pic>
        <p:nvPicPr>
          <p:cNvPr id="169" name="Google Shape;169;p34"/>
          <p:cNvPicPr preferRelativeResize="0"/>
          <p:nvPr/>
        </p:nvPicPr>
        <p:blipFill>
          <a:blip r:embed="rId4">
            <a:alphaModFix/>
          </a:blip>
          <a:stretch>
            <a:fillRect/>
          </a:stretch>
        </p:blipFill>
        <p:spPr>
          <a:xfrm>
            <a:off x="5432707" y="2469850"/>
            <a:ext cx="2805995" cy="2368850"/>
          </a:xfrm>
          <a:prstGeom prst="rect">
            <a:avLst/>
          </a:prstGeom>
          <a:noFill/>
          <a:ln cap="flat" cmpd="sng" w="9525">
            <a:solidFill>
              <a:srgbClr val="000000"/>
            </a:solidFill>
            <a:prstDash val="solid"/>
            <a:round/>
            <a:headEnd len="sm" w="sm" type="none"/>
            <a:tailEnd len="sm" w="sm" type="none"/>
          </a:ln>
        </p:spPr>
      </p:pic>
      <p:pic>
        <p:nvPicPr>
          <p:cNvPr id="170" name="Google Shape;170;p34"/>
          <p:cNvPicPr preferRelativeResize="0"/>
          <p:nvPr/>
        </p:nvPicPr>
        <p:blipFill>
          <a:blip r:embed="rId5">
            <a:alphaModFix/>
          </a:blip>
          <a:stretch>
            <a:fillRect/>
          </a:stretch>
        </p:blipFill>
        <p:spPr>
          <a:xfrm>
            <a:off x="920625" y="2469850"/>
            <a:ext cx="2806000" cy="23688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 Dynamic</a:t>
            </a:r>
            <a:endParaRPr/>
          </a:p>
        </p:txBody>
      </p:sp>
      <p:sp>
        <p:nvSpPr>
          <p:cNvPr id="176" name="Google Shape;176;p35"/>
          <p:cNvSpPr txBox="1"/>
          <p:nvPr/>
        </p:nvSpPr>
        <p:spPr>
          <a:xfrm>
            <a:off x="987875" y="1825450"/>
            <a:ext cx="2684400" cy="6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Proxima Nova"/>
                <a:ea typeface="Proxima Nova"/>
                <a:cs typeface="Proxima Nova"/>
                <a:sym typeface="Proxima Nova"/>
              </a:rPr>
              <a:t>Button Interactions</a:t>
            </a:r>
            <a:endParaRPr b="1" sz="2200">
              <a:latin typeface="Proxima Nova"/>
              <a:ea typeface="Proxima Nova"/>
              <a:cs typeface="Proxima Nova"/>
              <a:sym typeface="Proxima Nova"/>
            </a:endParaRPr>
          </a:p>
        </p:txBody>
      </p:sp>
      <p:sp>
        <p:nvSpPr>
          <p:cNvPr id="177" name="Google Shape;177;p35"/>
          <p:cNvSpPr txBox="1"/>
          <p:nvPr/>
        </p:nvSpPr>
        <p:spPr>
          <a:xfrm>
            <a:off x="5338850" y="1825450"/>
            <a:ext cx="2993700" cy="6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Proxima Nova"/>
                <a:ea typeface="Proxima Nova"/>
                <a:cs typeface="Proxima Nova"/>
                <a:sym typeface="Proxima Nova"/>
              </a:rPr>
              <a:t>Keyboard Interactions</a:t>
            </a:r>
            <a:endParaRPr b="1" sz="2200">
              <a:latin typeface="Proxima Nova"/>
              <a:ea typeface="Proxima Nova"/>
              <a:cs typeface="Proxima Nova"/>
              <a:sym typeface="Proxima Nova"/>
            </a:endParaRPr>
          </a:p>
        </p:txBody>
      </p:sp>
      <p:pic>
        <p:nvPicPr>
          <p:cNvPr id="178" name="Google Shape;178;p35"/>
          <p:cNvPicPr preferRelativeResize="0"/>
          <p:nvPr/>
        </p:nvPicPr>
        <p:blipFill>
          <a:blip r:embed="rId3">
            <a:alphaModFix/>
          </a:blip>
          <a:stretch>
            <a:fillRect/>
          </a:stretch>
        </p:blipFill>
        <p:spPr>
          <a:xfrm>
            <a:off x="920613" y="2469850"/>
            <a:ext cx="2818932" cy="2368850"/>
          </a:xfrm>
          <a:prstGeom prst="rect">
            <a:avLst/>
          </a:prstGeom>
          <a:noFill/>
          <a:ln cap="flat" cmpd="sng" w="9525">
            <a:solidFill>
              <a:srgbClr val="000000"/>
            </a:solidFill>
            <a:prstDash val="solid"/>
            <a:round/>
            <a:headEnd len="sm" w="sm" type="none"/>
            <a:tailEnd len="sm" w="sm" type="none"/>
          </a:ln>
        </p:spPr>
      </p:pic>
      <p:pic>
        <p:nvPicPr>
          <p:cNvPr id="179" name="Google Shape;179;p35"/>
          <p:cNvPicPr preferRelativeResize="0"/>
          <p:nvPr/>
        </p:nvPicPr>
        <p:blipFill>
          <a:blip r:embed="rId4">
            <a:alphaModFix/>
          </a:blip>
          <a:stretch>
            <a:fillRect/>
          </a:stretch>
        </p:blipFill>
        <p:spPr>
          <a:xfrm>
            <a:off x="5432707" y="2469850"/>
            <a:ext cx="2805995" cy="2368850"/>
          </a:xfrm>
          <a:prstGeom prst="rect">
            <a:avLst/>
          </a:prstGeom>
          <a:noFill/>
          <a:ln>
            <a:noFill/>
          </a:ln>
        </p:spPr>
      </p:pic>
      <p:pic>
        <p:nvPicPr>
          <p:cNvPr id="180" name="Google Shape;180;p35"/>
          <p:cNvPicPr preferRelativeResize="0"/>
          <p:nvPr/>
        </p:nvPicPr>
        <p:blipFill>
          <a:blip r:embed="rId5">
            <a:alphaModFix/>
          </a:blip>
          <a:stretch>
            <a:fillRect/>
          </a:stretch>
        </p:blipFill>
        <p:spPr>
          <a:xfrm>
            <a:off x="5432700" y="2492475"/>
            <a:ext cx="2818925" cy="2334303"/>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6"/>
          <p:cNvSpPr txBox="1"/>
          <p:nvPr>
            <p:ph type="title"/>
          </p:nvPr>
        </p:nvSpPr>
        <p:spPr>
          <a:xfrm>
            <a:off x="249725" y="98975"/>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Animations</a:t>
            </a:r>
            <a:endParaRPr/>
          </a:p>
        </p:txBody>
      </p:sp>
      <p:sp>
        <p:nvSpPr>
          <p:cNvPr id="186" name="Google Shape;186;p36"/>
          <p:cNvSpPr txBox="1"/>
          <p:nvPr>
            <p:ph idx="2" type="title"/>
          </p:nvPr>
        </p:nvSpPr>
        <p:spPr>
          <a:xfrm>
            <a:off x="457000" y="20913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Another way of increasing interactivity is through </a:t>
            </a:r>
            <a:r>
              <a:rPr b="1" lang="en"/>
              <a:t>animations!</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7"/>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Animations</a:t>
            </a:r>
            <a:endParaRPr/>
          </a:p>
        </p:txBody>
      </p:sp>
      <p:sp>
        <p:nvSpPr>
          <p:cNvPr id="192" name="Google Shape;192;p37"/>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Animations are gradual changes to an elements style:</a:t>
            </a:r>
            <a:endParaRPr b="1">
              <a:solidFill>
                <a:srgbClr val="000000"/>
              </a:solidFill>
            </a:endParaRPr>
          </a:p>
        </p:txBody>
      </p:sp>
      <p:sp>
        <p:nvSpPr>
          <p:cNvPr id="193" name="Google Shape;193;p37"/>
          <p:cNvSpPr/>
          <p:nvPr/>
        </p:nvSpPr>
        <p:spPr>
          <a:xfrm>
            <a:off x="3867900" y="2713625"/>
            <a:ext cx="1408200" cy="12516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8"/>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Animations</a:t>
            </a:r>
            <a:endParaRPr/>
          </a:p>
        </p:txBody>
      </p:sp>
      <p:sp>
        <p:nvSpPr>
          <p:cNvPr id="199" name="Google Shape;199;p38"/>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Animations are gradual changes to an elements style:</a:t>
            </a:r>
            <a:endParaRPr b="1">
              <a:solidFill>
                <a:srgbClr val="000000"/>
              </a:solidFill>
            </a:endParaRPr>
          </a:p>
        </p:txBody>
      </p:sp>
      <p:sp>
        <p:nvSpPr>
          <p:cNvPr id="200" name="Google Shape;200;p38"/>
          <p:cNvSpPr/>
          <p:nvPr/>
        </p:nvSpPr>
        <p:spPr>
          <a:xfrm>
            <a:off x="3796950" y="2620075"/>
            <a:ext cx="1550100" cy="1345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9"/>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Animations</a:t>
            </a:r>
            <a:endParaRPr/>
          </a:p>
        </p:txBody>
      </p:sp>
      <p:sp>
        <p:nvSpPr>
          <p:cNvPr id="206" name="Google Shape;206;p39"/>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Animations are gradual changes to an elements style:</a:t>
            </a:r>
            <a:endParaRPr b="1">
              <a:solidFill>
                <a:srgbClr val="000000"/>
              </a:solidFill>
            </a:endParaRPr>
          </a:p>
        </p:txBody>
      </p:sp>
      <p:sp>
        <p:nvSpPr>
          <p:cNvPr id="207" name="Google Shape;207;p39"/>
          <p:cNvSpPr/>
          <p:nvPr/>
        </p:nvSpPr>
        <p:spPr>
          <a:xfrm>
            <a:off x="3734700" y="2571750"/>
            <a:ext cx="1674600" cy="14526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deHS Curriculum Slide Deck">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