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8" r:id="rId2"/>
    <p:sldId id="343" r:id="rId3"/>
    <p:sldId id="345" r:id="rId4"/>
    <p:sldId id="400" r:id="rId5"/>
    <p:sldId id="402" r:id="rId6"/>
    <p:sldId id="403" r:id="rId7"/>
    <p:sldId id="405" r:id="rId8"/>
    <p:sldId id="408" r:id="rId9"/>
    <p:sldId id="409" r:id="rId10"/>
    <p:sldId id="410" r:id="rId11"/>
    <p:sldId id="411" r:id="rId12"/>
    <p:sldId id="412" r:id="rId13"/>
    <p:sldId id="414" r:id="rId14"/>
    <p:sldId id="416" r:id="rId15"/>
    <p:sldId id="389" r:id="rId16"/>
    <p:sldId id="392" r:id="rId17"/>
    <p:sldId id="393" r:id="rId18"/>
    <p:sldId id="397" r:id="rId19"/>
  </p:sldIdLst>
  <p:sldSz cx="9144000" cy="6858000" type="screen4x3"/>
  <p:notesSz cx="6858000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33FF"/>
    <a:srgbClr val="FF33CC"/>
    <a:srgbClr val="FF6F08"/>
    <a:srgbClr val="207984"/>
    <a:srgbClr val="FFE890"/>
    <a:srgbClr val="A5CC35"/>
    <a:srgbClr val="72CC3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294" autoAdjust="0"/>
    <p:restoredTop sz="94737" autoAdjust="0"/>
  </p:normalViewPr>
  <p:slideViewPr>
    <p:cSldViewPr>
      <p:cViewPr varScale="1">
        <p:scale>
          <a:sx n="107" d="100"/>
          <a:sy n="107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2C0C6AF-E660-4F20-9DB0-1C15C4EDEA6B}" type="datetime1">
              <a:rPr lang="en-US"/>
              <a:pPr>
                <a:defRPr/>
              </a:pPr>
              <a:t>4/3/2013</a:t>
            </a:fld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1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9287B0C-2F32-42A4-8D20-DD6D26110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25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37DFDBB-2D2F-4ED6-AD2E-C47D4F6DA0FE}" type="datetime1">
              <a:rPr lang="en-US"/>
              <a:pPr>
                <a:defRPr/>
              </a:pPr>
              <a:t>4/3/2013</a:t>
            </a:fld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342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825"/>
            <a:ext cx="502920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1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99FDAA32-CC06-4076-B5DB-F7C84488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0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14B50B-048B-4E90-AD56-56600EB640A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361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8B56C4-ADAF-4B21-824D-5C96618DBEE6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3619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3E5B40-A68C-4791-8A6B-DC3F55F1CB8D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84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49DDA00-42FC-48F3-8C8B-92E44A996376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848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970081E-A97D-40AA-A563-B3D26BC1E3A5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49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9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1AD8139-A1C7-4D46-BDCE-5F979E314AC2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95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0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B5732C-1ABB-4CE6-8261-43E6937DC4C8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505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B54C60-8285-416E-B48A-5EFC03F09302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505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0DB5944-504A-413C-98CD-5D6D921950E2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52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68E46B-E226-4BE4-8506-98C0F58CF0DB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525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DA7A97E-E965-4239-8738-030782C28EDF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73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730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E9FAD5C-45D7-44AE-AF2C-C6B5CEA2AEDD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730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503D17-1E84-46F8-9EC8-56D6C6E460F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76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2A8A4A0-E20E-452D-8B90-9FEC2A050F30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761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7768C1-2A43-4B82-8CBD-7F30C9F07987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771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942DD7B-1D0F-459F-97B5-236B1A241B64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771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3EC1A0-20FC-4948-82EF-92961DBE67AD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80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802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72584AB-A37D-4FAD-A4EF-F78B2CE2EF83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802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D84EB5A-4FC5-425A-9BD1-3FBF20540E0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40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02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0D49B5C-882C-4131-8354-D4B25FEE5FA2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02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D9F005F-BC02-4E06-9281-3A148F531537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42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23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2B0FF2-07EC-4610-8192-CBAD597960DF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23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7FA5C95-283E-4204-AD80-4AC91AA32826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336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5596B2C-B079-4283-813D-6BBD3D4D8A5E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336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7DFDBB-2D2F-4ED6-AD2E-C47D4F6DA0FE}" type="datetime1">
              <a:rPr lang="en-US" smtClean="0"/>
              <a:pPr>
                <a:defRPr/>
              </a:pPr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DAA32-CC06-4076-B5DB-F7C8448814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0AF968A-3B05-4918-A358-FEAF2386DE3A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47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</p:txBody>
      </p:sp>
      <p:sp>
        <p:nvSpPr>
          <p:cNvPr id="147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50F552-120E-4210-856F-CCCFA94DA16C}" type="datetime1">
              <a:rPr lang="en-US" sz="1200"/>
              <a:pPr/>
              <a:t>4/3/2013</a:t>
            </a:fld>
            <a:endParaRPr lang="en-US" sz="1200"/>
          </a:p>
        </p:txBody>
      </p:sp>
      <p:sp>
        <p:nvSpPr>
          <p:cNvPr id="1474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1200" smtClean="0"/>
              <a:t>PTO: New Presentation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00800"/>
            <a:ext cx="609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306C6EB9-9309-4F57-A404-CDCF6CEEA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8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5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6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96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381000" y="838200"/>
            <a:ext cx="8382000" cy="0"/>
          </a:xfrm>
          <a:prstGeom prst="line">
            <a:avLst/>
          </a:prstGeom>
          <a:noFill/>
          <a:ln w="12700">
            <a:solidFill>
              <a:srgbClr val="FF6F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23" descr="MBTI_CP small lo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19800"/>
            <a:ext cx="83883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0" descr="MBTI_RGB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5943600"/>
            <a:ext cx="3238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31"/>
          <p:cNvSpPr>
            <a:spLocks noChangeArrowheads="1"/>
          </p:cNvSpPr>
          <p:nvPr userDrawn="1"/>
        </p:nvSpPr>
        <p:spPr bwMode="auto">
          <a:xfrm>
            <a:off x="2514600" y="64008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65000"/>
              </a:lnSpc>
            </a:pPr>
            <a:endParaRPr lang="en-US" sz="400" dirty="0"/>
          </a:p>
          <a:p>
            <a:r>
              <a:rPr lang="en-US" sz="500" dirty="0"/>
              <a:t>MBTI® Certification Program Copyright 2008, 2009, 2011 by CPP, Inc. All rights reserved. Permission is hereby granted to reproduce </a:t>
            </a:r>
            <a:r>
              <a:rPr lang="en-US" sz="500" dirty="0" smtClean="0"/>
              <a:t>this slide </a:t>
            </a:r>
            <a:r>
              <a:rPr lang="en-US" sz="500" dirty="0"/>
              <a:t>for workshop use. Duplication for any other use, including </a:t>
            </a:r>
            <a:r>
              <a:rPr lang="en-US" sz="500" dirty="0" smtClean="0"/>
              <a:t>resale, </a:t>
            </a:r>
            <a:r>
              <a:rPr lang="en-US" sz="500" dirty="0"/>
              <a:t>is a violation of copyright law. </a:t>
            </a:r>
            <a:r>
              <a:rPr lang="en-US" sz="500" dirty="0" smtClean="0"/>
              <a:t>Myers-Briggs Type Indicator, MBTI</a:t>
            </a:r>
            <a:r>
              <a:rPr lang="en-US" sz="500" dirty="0"/>
              <a:t>, Introduction to Type, and the MBTI logo are trademarks or registered trademarks of the MBTI Trust, Inc., in the United States and other countries. The CPP logo is a trademark or a registered trademark of CPP, Inc., in the United States and other countries. </a:t>
            </a:r>
          </a:p>
        </p:txBody>
      </p:sp>
      <p:pic>
        <p:nvPicPr>
          <p:cNvPr id="1032" name="Picture 32" descr="Three stack BLK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477000"/>
            <a:ext cx="3048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  <p:sldLayoutId id="214748375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F08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8A99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F08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/>
          <p:cNvSpPr>
            <a:spLocks noChangeArrowheads="1"/>
          </p:cNvSpPr>
          <p:nvPr/>
        </p:nvSpPr>
        <p:spPr bwMode="auto">
          <a:xfrm>
            <a:off x="304800" y="5867400"/>
            <a:ext cx="8534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22"/>
          <p:cNvSpPr>
            <a:spLocks noChangeArrowheads="1"/>
          </p:cNvSpPr>
          <p:nvPr/>
        </p:nvSpPr>
        <p:spPr bwMode="auto">
          <a:xfrm>
            <a:off x="304800" y="5867400"/>
            <a:ext cx="8534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23"/>
          <p:cNvSpPr>
            <a:spLocks noChangeArrowheads="1"/>
          </p:cNvSpPr>
          <p:nvPr/>
        </p:nvSpPr>
        <p:spPr bwMode="auto">
          <a:xfrm>
            <a:off x="304800" y="304800"/>
            <a:ext cx="1447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8610600" y="1752600"/>
            <a:ext cx="533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510" name="Picture 25" descr="MBTI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5722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27"/>
          <p:cNvSpPr>
            <a:spLocks noChangeArrowheads="1"/>
          </p:cNvSpPr>
          <p:nvPr/>
        </p:nvSpPr>
        <p:spPr bwMode="auto">
          <a:xfrm>
            <a:off x="1676400" y="3200400"/>
            <a:ext cx="70104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ct val="50000"/>
              </a:spcAft>
            </a:pPr>
            <a:endParaRPr lang="en-US" sz="2900" b="1">
              <a:solidFill>
                <a:srgbClr val="207984"/>
              </a:solidFill>
              <a:latin typeface="Arial Narrow" pitchFamily="34" charset="0"/>
            </a:endParaRPr>
          </a:p>
          <a:p>
            <a:pPr>
              <a:spcAft>
                <a:spcPct val="50000"/>
              </a:spcAft>
            </a:pPr>
            <a:endParaRPr lang="en-US" sz="1800" b="1">
              <a:solidFill>
                <a:srgbClr val="207984"/>
              </a:solidFill>
              <a:latin typeface="Arial Narrow" pitchFamily="34" charset="0"/>
            </a:endParaRPr>
          </a:p>
          <a:p>
            <a:pPr>
              <a:spcAft>
                <a:spcPct val="50000"/>
              </a:spcAft>
            </a:pP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P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R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S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N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T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D</a:t>
            </a:r>
            <a:r>
              <a:rPr lang="en-US" sz="2000" b="1">
                <a:solidFill>
                  <a:srgbClr val="31B8CC"/>
                </a:solidFill>
                <a:latin typeface="Arial Narrow" pitchFamily="34" charset="0"/>
              </a:rPr>
              <a:t> 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B</a:t>
            </a:r>
            <a:r>
              <a:rPr lang="en-US" sz="10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2000" b="1">
                <a:solidFill>
                  <a:srgbClr val="207984"/>
                </a:solidFill>
                <a:latin typeface="Arial Narrow" pitchFamily="34" charset="0"/>
              </a:rPr>
              <a:t>Y</a:t>
            </a:r>
            <a:endParaRPr lang="en-US" sz="2000">
              <a:solidFill>
                <a:srgbClr val="31B8CC"/>
              </a:solidFill>
              <a:latin typeface="Arial Narrow" pitchFamily="34" charset="0"/>
            </a:endParaRPr>
          </a:p>
          <a:p>
            <a:r>
              <a:rPr lang="en-US" sz="3200">
                <a:solidFill>
                  <a:srgbClr val="207984"/>
                </a:solidFill>
                <a:latin typeface="Arial Narrow" pitchFamily="34" charset="0"/>
              </a:rPr>
              <a:t>Your Name Here</a:t>
            </a:r>
          </a:p>
          <a:p>
            <a:endParaRPr lang="en-US">
              <a:solidFill>
                <a:srgbClr val="207984"/>
              </a:solidFill>
              <a:latin typeface="Arial Narrow" pitchFamily="34" charset="0"/>
            </a:endParaRPr>
          </a:p>
          <a:p>
            <a:pPr>
              <a:spcAft>
                <a:spcPct val="30000"/>
              </a:spcAft>
            </a:pP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D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V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L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O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P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E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D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 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B</a:t>
            </a:r>
            <a:r>
              <a:rPr lang="en-US" sz="800" b="1">
                <a:solidFill>
                  <a:srgbClr val="31B8CC"/>
                </a:solidFill>
                <a:latin typeface="Arial Narrow" pitchFamily="34" charset="0"/>
              </a:rPr>
              <a:t> </a:t>
            </a:r>
            <a:r>
              <a:rPr lang="en-US" sz="1400" b="1">
                <a:solidFill>
                  <a:srgbClr val="207984"/>
                </a:solidFill>
                <a:latin typeface="Arial Narrow" pitchFamily="34" charset="0"/>
              </a:rPr>
              <a:t>Y</a:t>
            </a:r>
            <a:endParaRPr lang="en-US" sz="1400">
              <a:solidFill>
                <a:srgbClr val="31B8CC"/>
              </a:solidFill>
              <a:latin typeface="Arial Narrow" pitchFamily="34" charset="0"/>
            </a:endParaRPr>
          </a:p>
          <a:p>
            <a:r>
              <a:rPr lang="en-US">
                <a:solidFill>
                  <a:srgbClr val="207984"/>
                </a:solidFill>
                <a:latin typeface="Arial Narrow" pitchFamily="34" charset="0"/>
              </a:rPr>
              <a:t>David Freeman  Linda Kirby  Nancy Barger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81" y="762000"/>
            <a:ext cx="7074408" cy="309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E–I Differences </a:t>
            </a:r>
            <a:endParaRPr lang="en-US" sz="1600" b="0" dirty="0" smtClean="0">
              <a:solidFill>
                <a:srgbClr val="FF0066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88058"/>
                </a:solidFill>
              </a:rPr>
              <a:t>People who prefer Extraversion:</a:t>
            </a:r>
            <a:r>
              <a:rPr lang="en-US" sz="2400" b="1" dirty="0" smtClean="0">
                <a:solidFill>
                  <a:srgbClr val="293535"/>
                </a:solidFill>
              </a:rPr>
              <a:t> </a:t>
            </a:r>
            <a:endParaRPr lang="en-US" sz="2400" dirty="0" smtClean="0">
              <a:solidFill>
                <a:srgbClr val="293535"/>
              </a:solidFill>
            </a:endParaRPr>
          </a:p>
          <a:p>
            <a:pPr eaLnBrk="1" hangingPunct="1"/>
            <a:r>
              <a:rPr lang="en-US" sz="2400" dirty="0" smtClean="0"/>
              <a:t>Direct their energy and attention outward </a:t>
            </a:r>
          </a:p>
          <a:p>
            <a:pPr eaLnBrk="1" hangingPunct="1"/>
            <a:r>
              <a:rPr lang="en-US" sz="2400" dirty="0" smtClean="0"/>
              <a:t>Focus on the outer world of people and activity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88058"/>
                </a:solidFill>
              </a:rPr>
              <a:t>People who prefer Introversion:</a:t>
            </a:r>
            <a:endParaRPr lang="en-US" sz="2400" dirty="0" smtClean="0">
              <a:solidFill>
                <a:srgbClr val="293535"/>
              </a:solidFill>
            </a:endParaRPr>
          </a:p>
          <a:p>
            <a:pPr eaLnBrk="1" hangingPunct="1"/>
            <a:r>
              <a:rPr lang="en-US" sz="2400" dirty="0" smtClean="0"/>
              <a:t>Direct their energy and attention inward </a:t>
            </a:r>
          </a:p>
          <a:p>
            <a:pPr eaLnBrk="1" hangingPunct="1"/>
            <a:r>
              <a:rPr lang="en-US" sz="2400" dirty="0" smtClean="0"/>
              <a:t>Focus on their inner world of ideas and experiences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dirty="0" smtClean="0"/>
              <a:t>We all use both preferences, but usually</a:t>
            </a:r>
          </a:p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400" i="1" dirty="0" smtClean="0"/>
              <a:t>not with equal comfort.</a:t>
            </a:r>
          </a:p>
        </p:txBody>
      </p:sp>
      <p:sp>
        <p:nvSpPr>
          <p:cNvPr id="40964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56D3C6BA-CB73-4E68-BA06-C7783CB131AA}" type="slidenum">
              <a:rPr lang="en-US" sz="1400" b="1" smtClean="0">
                <a:solidFill>
                  <a:srgbClr val="FF6F08"/>
                </a:solidFill>
              </a:rPr>
              <a:pPr algn="ctr"/>
              <a:t>10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28800" y="5715000"/>
            <a:ext cx="556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algn="ctr">
              <a:spcBef>
                <a:spcPct val="50000"/>
              </a:spcBef>
            </a:pPr>
            <a:r>
              <a:rPr lang="en-US" sz="1200" i="1" dirty="0" smtClean="0">
                <a:ea typeface="ヒラギノ角ゴ Pro W3" charset="-128"/>
                <a:sym typeface="Arial" charset="0"/>
              </a:rPr>
              <a:t>Source</a:t>
            </a:r>
            <a:r>
              <a:rPr lang="en-US" sz="1200" i="1" dirty="0">
                <a:ea typeface="ヒラギノ角ゴ Pro W3" charset="-128"/>
                <a:sym typeface="Arial" charset="0"/>
              </a:rPr>
              <a:t>: </a:t>
            </a:r>
            <a:r>
              <a:rPr lang="en-US" sz="1200" i="1" dirty="0" smtClean="0">
                <a:ea typeface="ヒラギノ角ゴ Pro W3" charset="-128"/>
                <a:sym typeface="Arial" charset="0"/>
              </a:rPr>
              <a:t>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</a:t>
            </a:r>
            <a:r>
              <a:rPr lang="en-US" sz="1200" i="1" dirty="0">
                <a:cs typeface="Arial" charset="0"/>
                <a:sym typeface="Arial" charset="0"/>
              </a:rPr>
              <a:t>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 </a:t>
            </a:r>
            <a:r>
              <a:rPr lang="en-US" sz="1200" dirty="0">
                <a:ea typeface="ヒラギノ角ゴ Pro W3" charset="-128"/>
                <a:sym typeface="Arial" charset="0"/>
              </a:rPr>
              <a:t>(6th ed.), I. B. Myers, p.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E–I Illustration</a:t>
            </a:r>
            <a:endParaRPr lang="en-US" dirty="0" smtClean="0">
              <a:solidFill>
                <a:srgbClr val="66FF33"/>
              </a:solidFill>
            </a:endParaRPr>
          </a:p>
        </p:txBody>
      </p:sp>
      <p:pic>
        <p:nvPicPr>
          <p:cNvPr id="41987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5588"/>
            <a:ext cx="3276600" cy="236061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3124200" cy="234791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066800" y="4144963"/>
            <a:ext cx="701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i="1" dirty="0" smtClean="0">
                <a:ea typeface="ヒラギノ角ゴ Pro W3" charset="-128"/>
                <a:sym typeface="Arial" charset="0"/>
              </a:rPr>
              <a:t>Source: 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i="1" dirty="0">
                <a:ea typeface="ヒラギノ角ゴ Pro W3" charset="-128"/>
                <a:sym typeface="Arial" charset="0"/>
              </a:rPr>
              <a:t> and Change</a:t>
            </a:r>
            <a:r>
              <a:rPr lang="en-US" sz="1200" dirty="0">
                <a:ea typeface="ヒラギノ角ゴ Pro W3" charset="-128"/>
                <a:sym typeface="Arial" charset="0"/>
              </a:rPr>
              <a:t>, N. J. Barger &amp; L. K. Kirby, p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. 4.</a:t>
            </a:r>
            <a:endParaRPr lang="en-US" sz="1200" dirty="0">
              <a:ea typeface="ヒラギノ角ゴ Pro W3" charset="-128"/>
              <a:sym typeface="Arial" charset="0"/>
            </a:endParaRPr>
          </a:p>
        </p:txBody>
      </p:sp>
      <p:sp>
        <p:nvSpPr>
          <p:cNvPr id="41990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CBF86405-8945-47AC-83E4-E2B540F2E03A}" type="slidenum">
              <a:rPr lang="en-US" sz="1400" b="1" smtClean="0">
                <a:solidFill>
                  <a:srgbClr val="FF6F08"/>
                </a:solidFill>
              </a:rPr>
              <a:pPr algn="ctr"/>
              <a:t>11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People Focus Their Attention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91000" cy="4267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People who prefer </a:t>
            </a:r>
            <a:r>
              <a:rPr lang="en-US" b="1" dirty="0" smtClean="0">
                <a:solidFill>
                  <a:srgbClr val="088058"/>
                </a:solidFill>
              </a:rPr>
              <a:t>Extraversion (E) </a:t>
            </a:r>
          </a:p>
          <a:p>
            <a:pPr marL="341313" indent="-341313" eaLnBrk="1" hangingPunct="1"/>
            <a:r>
              <a:rPr lang="en-US" sz="2400" dirty="0" smtClean="0"/>
              <a:t>Are energized by interacting with others</a:t>
            </a:r>
          </a:p>
          <a:p>
            <a:pPr marL="341313" indent="-341313" eaLnBrk="1" hangingPunct="1"/>
            <a:r>
              <a:rPr lang="en-US" sz="2400" dirty="0" smtClean="0"/>
              <a:t>Are sociable and expressive</a:t>
            </a:r>
          </a:p>
          <a:p>
            <a:pPr marL="341313" indent="-341313" eaLnBrk="1" hangingPunct="1"/>
            <a:r>
              <a:rPr lang="en-US" sz="2400" dirty="0" smtClean="0"/>
              <a:t>Prefer to communicate face-to-face</a:t>
            </a:r>
          </a:p>
          <a:p>
            <a:pPr marL="341313" indent="-341313" eaLnBrk="1" hangingPunct="1"/>
            <a:r>
              <a:rPr lang="en-US" sz="2400" dirty="0" smtClean="0"/>
              <a:t>Work out ideas by talking them through</a:t>
            </a:r>
          </a:p>
          <a:p>
            <a:pPr marL="0" indent="0" eaLnBrk="1" hangingPunct="1"/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8397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4267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People who prefer </a:t>
            </a:r>
            <a:r>
              <a:rPr lang="en-US" b="1" dirty="0" smtClean="0">
                <a:solidFill>
                  <a:srgbClr val="088058"/>
                </a:solidFill>
              </a:rPr>
              <a:t>Introversion (I)</a:t>
            </a:r>
          </a:p>
          <a:p>
            <a:pPr marL="341313" indent="-341313" eaLnBrk="1" hangingPunct="1"/>
            <a:r>
              <a:rPr lang="en-US" sz="2400" dirty="0" smtClean="0"/>
              <a:t>Are energized by opportunity to reflect</a:t>
            </a:r>
          </a:p>
          <a:p>
            <a:pPr marL="341313" indent="-341313" eaLnBrk="1" hangingPunct="1"/>
            <a:r>
              <a:rPr lang="en-US" sz="2400" dirty="0" smtClean="0"/>
              <a:t>Are private and </a:t>
            </a:r>
            <a:br>
              <a:rPr lang="en-US" sz="2400" dirty="0" smtClean="0"/>
            </a:br>
            <a:r>
              <a:rPr lang="en-US" sz="2400" dirty="0" smtClean="0"/>
              <a:t>contained</a:t>
            </a:r>
          </a:p>
          <a:p>
            <a:pPr marL="341313" indent="-341313" eaLnBrk="1" hangingPunct="1"/>
            <a:r>
              <a:rPr lang="en-US" sz="2400" dirty="0" smtClean="0"/>
              <a:t>Prefer to communicate </a:t>
            </a:r>
            <a:br>
              <a:rPr lang="en-US" sz="2400" dirty="0" smtClean="0"/>
            </a:br>
            <a:r>
              <a:rPr lang="en-US" sz="2400" dirty="0" smtClean="0"/>
              <a:t>by writing</a:t>
            </a:r>
          </a:p>
          <a:p>
            <a:pPr marL="341313" indent="-341313" eaLnBrk="1" hangingPunct="1"/>
            <a:r>
              <a:rPr lang="en-US" sz="2400" dirty="0" smtClean="0"/>
              <a:t>Work out ideas by thinking them through</a:t>
            </a:r>
          </a:p>
          <a:p>
            <a:pPr marL="0" indent="0" eaLnBrk="1" hangingPunct="1"/>
            <a:endParaRPr lang="en-US" sz="2400" dirty="0" smtClean="0"/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018473EC-6EBD-4D45-BE14-DA01916E535A}" type="slidenum">
              <a:rPr lang="en-US" sz="1400" b="1" smtClean="0">
                <a:solidFill>
                  <a:srgbClr val="FF6F08"/>
                </a:solidFill>
              </a:rPr>
              <a:pPr algn="ctr"/>
              <a:t>12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38200" y="5715000"/>
            <a:ext cx="7010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i="1" dirty="0">
                <a:ea typeface="ヒラギノ角ゴ Pro W3" charset="-128"/>
                <a:sym typeface="Arial" charset="0"/>
              </a:rPr>
              <a:t>Source: </a:t>
            </a:r>
            <a:r>
              <a:rPr lang="en-US" sz="1200" i="1" dirty="0" smtClean="0">
                <a:ea typeface="ヒラギノ角ゴ Pro W3" charset="-128"/>
                <a:sym typeface="Arial" charset="0"/>
              </a:rPr>
              <a:t>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 </a:t>
            </a:r>
            <a:r>
              <a:rPr lang="en-US" sz="1200" dirty="0">
                <a:ea typeface="ヒラギノ角ゴ Pro W3" charset="-128"/>
                <a:sym typeface="Arial" charset="0"/>
              </a:rPr>
              <a:t>(6th ed.), I. B. Myers, p.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Words Associated with E–I</a:t>
            </a:r>
            <a:endParaRPr lang="en-US" dirty="0" smtClean="0">
              <a:solidFill>
                <a:srgbClr val="66FF33"/>
              </a:solidFill>
            </a:endParaRP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685800" y="2439988"/>
            <a:ext cx="36576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 eaLnBrk="1" hangingPunct="1">
              <a:lnSpc>
                <a:spcPct val="80000"/>
              </a:lnSpc>
              <a:spcBef>
                <a:spcPts val="1400"/>
              </a:spcBef>
            </a:pPr>
            <a:r>
              <a:rPr lang="en-US" b="1">
                <a:cs typeface="Arial" charset="0"/>
                <a:sym typeface="Arial" charset="0"/>
              </a:rPr>
              <a:t>Extraversion</a:t>
            </a:r>
            <a:endParaRPr lang="en-US">
              <a:cs typeface="Arial" charset="0"/>
              <a:sym typeface="Arial" charset="0"/>
            </a:endParaRP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Action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Outward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People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Interaction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Many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Expressive</a:t>
            </a:r>
          </a:p>
          <a:p>
            <a:pPr marL="39688" algn="r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Do-Think-Do</a:t>
            </a:r>
          </a:p>
        </p:txBody>
      </p:sp>
      <p:sp>
        <p:nvSpPr>
          <p:cNvPr id="38923" name="Rectangle 11"/>
          <p:cNvSpPr>
            <a:spLocks/>
          </p:cNvSpPr>
          <p:nvPr/>
        </p:nvSpPr>
        <p:spPr bwMode="auto">
          <a:xfrm>
            <a:off x="4800600" y="2438400"/>
            <a:ext cx="36576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eaLnBrk="1" hangingPunct="1">
              <a:lnSpc>
                <a:spcPct val="80000"/>
              </a:lnSpc>
              <a:spcBef>
                <a:spcPts val="1400"/>
              </a:spcBef>
            </a:pPr>
            <a:r>
              <a:rPr lang="en-US" b="1">
                <a:cs typeface="Arial" charset="0"/>
                <a:sym typeface="Arial" charset="0"/>
              </a:rPr>
              <a:t>Introversion</a:t>
            </a:r>
            <a:endParaRPr lang="en-US">
              <a:cs typeface="Arial" charset="0"/>
              <a:sym typeface="Arial" charset="0"/>
            </a:endParaRP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Reflection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Inward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Privacy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Concentration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Few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Quiet</a:t>
            </a:r>
          </a:p>
          <a:p>
            <a:pPr marL="39688" eaLnBrk="1" hangingPunct="1">
              <a:lnSpc>
                <a:spcPct val="60000"/>
              </a:lnSpc>
              <a:spcBef>
                <a:spcPts val="1400"/>
              </a:spcBef>
            </a:pPr>
            <a:r>
              <a:rPr lang="en-US">
                <a:cs typeface="Arial" charset="0"/>
                <a:sym typeface="Arial" charset="0"/>
              </a:rPr>
              <a:t>Think-Do-Think</a:t>
            </a:r>
          </a:p>
        </p:txBody>
      </p:sp>
      <p:pic>
        <p:nvPicPr>
          <p:cNvPr id="45061" name="Picture 8" descr="EI 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8" t="14441" r="35844" b="65564"/>
          <a:stretch>
            <a:fillRect/>
          </a:stretch>
        </p:blipFill>
        <p:spPr bwMode="auto">
          <a:xfrm>
            <a:off x="3276600" y="990600"/>
            <a:ext cx="2590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39755BFE-4271-43D9-957D-06B4C4FEDDE9}" type="slidenum">
              <a:rPr lang="en-US" sz="1400" b="1" smtClean="0">
                <a:solidFill>
                  <a:srgbClr val="FF6F08"/>
                </a:solidFill>
              </a:rPr>
              <a:pPr algn="ctr"/>
              <a:t>13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E–I Self-Assessment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57200" y="990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132080" bIns="50800"/>
          <a:lstStyle/>
          <a:p>
            <a:pPr marL="39688" algn="ctr" eaLnBrk="1" hangingPunct="1"/>
            <a:r>
              <a:rPr lang="en-US" b="1"/>
              <a:t>Given the choice, which do you prefer: </a:t>
            </a:r>
            <a:br>
              <a:rPr lang="en-US" b="1"/>
            </a:br>
            <a:r>
              <a:rPr lang="en-US" b="1">
                <a:solidFill>
                  <a:srgbClr val="088058"/>
                </a:solidFill>
              </a:rPr>
              <a:t>Extraversion</a:t>
            </a:r>
            <a:r>
              <a:rPr lang="en-US" b="1"/>
              <a:t> or </a:t>
            </a:r>
            <a:r>
              <a:rPr lang="en-US" b="1">
                <a:solidFill>
                  <a:srgbClr val="088058"/>
                </a:solidFill>
              </a:rPr>
              <a:t>Introversion</a:t>
            </a:r>
            <a:r>
              <a:rPr lang="en-US" b="1"/>
              <a:t>?</a:t>
            </a:r>
            <a:r>
              <a:rPr lang="en-US" b="1">
                <a:solidFill>
                  <a:srgbClr val="5C367A"/>
                </a:solidFill>
              </a:rPr>
              <a:t> </a:t>
            </a:r>
          </a:p>
          <a:p>
            <a:pPr marL="39688" algn="ctr" eaLnBrk="1" hangingPunct="1"/>
            <a:r>
              <a:rPr lang="en-US" b="1">
                <a:solidFill>
                  <a:srgbClr val="088058"/>
                </a:solidFill>
                <a:sym typeface="Wingdings" pitchFamily="2" charset="2"/>
              </a:rPr>
              <a:t> your self-assessment</a:t>
            </a:r>
            <a:r>
              <a:rPr lang="en-US" b="1">
                <a:solidFill>
                  <a:srgbClr val="FF6F08"/>
                </a:solidFill>
              </a:rPr>
              <a:t/>
            </a:r>
            <a:br>
              <a:rPr lang="en-US" b="1">
                <a:solidFill>
                  <a:srgbClr val="FF6F08"/>
                </a:solidFill>
              </a:rPr>
            </a:br>
            <a:r>
              <a:rPr lang="en-US" b="1"/>
              <a:t/>
            </a:r>
            <a:br>
              <a:rPr lang="en-US" b="1"/>
            </a:br>
            <a:endParaRPr lang="en-US" b="1" i="1">
              <a:latin typeface="Arial Narrow" pitchFamily="34" charset="0"/>
            </a:endParaRP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838200" y="4762500"/>
            <a:ext cx="1066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 eaLnBrk="1" hangingPunct="1">
              <a:lnSpc>
                <a:spcPct val="70000"/>
              </a:lnSpc>
              <a:spcBef>
                <a:spcPts val="1400"/>
              </a:spcBef>
            </a:pPr>
            <a:endParaRPr lang="en-US" b="1">
              <a:cs typeface="Arial" charset="0"/>
              <a:sym typeface="Arial" charset="0"/>
            </a:endParaRPr>
          </a:p>
        </p:txBody>
      </p:sp>
      <p:pic>
        <p:nvPicPr>
          <p:cNvPr id="47109" name="Picture 7" descr="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4" t="14441" r="19180" b="41125"/>
          <a:stretch>
            <a:fillRect/>
          </a:stretch>
        </p:blipFill>
        <p:spPr bwMode="auto">
          <a:xfrm>
            <a:off x="1981200" y="2397125"/>
            <a:ext cx="5181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EA0DB154-F30D-422B-95E2-6E9D74FA8616}" type="slidenum">
              <a:rPr lang="en-US" sz="1400" b="1" smtClean="0">
                <a:solidFill>
                  <a:srgbClr val="FF6F08"/>
                </a:solidFill>
              </a:rPr>
              <a:pPr algn="ctr"/>
              <a:t>14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867400" y="5410200"/>
            <a:ext cx="609600" cy="609600"/>
          </a:xfrm>
          <a:prstGeom prst="rect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743200" y="5410200"/>
            <a:ext cx="609600" cy="609600"/>
          </a:xfrm>
          <a:prstGeom prst="rect">
            <a:avLst/>
          </a:prstGeom>
          <a:noFill/>
          <a:ln w="12700">
            <a:solidFill>
              <a:srgbClr val="606060"/>
            </a:solidFill>
            <a:round/>
            <a:headEnd/>
            <a:tailEnd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16 Personality Types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7373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1AE071D8-3828-4B1D-A75B-DFA2118703FC}" type="slidenum">
              <a:rPr lang="en-US" sz="1400" b="1" smtClean="0">
                <a:solidFill>
                  <a:srgbClr val="FF6F08"/>
                </a:solidFill>
              </a:rPr>
              <a:pPr algn="ctr"/>
              <a:t>15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86" y="1219200"/>
            <a:ext cx="6853428" cy="4078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Page 2:</a:t>
            </a:r>
          </a:p>
        </p:txBody>
      </p:sp>
      <p:sp>
        <p:nvSpPr>
          <p:cNvPr id="76803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78D9D72C-170A-4106-8470-3A55B9D260B5}" type="slidenum">
              <a:rPr lang="en-US" sz="1400" b="1" smtClean="0">
                <a:solidFill>
                  <a:srgbClr val="FF6F08"/>
                </a:solidFill>
              </a:rPr>
              <a:pPr algn="ctr"/>
              <a:t>16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447800" y="2971800"/>
            <a:ext cx="152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Rectangle 8"/>
          <p:cNvSpPr>
            <a:spLocks noChangeArrowheads="1"/>
          </p:cNvSpPr>
          <p:nvPr/>
        </p:nvSpPr>
        <p:spPr bwMode="auto">
          <a:xfrm>
            <a:off x="7543800" y="3048000"/>
            <a:ext cx="1524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MBTI</a:t>
            </a:r>
            <a:r>
              <a:rPr lang="en-US" sz="3200" baseline="48000" dirty="0" smtClean="0"/>
              <a:t>®</a:t>
            </a:r>
            <a:r>
              <a:rPr lang="en-US" dirty="0" smtClean="0"/>
              <a:t> Step I</a:t>
            </a:r>
            <a:r>
              <a:rPr lang="en-US" sz="3200" baseline="48000" dirty="0" smtClean="0"/>
              <a:t>™</a:t>
            </a:r>
            <a:r>
              <a:rPr lang="en-US" dirty="0" smtClean="0"/>
              <a:t> Profile Report </a:t>
            </a:r>
            <a:r>
              <a:rPr lang="en-US" sz="2400" dirty="0" smtClean="0"/>
              <a:t>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9801"/>
            <a:ext cx="7964866" cy="3028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38800" y="13055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PCC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953001" y="2514600"/>
            <a:ext cx="762000" cy="22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5334001" y="1751018"/>
            <a:ext cx="609599" cy="7635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57800" y="496318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PCI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00800" y="3581400"/>
            <a:ext cx="45720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5715001" y="3886200"/>
            <a:ext cx="91440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Results </a:t>
            </a:r>
            <a:endParaRPr lang="en-US" sz="2400" dirty="0" smtClean="0"/>
          </a:p>
        </p:txBody>
      </p:sp>
      <p:sp>
        <p:nvSpPr>
          <p:cNvPr id="77828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01FF1F7A-D9AC-415A-9770-FF11F8EB3BD0}" type="slidenum">
              <a:rPr lang="en-US" sz="1400" b="1" smtClean="0">
                <a:solidFill>
                  <a:srgbClr val="FF6F08"/>
                </a:solidFill>
              </a:rPr>
              <a:pPr algn="ctr"/>
              <a:t>17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F08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8A99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F08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28700" indent="-10287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207984"/>
                </a:solidFill>
              </a:rPr>
              <a:t>pci</a:t>
            </a:r>
            <a:r>
              <a:rPr lang="en-US" b="1" dirty="0" smtClean="0">
                <a:solidFill>
                  <a:srgbClr val="207984"/>
                </a:solidFill>
              </a:rPr>
              <a:t> = preference clarity index</a:t>
            </a:r>
            <a:endParaRPr lang="en-US" dirty="0" smtClean="0">
              <a:solidFill>
                <a:srgbClr val="207984"/>
              </a:solidFill>
            </a:endParaRPr>
          </a:p>
          <a:p>
            <a:pPr marL="1028700" indent="-1028700" eaLnBrk="1" hangingPunct="1">
              <a:buFont typeface="Wingdings" pitchFamily="2" charset="2"/>
              <a:buNone/>
            </a:pPr>
            <a:r>
              <a:rPr lang="en-US" dirty="0" smtClean="0"/>
              <a:t>	a number ranging from 1 to 30, assigned by computer scoring, that indicates how consistently you chose one side of a dichotomy</a:t>
            </a:r>
            <a:endParaRPr lang="en-US" b="1" dirty="0" smtClean="0">
              <a:ea typeface="ヒラギノ角ゴ Pro W6" charset="-128"/>
            </a:endParaRPr>
          </a:p>
          <a:p>
            <a:pPr marL="1028700" indent="-1028700" eaLnBrk="1" hangingPunct="1">
              <a:buFont typeface="Wingdings" pitchFamily="2" charset="2"/>
              <a:buNone/>
            </a:pPr>
            <a:r>
              <a:rPr lang="en-US" b="1" dirty="0" err="1" smtClean="0">
                <a:solidFill>
                  <a:srgbClr val="207984"/>
                </a:solidFill>
              </a:rPr>
              <a:t>pcc</a:t>
            </a:r>
            <a:r>
              <a:rPr lang="en-US" b="1" dirty="0" smtClean="0">
                <a:solidFill>
                  <a:srgbClr val="207984"/>
                </a:solidFill>
              </a:rPr>
              <a:t> = preference clarity category</a:t>
            </a:r>
            <a:endParaRPr lang="en-US" dirty="0" smtClean="0">
              <a:solidFill>
                <a:srgbClr val="207984"/>
              </a:solidFill>
            </a:endParaRPr>
          </a:p>
          <a:p>
            <a:pPr marL="1028700" indent="-1028700" eaLnBrk="1" hangingPunct="1">
              <a:buFont typeface="Wingdings" pitchFamily="2" charset="2"/>
              <a:buNone/>
            </a:pPr>
            <a:r>
              <a:rPr lang="en-US" dirty="0" smtClean="0"/>
              <a:t>	a label describing how consistently </a:t>
            </a:r>
            <a:br>
              <a:rPr lang="en-US" dirty="0" smtClean="0"/>
            </a:br>
            <a:r>
              <a:rPr lang="en-US" dirty="0" smtClean="0"/>
              <a:t>you chose one side of a dichotomy—</a:t>
            </a:r>
            <a:br>
              <a:rPr lang="en-US" dirty="0" smtClean="0"/>
            </a:br>
            <a:r>
              <a:rPr lang="en-US" dirty="0" smtClean="0"/>
              <a:t>slight, moderate, clear, or very clear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Levels of Confidence</a:t>
            </a: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67518BD9-AD18-4F45-BF96-D57B2B70A2CB}" type="slidenum">
              <a:rPr lang="en-US" sz="1400" b="1" smtClean="0">
                <a:solidFill>
                  <a:srgbClr val="FF6F08"/>
                </a:solidFill>
              </a:rPr>
              <a:pPr algn="ctr"/>
              <a:t>18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 rot="10800000" flipH="1">
            <a:off x="4572000" y="1600200"/>
            <a:ext cx="1587" cy="685800"/>
          </a:xfrm>
          <a:prstGeom prst="line">
            <a:avLst/>
          </a:prstGeom>
          <a:noFill/>
          <a:ln w="88900">
            <a:solidFill>
              <a:srgbClr val="207984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rot="10800000" flipH="1">
            <a:off x="4572000" y="3048000"/>
            <a:ext cx="1587" cy="685800"/>
          </a:xfrm>
          <a:prstGeom prst="line">
            <a:avLst/>
          </a:prstGeom>
          <a:noFill/>
          <a:ln w="88900">
            <a:solidFill>
              <a:srgbClr val="207984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1000" y="3886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Self-estimated type </a:t>
            </a:r>
            <a:endParaRPr lang="en-US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81000" y="52578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True type—innate predispositions</a:t>
            </a:r>
            <a:endParaRPr lang="en-US" dirty="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rot="10800000" flipH="1">
            <a:off x="4572001" y="4495800"/>
            <a:ext cx="1587" cy="685800"/>
          </a:xfrm>
          <a:prstGeom prst="line">
            <a:avLst/>
          </a:prstGeom>
          <a:noFill/>
          <a:ln w="88900">
            <a:solidFill>
              <a:srgbClr val="207984"/>
            </a:solidFill>
            <a:round/>
            <a:headEnd/>
            <a:tailEnd type="triangle" w="med" len="med"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9906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132080" bIns="50800"/>
          <a:lstStyle/>
          <a:p>
            <a:pPr algn="ctr" eaLnBrk="1" hangingPunct="1">
              <a:spcBef>
                <a:spcPct val="20000"/>
              </a:spcBef>
              <a:buClr>
                <a:srgbClr val="FF6F08"/>
              </a:buClr>
              <a:buFont typeface="Wingdings" pitchFamily="2" charset="2"/>
              <a:buNone/>
            </a:pPr>
            <a:r>
              <a:rPr lang="en-US" sz="3200" dirty="0"/>
              <a:t>“Best-fit” type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381000" y="23622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132080" bIns="50800"/>
          <a:lstStyle/>
          <a:p>
            <a:pPr algn="ctr" eaLnBrk="1" hangingPunct="1">
              <a:spcBef>
                <a:spcPct val="20000"/>
              </a:spcBef>
              <a:buClr>
                <a:srgbClr val="FF6F08"/>
              </a:buClr>
              <a:buFont typeface="Wingdings" pitchFamily="2" charset="2"/>
              <a:buNone/>
            </a:pPr>
            <a:r>
              <a:rPr lang="en-US" sz="3200"/>
              <a:t>Reported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the MBTI</a:t>
            </a:r>
            <a:r>
              <a:rPr lang="en-US" sz="3200" baseline="48000" dirty="0" smtClean="0"/>
              <a:t>®</a:t>
            </a:r>
            <a:r>
              <a:rPr lang="en-US" dirty="0" smtClean="0"/>
              <a:t> Instrument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An indicator—not a test 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Looks only at normal behavior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Forced-choice questions 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No right or wrong answers—no better or worse types.</a:t>
            </a:r>
          </a:p>
          <a:p>
            <a:pPr lvl="1"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All types have potential strengths and possible pitfalls or blind spots</a:t>
            </a:r>
          </a:p>
          <a:p>
            <a:pPr eaLnBrk="1" hangingPunct="1">
              <a:spcBef>
                <a:spcPct val="0"/>
              </a:spcBef>
              <a:spcAft>
                <a:spcPct val="25000"/>
              </a:spcAft>
            </a:pPr>
            <a:r>
              <a:rPr lang="en-US" smtClean="0"/>
              <a:t>Your results are confidential</a:t>
            </a: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58907A2C-DF84-487A-8D8C-9536744A41C3}" type="slidenum">
              <a:rPr lang="en-US" sz="1400" b="1" smtClean="0">
                <a:solidFill>
                  <a:srgbClr val="FF6F08"/>
                </a:solidFill>
              </a:rPr>
              <a:pPr algn="ctr"/>
              <a:t>2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the MBTI</a:t>
            </a:r>
            <a:r>
              <a:rPr lang="en-US" sz="3200" baseline="48000" dirty="0" smtClean="0"/>
              <a:t>®</a:t>
            </a:r>
            <a:r>
              <a:rPr lang="en-US" dirty="0" smtClean="0"/>
              <a:t> Tool Is Used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74460"/>
            <a:ext cx="2133600" cy="2097740"/>
          </a:xfrm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USA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Canada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Mexico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South America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UK</a:t>
            </a:r>
          </a:p>
          <a:p>
            <a:pPr marL="228600" indent="-228600" eaLnBrk="1" hangingPunct="1">
              <a:spcBef>
                <a:spcPct val="0"/>
              </a:spcBef>
              <a:buClr>
                <a:schemeClr val="hlink"/>
              </a:buClr>
              <a:buFont typeface="Times" charset="0"/>
              <a:buChar char="•"/>
            </a:pPr>
            <a:r>
              <a:rPr lang="en-US" sz="1800" dirty="0" smtClean="0"/>
              <a:t>Europe</a:t>
            </a:r>
          </a:p>
          <a:p>
            <a:pPr marL="228600" indent="-228600" eaLnBrk="1" hangingPunct="1">
              <a:lnSpc>
                <a:spcPct val="90000"/>
              </a:lnSpc>
              <a:buClr>
                <a:schemeClr val="hlink"/>
              </a:buClr>
              <a:buFont typeface="Times" charset="0"/>
              <a:buChar char="•"/>
            </a:pPr>
            <a:endParaRPr lang="en-US" sz="1800" dirty="0" smtClean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619500" y="4074460"/>
            <a:ext cx="2133600" cy="225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Australia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New Zealand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China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India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Japan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Korea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6553200" y="4074460"/>
            <a:ext cx="2133600" cy="209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Malaysia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Singapore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Middle East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Dubai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>
                <a:cs typeface="Arial" charset="0"/>
                <a:sym typeface="Arial" charset="0"/>
              </a:rPr>
              <a:t>South Africa</a:t>
            </a:r>
            <a:endParaRPr lang="en-US" sz="1800" dirty="0"/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Kenya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Char char="•"/>
            </a:pPr>
            <a:r>
              <a:rPr lang="en-US" sz="1800" dirty="0"/>
              <a:t>And more!</a:t>
            </a:r>
          </a:p>
          <a:p>
            <a:pPr marL="228600" indent="-228600" eaLnBrk="1" hangingPunct="1">
              <a:buClr>
                <a:schemeClr val="hlink"/>
              </a:buClr>
              <a:buFont typeface="Times" charset="0"/>
              <a:buNone/>
            </a:pPr>
            <a:endParaRPr lang="en-US" sz="1800" dirty="0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D63308CB-19BD-4DFD-91E2-93D778577B3D}" type="slidenum">
              <a:rPr lang="en-US" sz="1400" b="1" smtClean="0">
                <a:solidFill>
                  <a:srgbClr val="FF6F08"/>
                </a:solidFill>
              </a:rPr>
              <a:pPr algn="ctr"/>
              <a:t>3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0" b="3715"/>
          <a:stretch/>
        </p:blipFill>
        <p:spPr>
          <a:xfrm>
            <a:off x="1236009" y="874060"/>
            <a:ext cx="6671982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038600" cy="4191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Carl Gustav Jung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(1875–1961), a Swiss psychiatrist, developed </a:t>
            </a:r>
            <a:br>
              <a:rPr lang="en-US" sz="2400" dirty="0" smtClean="0"/>
            </a:br>
            <a:r>
              <a:rPr lang="en-US" sz="2400" dirty="0" smtClean="0"/>
              <a:t>a theory of personality:  Differences between people are not random. Instead they form patterns—types.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Psychological Types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(published 1921, translated into English 1923)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pic>
        <p:nvPicPr>
          <p:cNvPr id="33795" name="Picture 4" descr="jung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 l="3703"/>
          <a:stretch>
            <a:fillRect/>
          </a:stretch>
        </p:blipFill>
        <p:spPr>
          <a:xfrm>
            <a:off x="4724400" y="1447800"/>
            <a:ext cx="3962400" cy="42291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70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en-US" dirty="0" smtClean="0"/>
              <a:t>Carl G. Jung</a:t>
            </a:r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1642CEF0-075A-4652-90B6-4633C84C5181}" type="slidenum">
              <a:rPr lang="en-US" sz="1400" b="1" smtClean="0">
                <a:solidFill>
                  <a:srgbClr val="FF6F08"/>
                </a:solidFill>
              </a:rPr>
              <a:pPr algn="ctr"/>
              <a:t>4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0386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Isabel Briggs Myers 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(1897–1980) developed Jung’s theory in partnership with Briggs.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Beginning in 1943, she developed questions that became the </a:t>
            </a:r>
            <a:r>
              <a:rPr lang="en-US" sz="2400" i="1" smtClean="0"/>
              <a:t>Myers-Briggs Type Indicator</a:t>
            </a:r>
            <a:r>
              <a:rPr lang="en-US" sz="1200" i="1" baseline="92000" smtClean="0"/>
              <a:t>®</a:t>
            </a:r>
            <a:r>
              <a:rPr lang="en-US" sz="2400" smtClean="0"/>
              <a:t> instrument.</a:t>
            </a:r>
          </a:p>
        </p:txBody>
      </p:sp>
      <p:pic>
        <p:nvPicPr>
          <p:cNvPr id="35843" name="Picture 4" descr="isabelmyers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53000" y="1295400"/>
            <a:ext cx="3421063" cy="42672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</p:spPr>
        <p:txBody>
          <a:bodyPr/>
          <a:lstStyle/>
          <a:p>
            <a:r>
              <a:rPr lang="en-US" dirty="0" smtClean="0"/>
              <a:t>Isabel Briggs Myers</a:t>
            </a: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6D50288D-DEAF-48A3-9A02-C12FAFE738C1}" type="slidenum">
              <a:rPr lang="en-US" sz="1400" b="1" smtClean="0">
                <a:solidFill>
                  <a:srgbClr val="FF6F08"/>
                </a:solidFill>
              </a:rPr>
              <a:pPr algn="ctr"/>
              <a:t>5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Jung’s Personality Theory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person carries out two kinds of mental processes:</a:t>
            </a:r>
          </a:p>
          <a:p>
            <a:pPr lvl="1"/>
            <a:r>
              <a:rPr lang="en-US" dirty="0" smtClean="0"/>
              <a:t>We take in information</a:t>
            </a:r>
          </a:p>
          <a:p>
            <a:pPr lvl="1"/>
            <a:r>
              <a:rPr lang="en-US" dirty="0" smtClean="0"/>
              <a:t>Then we make decisions about the information</a:t>
            </a:r>
          </a:p>
          <a:p>
            <a:endParaRPr lang="en-US" sz="2400" dirty="0" smtClean="0"/>
          </a:p>
          <a:p>
            <a:r>
              <a:rPr lang="en-US" dirty="0" smtClean="0"/>
              <a:t>Everyone has preferred ways of using these mental processes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3DB25F47-8AA1-4362-95B0-605C5CF5EAF2}" type="slidenum">
              <a:rPr lang="en-US" sz="1400" b="1" smtClean="0">
                <a:solidFill>
                  <a:srgbClr val="FF6F08"/>
                </a:solidFill>
              </a:rPr>
              <a:pPr algn="ctr"/>
              <a:t>6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Jung’s Personality Theory </a:t>
            </a:r>
            <a:r>
              <a:rPr lang="en-US" sz="2400" dirty="0" smtClean="0"/>
              <a:t>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2971800"/>
          </a:xfrm>
        </p:spPr>
        <p:txBody>
          <a:bodyPr/>
          <a:lstStyle/>
          <a:p>
            <a:pPr eaLnBrk="1" hangingPunct="1"/>
            <a:r>
              <a:rPr lang="en-US" dirty="0" smtClean="0"/>
              <a:t>Jung believed that preferences are innate—“inborn predispositions”</a:t>
            </a:r>
          </a:p>
          <a:p>
            <a:pPr eaLnBrk="1" hangingPunct="1">
              <a:spcBef>
                <a:spcPts val="1800"/>
              </a:spcBef>
            </a:pPr>
            <a:r>
              <a:rPr lang="en-US" dirty="0" smtClean="0"/>
              <a:t>He also recognized that they are shaped by environmental influences, </a:t>
            </a:r>
            <a:r>
              <a:rPr lang="en-US" dirty="0"/>
              <a:t>such as family, </a:t>
            </a:r>
            <a:r>
              <a:rPr lang="en-US" dirty="0" smtClean="0"/>
              <a:t>culture, </a:t>
            </a:r>
            <a:r>
              <a:rPr lang="en-US" dirty="0"/>
              <a:t>and </a:t>
            </a:r>
            <a:r>
              <a:rPr lang="en-US" dirty="0" smtClean="0"/>
              <a:t>education</a:t>
            </a:r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EF08DBB9-DEE5-48B8-B9AF-45B5D1192074}" type="slidenum">
              <a:rPr lang="en-US" sz="1400" b="1" smtClean="0">
                <a:solidFill>
                  <a:srgbClr val="FF6F08"/>
                </a:solidFill>
              </a:rPr>
              <a:pPr algn="ctr"/>
              <a:t>7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226749"/>
            <a:ext cx="304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>
                <a:solidFill>
                  <a:srgbClr val="207984"/>
                </a:solidFill>
              </a:rPr>
              <a:t>Nature</a:t>
            </a:r>
          </a:p>
          <a:p>
            <a:pPr algn="ctr"/>
            <a:r>
              <a:rPr lang="en-US" i="1" dirty="0"/>
              <a:t>MBTI</a:t>
            </a:r>
            <a:r>
              <a:rPr lang="en-US" sz="1200" i="1" baseline="92000" dirty="0"/>
              <a:t>®</a:t>
            </a:r>
            <a:r>
              <a:rPr lang="en-US" i="1" dirty="0"/>
              <a:t> i</a:t>
            </a:r>
            <a:r>
              <a:rPr lang="en-US" i="1" dirty="0" smtClean="0"/>
              <a:t>nstrument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4226749"/>
            <a:ext cx="304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>
                <a:solidFill>
                  <a:srgbClr val="207984"/>
                </a:solidFill>
              </a:rPr>
              <a:t>Nurture</a:t>
            </a:r>
          </a:p>
          <a:p>
            <a:pPr algn="ctr"/>
            <a:r>
              <a:rPr lang="en-US" i="1" dirty="0" smtClean="0"/>
              <a:t>Environment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41960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207984"/>
                </a:solidFill>
              </a:rPr>
              <a:t>vs.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10668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257300" algn="l"/>
                <a:tab pos="1714500" algn="l"/>
                <a:tab pos="3200400" algn="l"/>
                <a:tab pos="3886200" algn="l"/>
                <a:tab pos="4572000" algn="l"/>
                <a:tab pos="5143500" algn="l"/>
              </a:tabLst>
            </a:pPr>
            <a:r>
              <a:rPr lang="en-US" sz="2800" dirty="0" smtClean="0"/>
              <a:t>The MBTI</a:t>
            </a:r>
            <a:r>
              <a:rPr lang="en-US" sz="1400" i="1" baseline="92000" dirty="0" smtClean="0"/>
              <a:t>®</a:t>
            </a:r>
            <a:r>
              <a:rPr lang="en-US" sz="2800" dirty="0" smtClean="0"/>
              <a:t> instrument indicates preferences on four pairs of opposites, called </a:t>
            </a:r>
            <a:r>
              <a:rPr lang="en-US" sz="2800" i="1" dirty="0" smtClean="0"/>
              <a:t>dichotomies:</a:t>
            </a:r>
            <a:endParaRPr lang="en-US" sz="2400" i="1" dirty="0" smtClean="0"/>
          </a:p>
        </p:txBody>
      </p:sp>
      <p:cxnSp>
        <p:nvCxnSpPr>
          <p:cNvPr id="37892" name="Straight Connector 8"/>
          <p:cNvCxnSpPr>
            <a:cxnSpLocks noChangeShapeType="1"/>
          </p:cNvCxnSpPr>
          <p:nvPr/>
        </p:nvCxnSpPr>
        <p:spPr bwMode="auto">
          <a:xfrm>
            <a:off x="1524000" y="3122612"/>
            <a:ext cx="6096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3" name="Straight Connector 9"/>
          <p:cNvCxnSpPr>
            <a:cxnSpLocks noChangeShapeType="1"/>
          </p:cNvCxnSpPr>
          <p:nvPr/>
        </p:nvCxnSpPr>
        <p:spPr bwMode="auto">
          <a:xfrm>
            <a:off x="1524000" y="3960813"/>
            <a:ext cx="6096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4" name="Straight Connector 10"/>
          <p:cNvCxnSpPr>
            <a:cxnSpLocks noChangeShapeType="1"/>
          </p:cNvCxnSpPr>
          <p:nvPr/>
        </p:nvCxnSpPr>
        <p:spPr bwMode="auto">
          <a:xfrm>
            <a:off x="1524000" y="4800600"/>
            <a:ext cx="6096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MBTI</a:t>
            </a:r>
            <a:r>
              <a:rPr lang="en-US" sz="3200" baseline="48000" dirty="0" smtClean="0"/>
              <a:t>®</a:t>
            </a:r>
            <a:r>
              <a:rPr lang="en-US" dirty="0" smtClean="0"/>
              <a:t> Dichotomies</a:t>
            </a:r>
            <a:endParaRPr lang="en-US" dirty="0" smtClean="0">
              <a:solidFill>
                <a:srgbClr val="66FF33"/>
              </a:solidFill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8BDBB5C3-9C9B-40F6-A878-88ABF48801F6}" type="slidenum">
              <a:rPr lang="en-US" sz="1400" b="1" smtClean="0">
                <a:solidFill>
                  <a:srgbClr val="FF6F08"/>
                </a:solidFill>
              </a:rPr>
              <a:pPr algn="ctr"/>
              <a:t>8</a:t>
            </a:fld>
            <a:endParaRPr lang="en-US" sz="1400" b="1" dirty="0">
              <a:solidFill>
                <a:srgbClr val="FF6F08"/>
              </a:solidFill>
            </a:endParaRPr>
          </a:p>
        </p:txBody>
      </p:sp>
      <p:sp>
        <p:nvSpPr>
          <p:cNvPr id="37897" name="TextBox 1"/>
          <p:cNvSpPr txBox="1">
            <a:spLocks noChangeArrowheads="1"/>
          </p:cNvSpPr>
          <p:nvPr/>
        </p:nvSpPr>
        <p:spPr bwMode="auto">
          <a:xfrm>
            <a:off x="1477963" y="24384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 dirty="0"/>
              <a:t>Extraversion      </a:t>
            </a:r>
            <a:r>
              <a:rPr lang="en-US" sz="2800" b="1" dirty="0">
                <a:solidFill>
                  <a:srgbClr val="FF6F08"/>
                </a:solidFill>
              </a:rPr>
              <a:t>E	</a:t>
            </a:r>
            <a:r>
              <a:rPr lang="en-US" sz="2000" i="1" dirty="0"/>
              <a:t>or</a:t>
            </a:r>
            <a:r>
              <a:rPr lang="en-US" dirty="0"/>
              <a:t>	</a:t>
            </a:r>
            <a:r>
              <a:rPr lang="en-US" sz="2800" b="1" dirty="0">
                <a:solidFill>
                  <a:srgbClr val="FF6F08"/>
                </a:solidFill>
              </a:rPr>
              <a:t>I</a:t>
            </a:r>
            <a:r>
              <a:rPr lang="en-US" dirty="0"/>
              <a:t> 	Introversion</a:t>
            </a:r>
          </a:p>
        </p:txBody>
      </p:sp>
      <p:sp>
        <p:nvSpPr>
          <p:cNvPr id="37898" name="TextBox 12"/>
          <p:cNvSpPr txBox="1">
            <a:spLocks noChangeArrowheads="1"/>
          </p:cNvSpPr>
          <p:nvPr/>
        </p:nvSpPr>
        <p:spPr bwMode="auto">
          <a:xfrm>
            <a:off x="1477963" y="32766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/>
              <a:t>Sensing      	</a:t>
            </a:r>
            <a:r>
              <a:rPr lang="en-US" sz="2800" b="1">
                <a:solidFill>
                  <a:srgbClr val="FF6F08"/>
                </a:solidFill>
              </a:rPr>
              <a:t>S	</a:t>
            </a:r>
            <a:r>
              <a:rPr lang="en-US" sz="2000" i="1"/>
              <a:t>or</a:t>
            </a:r>
            <a:r>
              <a:rPr lang="en-US"/>
              <a:t>	</a:t>
            </a:r>
            <a:r>
              <a:rPr lang="en-US" sz="2800" b="1">
                <a:solidFill>
                  <a:srgbClr val="FF6F08"/>
                </a:solidFill>
              </a:rPr>
              <a:t>N</a:t>
            </a:r>
            <a:r>
              <a:rPr lang="en-US"/>
              <a:t> 	Intuition</a:t>
            </a: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1477963" y="41148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/>
              <a:t>Thinking	</a:t>
            </a:r>
            <a:r>
              <a:rPr lang="en-US" sz="2800" b="1">
                <a:solidFill>
                  <a:srgbClr val="FF6F08"/>
                </a:solidFill>
              </a:rPr>
              <a:t>T	</a:t>
            </a:r>
            <a:r>
              <a:rPr lang="en-US" sz="2000" i="1"/>
              <a:t>or</a:t>
            </a:r>
            <a:r>
              <a:rPr lang="en-US"/>
              <a:t>	</a:t>
            </a:r>
            <a:r>
              <a:rPr lang="en-US" sz="2800" b="1">
                <a:solidFill>
                  <a:srgbClr val="FF6F08"/>
                </a:solidFill>
              </a:rPr>
              <a:t>F</a:t>
            </a:r>
            <a:r>
              <a:rPr lang="en-US"/>
              <a:t> 	Feeling</a:t>
            </a:r>
          </a:p>
        </p:txBody>
      </p:sp>
      <p:sp>
        <p:nvSpPr>
          <p:cNvPr id="37900" name="TextBox 14"/>
          <p:cNvSpPr txBox="1">
            <a:spLocks noChangeArrowheads="1"/>
          </p:cNvSpPr>
          <p:nvPr/>
        </p:nvSpPr>
        <p:spPr bwMode="auto">
          <a:xfrm>
            <a:off x="1477963" y="4953000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l"/>
                <a:tab pos="3027363" algn="l"/>
                <a:tab pos="3941763" algn="l"/>
                <a:tab pos="44624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/>
            <a:r>
              <a:rPr lang="en-US"/>
              <a:t>Judging	</a:t>
            </a:r>
            <a:r>
              <a:rPr lang="en-US" sz="2800" b="1">
                <a:solidFill>
                  <a:srgbClr val="FF6F08"/>
                </a:solidFill>
              </a:rPr>
              <a:t>J	</a:t>
            </a:r>
            <a:r>
              <a:rPr lang="en-US" sz="2000" i="1"/>
              <a:t>or</a:t>
            </a:r>
            <a:r>
              <a:rPr lang="en-US"/>
              <a:t>	</a:t>
            </a:r>
            <a:r>
              <a:rPr lang="en-US" sz="2800" b="1">
                <a:solidFill>
                  <a:srgbClr val="FF6F08"/>
                </a:solidFill>
              </a:rPr>
              <a:t>P</a:t>
            </a:r>
            <a:r>
              <a:rPr lang="en-US"/>
              <a:t> 	Perceiving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Extraversion (E) or Introversion (I)</a:t>
            </a:r>
            <a:endParaRPr lang="en-US" dirty="0" smtClean="0">
              <a:solidFill>
                <a:srgbClr val="66FF33"/>
              </a:solidFill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1828800" y="4267200"/>
            <a:ext cx="5562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ctr" eaLnBrk="1" hangingPunct="1">
              <a:spcBef>
                <a:spcPts val="1850"/>
              </a:spcBef>
            </a:pPr>
            <a:r>
              <a:rPr lang="en-US" sz="3200" dirty="0" smtClean="0">
                <a:cs typeface="Arial" charset="0"/>
                <a:sym typeface="Arial" charset="0"/>
              </a:rPr>
              <a:t>Where we </a:t>
            </a:r>
            <a:r>
              <a:rPr lang="en-US" sz="3200" dirty="0">
                <a:cs typeface="Arial" charset="0"/>
                <a:sym typeface="Arial" charset="0"/>
              </a:rPr>
              <a:t>focus our </a:t>
            </a:r>
            <a:r>
              <a:rPr lang="en-US" sz="3200" dirty="0" smtClean="0">
                <a:cs typeface="Arial" charset="0"/>
                <a:sym typeface="Arial" charset="0"/>
              </a:rPr>
              <a:t/>
            </a:r>
            <a:br>
              <a:rPr lang="en-US" sz="3200" dirty="0" smtClean="0">
                <a:cs typeface="Arial" charset="0"/>
                <a:sym typeface="Arial" charset="0"/>
              </a:rPr>
            </a:br>
            <a:r>
              <a:rPr lang="en-US" sz="3200" dirty="0" smtClean="0">
                <a:cs typeface="Arial" charset="0"/>
                <a:sym typeface="Arial" charset="0"/>
              </a:rPr>
              <a:t>attention and get energy</a:t>
            </a:r>
            <a:endParaRPr lang="en-US" sz="3200" dirty="0">
              <a:cs typeface="Arial" charset="0"/>
              <a:sym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1200" i="1" dirty="0">
                <a:ea typeface="ヒラギノ角ゴ Pro W3" charset="-128"/>
                <a:sym typeface="Arial" charset="0"/>
              </a:rPr>
              <a:t>Source: </a:t>
            </a:r>
            <a:r>
              <a:rPr lang="en-US" sz="1200" i="1" dirty="0" smtClean="0">
                <a:ea typeface="ヒラギノ角ゴ Pro W3" charset="-128"/>
                <a:sym typeface="Arial" charset="0"/>
              </a:rPr>
              <a:t>Introduction </a:t>
            </a:r>
            <a:r>
              <a:rPr lang="en-US" sz="1200" i="1" dirty="0">
                <a:ea typeface="ヒラギノ角ゴ Pro W3" charset="-128"/>
                <a:sym typeface="Arial" charset="0"/>
              </a:rPr>
              <a:t>to </a:t>
            </a:r>
            <a:r>
              <a:rPr lang="en-US" sz="1200" i="1" dirty="0">
                <a:cs typeface="Arial" charset="0"/>
                <a:sym typeface="Arial" charset="0"/>
              </a:rPr>
              <a:t>Type</a:t>
            </a:r>
            <a:r>
              <a:rPr lang="en-US" sz="800" i="1" baseline="74000" dirty="0">
                <a:cs typeface="Arial" charset="0"/>
              </a:rPr>
              <a:t>®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 </a:t>
            </a:r>
            <a:r>
              <a:rPr lang="en-US" sz="1200" dirty="0">
                <a:ea typeface="ヒラギノ角ゴ Pro W3" charset="-128"/>
                <a:sym typeface="Arial" charset="0"/>
              </a:rPr>
              <a:t>(6th ed.), I. B. Myers, p. 9</a:t>
            </a:r>
            <a:r>
              <a:rPr lang="en-US" sz="1200" dirty="0" smtClean="0">
                <a:ea typeface="ヒラギノ角ゴ Pro W3" charset="-128"/>
                <a:sym typeface="Arial" charset="0"/>
              </a:rPr>
              <a:t>.</a:t>
            </a:r>
          </a:p>
        </p:txBody>
      </p:sp>
      <p:pic>
        <p:nvPicPr>
          <p:cNvPr id="39940" name="Picture 7" descr="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4" t="14441" r="19180" b="41125"/>
          <a:stretch>
            <a:fillRect/>
          </a:stretch>
        </p:blipFill>
        <p:spPr bwMode="auto">
          <a:xfrm>
            <a:off x="1752600" y="990600"/>
            <a:ext cx="5638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9"/>
          <p:cNvSpPr>
            <a:spLocks noChangeArrowheads="1"/>
          </p:cNvSpPr>
          <p:nvPr/>
        </p:nvSpPr>
        <p:spPr bwMode="auto">
          <a:xfrm>
            <a:off x="8305800" y="639921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fld id="{1463B51B-CF08-4906-AE71-D78C90BC8BDF}" type="slidenum">
              <a:rPr lang="en-US" sz="1400" b="1" smtClean="0">
                <a:solidFill>
                  <a:srgbClr val="FF6F08"/>
                </a:solidFill>
              </a:rPr>
              <a:pPr algn="ctr"/>
              <a:t>9</a:t>
            </a:fld>
            <a:endParaRPr lang="en-US" sz="1400" b="1" dirty="0">
              <a:solidFill>
                <a:srgbClr val="FF6F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Laura HD:Applications:Microsoft Office 2004:Templates:Presentations:Content:Company Meeting</Template>
  <TotalTime>6759</TotalTime>
  <Words>587</Words>
  <Application>Microsoft Office PowerPoint</Application>
  <PresentationFormat>On-screen Show (4:3)</PresentationFormat>
  <Paragraphs>197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Presentation</vt:lpstr>
      <vt:lpstr>PowerPoint Presentation</vt:lpstr>
      <vt:lpstr>About the MBTI® Instrument</vt:lpstr>
      <vt:lpstr>Where the MBTI® Tool Is Used</vt:lpstr>
      <vt:lpstr>Carl G. Jung</vt:lpstr>
      <vt:lpstr>Isabel Briggs Myers</vt:lpstr>
      <vt:lpstr>Jung’s Personality Theory</vt:lpstr>
      <vt:lpstr>Jung’s Personality Theory (cont.)</vt:lpstr>
      <vt:lpstr>The MBTI® Dichotomies</vt:lpstr>
      <vt:lpstr>Extraversion (E) or Introversion (I)</vt:lpstr>
      <vt:lpstr>E–I Differences </vt:lpstr>
      <vt:lpstr>E–I Illustration</vt:lpstr>
      <vt:lpstr>Where People Focus Their Attention</vt:lpstr>
      <vt:lpstr>Key Words Associated with E–I</vt:lpstr>
      <vt:lpstr>E–I Self-Assessment</vt:lpstr>
      <vt:lpstr>16 Personality Types</vt:lpstr>
      <vt:lpstr>MBTI® Step I™ Profile Report (cont.)</vt:lpstr>
      <vt:lpstr>Type Results </vt:lpstr>
      <vt:lpstr>Levels of Confidence</vt:lpstr>
    </vt:vector>
  </TitlesOfParts>
  <Company>CPP, Inc.,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Grimshaw</dc:creator>
  <cp:lastModifiedBy>Sharon Grimshaw</cp:lastModifiedBy>
  <cp:revision>355</cp:revision>
  <cp:lastPrinted>2008-01-23T02:34:52Z</cp:lastPrinted>
  <dcterms:created xsi:type="dcterms:W3CDTF">2011-02-15T17:18:49Z</dcterms:created>
  <dcterms:modified xsi:type="dcterms:W3CDTF">2013-04-03T13:46:05Z</dcterms:modified>
</cp:coreProperties>
</file>