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712" r:id="rId1"/>
  </p:sldMasterIdLst>
  <p:notesMasterIdLst>
    <p:notesMasterId r:id="rId26"/>
  </p:notesMasterIdLst>
  <p:sldIdLst>
    <p:sldId id="256" r:id="rId2"/>
    <p:sldId id="281" r:id="rId3"/>
    <p:sldId id="277" r:id="rId4"/>
    <p:sldId id="280" r:id="rId5"/>
    <p:sldId id="276" r:id="rId6"/>
    <p:sldId id="278" r:id="rId7"/>
    <p:sldId id="279" r:id="rId8"/>
    <p:sldId id="257" r:id="rId9"/>
    <p:sldId id="282" r:id="rId10"/>
    <p:sldId id="264" r:id="rId11"/>
    <p:sldId id="267" r:id="rId12"/>
    <p:sldId id="265" r:id="rId13"/>
    <p:sldId id="266" r:id="rId14"/>
    <p:sldId id="258" r:id="rId15"/>
    <p:sldId id="272" r:id="rId16"/>
    <p:sldId id="270" r:id="rId17"/>
    <p:sldId id="271" r:id="rId18"/>
    <p:sldId id="273" r:id="rId19"/>
    <p:sldId id="259" r:id="rId20"/>
    <p:sldId id="260" r:id="rId21"/>
    <p:sldId id="274" r:id="rId22"/>
    <p:sldId id="261" r:id="rId23"/>
    <p:sldId id="262" r:id="rId24"/>
    <p:sldId id="275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703" autoAdjust="0"/>
  </p:normalViewPr>
  <p:slideViewPr>
    <p:cSldViewPr>
      <p:cViewPr varScale="1">
        <p:scale>
          <a:sx n="193" d="100"/>
          <a:sy n="193" d="100"/>
        </p:scale>
        <p:origin x="2357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9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Necessity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invention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en-US" b="1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A764-303B-4C21-8315-8BE78E95A08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9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Necessity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invention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en-US" b="1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A764-303B-4C21-8315-8BE78E95A08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10/02/2021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10/02/2021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43323" y="3721472"/>
            <a:ext cx="5120640" cy="2875879"/>
          </a:xfrm>
        </p:spPr>
        <p:txBody>
          <a:bodyPr>
            <a:normAutofit/>
          </a:bodyPr>
          <a:lstStyle/>
          <a:p>
            <a:r>
              <a:rPr lang="en-GB" noProof="0" dirty="0" err="1"/>
              <a:t>Komponentinis</a:t>
            </a:r>
            <a:r>
              <a:rPr lang="en-GB" noProof="0" dirty="0"/>
              <a:t> </a:t>
            </a:r>
            <a:r>
              <a:rPr lang="en-GB" noProof="0" dirty="0" err="1"/>
              <a:t>programų</a:t>
            </a:r>
            <a:r>
              <a:rPr lang="en-GB" noProof="0" dirty="0"/>
              <a:t> </a:t>
            </a:r>
            <a:r>
              <a:rPr lang="en-GB" noProof="0" dirty="0" err="1"/>
              <a:t>sistemų</a:t>
            </a:r>
            <a:r>
              <a:rPr lang="en-GB" noProof="0" dirty="0"/>
              <a:t> </a:t>
            </a:r>
            <a:r>
              <a:rPr lang="en-GB" noProof="0" dirty="0" err="1"/>
              <a:t>projektavimas</a:t>
            </a: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algn="r"/>
            <a:r>
              <a:rPr lang="en-GB" noProof="0" dirty="0"/>
              <a:t>sarunas@ieee.org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Based Software Engineering - CBSE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/>
              <a:t>CBSE Process - Iterative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94478"/>
              </p:ext>
            </p:extLst>
          </p:nvPr>
        </p:nvGraphicFramePr>
        <p:xfrm>
          <a:off x="395536" y="1484784"/>
          <a:ext cx="8482621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31699" imgH="2567858" progId="Visio.Drawing.11">
                  <p:embed/>
                </p:oleObj>
              </mc:Choice>
              <mc:Fallback>
                <p:oleObj name="Visio" r:id="rId2" imgW="4731699" imgH="256785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8482621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CBSE Advantages and Disadvantages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21811"/>
              </p:ext>
            </p:extLst>
          </p:nvPr>
        </p:nvGraphicFramePr>
        <p:xfrm>
          <a:off x="2051720" y="1412776"/>
          <a:ext cx="5112568" cy="28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09026" imgH="3116127" progId="Visio.Drawing.11">
                  <p:embed/>
                </p:oleObj>
              </mc:Choice>
              <mc:Fallback>
                <p:oleObj name="Visio" r:id="rId2" imgW="5509026" imgH="311612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412776"/>
                        <a:ext cx="5112568" cy="288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83568" y="4848255"/>
            <a:ext cx="36724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Software Development: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Reduced costs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GB" sz="1600" dirty="0">
                <a:latin typeface="+mj-lt"/>
                <a:ea typeface="Calibri" pitchFamily="34" charset="0"/>
                <a:cs typeface="Times New Roman" pitchFamily="18" charset="0"/>
              </a:rPr>
              <a:t>Shorter time to market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Increased software reliability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Better maintenance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Improved quality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88024" y="4971366"/>
            <a:ext cx="38884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Due to components usage: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269875" marR="0" lvl="0" indent="-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Lost flexibility – constrained business processes.</a:t>
            </a:r>
          </a:p>
          <a:p>
            <a:pPr marL="269875" marR="0" lvl="0" indent="-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GB" sz="1600" dirty="0">
                <a:latin typeface="+mj-lt"/>
                <a:ea typeface="Calibri" pitchFamily="34" charset="0"/>
                <a:cs typeface="Times New Roman" pitchFamily="18" charset="0"/>
              </a:rPr>
              <a:t>Lost uniqueness.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269875" marR="0" lvl="0" indent="-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436510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+mj-lt"/>
                <a:cs typeface="Aharoni" pitchFamily="2" charset="-79"/>
              </a:rPr>
              <a:t>Advantages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36510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  <a:latin typeface="+mj-lt"/>
                <a:cs typeface="Aharoni" pitchFamily="2" charset="-79"/>
              </a:rPr>
              <a:t>Disadvantages</a:t>
            </a:r>
            <a:endParaRPr lang="en-US" b="1" dirty="0">
              <a:solidFill>
                <a:srgbClr val="C00000"/>
              </a:solidFill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Search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395537" y="1709738"/>
            <a:ext cx="8640960" cy="4386262"/>
          </a:xfrm>
        </p:spPr>
        <p:txBody>
          <a:bodyPr>
            <a:normAutofit/>
          </a:bodyPr>
          <a:lstStyle/>
          <a:p>
            <a:r>
              <a:rPr lang="en-GB" sz="2400" noProof="0" dirty="0"/>
              <a:t>Components search based on System Requirements.</a:t>
            </a:r>
          </a:p>
          <a:p>
            <a:r>
              <a:rPr lang="en-GB" sz="2400" noProof="0" dirty="0"/>
              <a:t>Search in components stores.</a:t>
            </a:r>
          </a:p>
          <a:p>
            <a:r>
              <a:rPr lang="en-GB" sz="2400" noProof="0" dirty="0"/>
              <a:t>Component's candidates are filtered by refining system requirements – functional and non functional.</a:t>
            </a:r>
          </a:p>
          <a:p>
            <a:r>
              <a:rPr lang="en-GB" sz="2400" noProof="0" dirty="0"/>
              <a:t>Selected components rarely satisfy all requirements, therefore:</a:t>
            </a:r>
          </a:p>
          <a:p>
            <a:pPr lvl="1"/>
            <a:r>
              <a:rPr lang="en-GB" sz="2400" noProof="0" dirty="0"/>
              <a:t>Requirements are refined</a:t>
            </a:r>
          </a:p>
          <a:p>
            <a:pPr lvl="1"/>
            <a:r>
              <a:rPr lang="en-GB" sz="2400" noProof="0" dirty="0"/>
              <a:t>Architecture is reworked</a:t>
            </a:r>
          </a:p>
          <a:p>
            <a:pPr lvl="1"/>
            <a:r>
              <a:rPr lang="en-GB" sz="2400" noProof="0" dirty="0"/>
              <a:t>New components are developed</a:t>
            </a:r>
          </a:p>
          <a:p>
            <a:pPr lvl="1"/>
            <a:r>
              <a:rPr lang="en-GB" sz="2400" noProof="0" dirty="0"/>
              <a:t>Components are extended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Markets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1800" noProof="0" dirty="0"/>
              <a:t>The critical mass of buyers is necessary for components to appear.</a:t>
            </a:r>
          </a:p>
          <a:p>
            <a:r>
              <a:rPr lang="en-GB" sz="1800" noProof="0" dirty="0"/>
              <a:t>No components – no buyers.</a:t>
            </a:r>
          </a:p>
          <a:p>
            <a:r>
              <a:rPr lang="en-GB" sz="1800" noProof="0" dirty="0"/>
              <a:t>Components pushes out traditional software developers:</a:t>
            </a:r>
          </a:p>
          <a:p>
            <a:pPr lvl="1"/>
            <a:r>
              <a:rPr lang="en-GB" noProof="0" dirty="0"/>
              <a:t>Components are updated, refined more rapidly.</a:t>
            </a:r>
          </a:p>
          <a:p>
            <a:pPr lvl="1"/>
            <a:r>
              <a:rPr lang="en-GB" sz="1800" noProof="0" dirty="0"/>
              <a:t>Components are cheaper that specialized software solutions.</a:t>
            </a:r>
          </a:p>
          <a:p>
            <a:r>
              <a:rPr lang="en-GB" sz="1800" noProof="0" dirty="0"/>
              <a:t>Not to lose market – software solutions have to be converted to components.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Definition of Component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:</a:t>
            </a:r>
          </a:p>
          <a:p>
            <a:pPr lvl="1"/>
            <a:r>
              <a:rPr lang="en-GB" noProof="0" dirty="0"/>
              <a:t>Is an independent unit of deployment,</a:t>
            </a:r>
          </a:p>
          <a:p>
            <a:pPr lvl="1"/>
            <a:r>
              <a:rPr lang="en-GB" noProof="0" dirty="0"/>
              <a:t>Is a composition unit from third parties,</a:t>
            </a:r>
          </a:p>
          <a:p>
            <a:pPr lvl="1"/>
            <a:r>
              <a:rPr lang="en-GB" noProof="0" dirty="0"/>
              <a:t>Its internal state can not be observed externally.</a:t>
            </a:r>
          </a:p>
          <a:p>
            <a:r>
              <a:rPr lang="en-GB" noProof="0" dirty="0"/>
              <a:t>Component scope varies:</a:t>
            </a:r>
          </a:p>
          <a:p>
            <a:pPr lvl="1"/>
            <a:r>
              <a:rPr lang="en-GB" noProof="0" dirty="0"/>
              <a:t>From minimal functionality</a:t>
            </a:r>
          </a:p>
          <a:p>
            <a:pPr lvl="1"/>
            <a:r>
              <a:rPr lang="en-GB" noProof="0" dirty="0"/>
              <a:t>To heavy weight subsystems.</a:t>
            </a:r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Definition of Component - Alternative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component is:</a:t>
            </a:r>
          </a:p>
          <a:p>
            <a:pPr lvl="1"/>
            <a:r>
              <a:rPr lang="en-GB" noProof="0" dirty="0"/>
              <a:t>a unit of composition,</a:t>
            </a:r>
          </a:p>
          <a:p>
            <a:pPr lvl="1"/>
            <a:r>
              <a:rPr lang="en-GB" noProof="0" dirty="0"/>
              <a:t>has an interface and a contract,</a:t>
            </a:r>
          </a:p>
          <a:p>
            <a:pPr lvl="1"/>
            <a:r>
              <a:rPr lang="en-GB" noProof="0" dirty="0"/>
              <a:t>has defined component’s dependencies.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Definition of object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401638" y="1484784"/>
            <a:ext cx="8027987" cy="4386262"/>
          </a:xfrm>
        </p:spPr>
        <p:txBody>
          <a:bodyPr>
            <a:normAutofit/>
          </a:bodyPr>
          <a:lstStyle/>
          <a:p>
            <a:r>
              <a:rPr lang="en-GB" noProof="0" dirty="0"/>
              <a:t>Objects:</a:t>
            </a:r>
          </a:p>
          <a:p>
            <a:pPr lvl="1"/>
            <a:r>
              <a:rPr lang="en-GB" noProof="0" dirty="0"/>
              <a:t>Have unique id,</a:t>
            </a:r>
          </a:p>
          <a:p>
            <a:pPr lvl="1"/>
            <a:r>
              <a:rPr lang="en-GB" noProof="0" dirty="0"/>
              <a:t>Have state that can be observable from outside,</a:t>
            </a:r>
          </a:p>
          <a:p>
            <a:pPr lvl="1"/>
            <a:r>
              <a:rPr lang="en-GB" noProof="0" dirty="0"/>
              <a:t>Encapsulates state and behaviour.</a:t>
            </a:r>
          </a:p>
          <a:p>
            <a:pPr lvl="0"/>
            <a:r>
              <a:rPr lang="en-GB" noProof="0" dirty="0"/>
              <a:t>Component ban be exposed through objects.</a:t>
            </a:r>
          </a:p>
          <a:p>
            <a:pPr lvl="0"/>
            <a:r>
              <a:rPr lang="en-GB" noProof="0" dirty="0"/>
              <a:t>Constructor defines initial object state.</a:t>
            </a:r>
          </a:p>
          <a:p>
            <a:pPr lvl="0"/>
            <a:endParaRPr lang="en-GB" noProof="0" dirty="0"/>
          </a:p>
          <a:p>
            <a:pPr lvl="0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and Object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can be build using objects.</a:t>
            </a:r>
          </a:p>
          <a:p>
            <a:r>
              <a:rPr lang="en-GB" noProof="0" dirty="0"/>
              <a:t>Components are built with OOP classes, however:</a:t>
            </a:r>
          </a:p>
          <a:p>
            <a:pPr lvl="1"/>
            <a:r>
              <a:rPr lang="en-GB" noProof="0" dirty="0"/>
              <a:t>That is not required,</a:t>
            </a:r>
          </a:p>
          <a:p>
            <a:pPr lvl="1"/>
            <a:r>
              <a:rPr lang="en-GB" noProof="0" dirty="0"/>
              <a:t>Can be created using procedural, functional approaches.</a:t>
            </a:r>
          </a:p>
          <a:p>
            <a:r>
              <a:rPr lang="en-GB" noProof="0" dirty="0"/>
              <a:t>Components can have a fixed set of objects that:</a:t>
            </a:r>
          </a:p>
          <a:p>
            <a:pPr lvl="1"/>
            <a:r>
              <a:rPr lang="en-GB" noProof="0" dirty="0"/>
              <a:t>Define initial component state.</a:t>
            </a:r>
          </a:p>
          <a:p>
            <a:pPr lvl="1"/>
            <a:r>
              <a:rPr lang="en-GB" noProof="0" dirty="0"/>
              <a:t>Contain components resources.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Examples of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GUI Library, ex.: </a:t>
            </a:r>
            <a:r>
              <a:rPr lang="en-GB" i="1" noProof="0" dirty="0" err="1"/>
              <a:t>CocoaTouch</a:t>
            </a:r>
            <a:endParaRPr lang="en-GB" i="1" noProof="0" dirty="0"/>
          </a:p>
          <a:p>
            <a:r>
              <a:rPr lang="en-GB" noProof="0" dirty="0"/>
              <a:t>public class Box { public int </a:t>
            </a:r>
            <a:r>
              <a:rPr lang="en-GB" noProof="0" dirty="0" err="1"/>
              <a:t>getSize</a:t>
            </a:r>
            <a:r>
              <a:rPr lang="en-GB" noProof="0" dirty="0"/>
              <a:t>(); };</a:t>
            </a:r>
          </a:p>
          <a:p>
            <a:r>
              <a:rPr lang="en-GB" noProof="0" dirty="0"/>
              <a:t>Charting component – </a:t>
            </a:r>
            <a:r>
              <a:rPr lang="en-GB" i="1" noProof="0" dirty="0" err="1"/>
              <a:t>MonarchCharts</a:t>
            </a:r>
            <a:endParaRPr lang="en-GB" i="1" noProof="0" dirty="0"/>
          </a:p>
          <a:p>
            <a:r>
              <a:rPr lang="en-GB" i="1" noProof="0" dirty="0"/>
              <a:t>SQL Server </a:t>
            </a:r>
          </a:p>
          <a:p>
            <a:r>
              <a:rPr lang="en-GB" i="1" noProof="0" dirty="0"/>
              <a:t>WebLogic application server</a:t>
            </a:r>
          </a:p>
          <a:p>
            <a:r>
              <a:rPr lang="en-GB" i="1" noProof="0" dirty="0"/>
              <a:t>IIS Web server</a:t>
            </a:r>
          </a:p>
          <a:p>
            <a:endParaRPr lang="en-GB" noProof="0" dirty="0"/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System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Assembled from components. </a:t>
            </a:r>
          </a:p>
          <a:p>
            <a:r>
              <a:rPr lang="en-GB" noProof="0" dirty="0"/>
              <a:t>Components can be:</a:t>
            </a:r>
          </a:p>
          <a:p>
            <a:pPr lvl="1"/>
            <a:r>
              <a:rPr lang="en-GB" noProof="0" dirty="0"/>
              <a:t>Third party,</a:t>
            </a:r>
          </a:p>
          <a:p>
            <a:pPr lvl="1"/>
            <a:r>
              <a:rPr lang="en-GB" noProof="0" dirty="0"/>
              <a:t>In-house.</a:t>
            </a:r>
          </a:p>
          <a:p>
            <a:r>
              <a:rPr lang="en-GB" noProof="0" dirty="0"/>
              <a:t>Components are connected using a glue (programming, scripting language).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A3B95E-E1C9-4BAE-8EC6-7C1D8826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4E6560-6570-45C7-A169-3D53BF2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– Pick Two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0250EA-7C05-43C6-B8AE-9A7D0A0430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29542" y="1372982"/>
            <a:ext cx="4968552" cy="49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34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Requirements to Components System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</a:t>
            </a:r>
          </a:p>
          <a:p>
            <a:r>
              <a:rPr lang="en-GB" noProof="0" dirty="0"/>
              <a:t>Glue</a:t>
            </a:r>
          </a:p>
          <a:p>
            <a:r>
              <a:rPr lang="en-GB" noProof="0" dirty="0"/>
              <a:t>Components Platform</a:t>
            </a:r>
          </a:p>
          <a:p>
            <a:pPr lvl="1"/>
            <a:r>
              <a:rPr lang="en-GB" noProof="0" dirty="0"/>
              <a:t>Licensing tools</a:t>
            </a:r>
          </a:p>
          <a:p>
            <a:pPr lvl="1"/>
            <a:r>
              <a:rPr lang="en-GB" noProof="0" dirty="0"/>
              <a:t>Messages Service</a:t>
            </a:r>
          </a:p>
          <a:p>
            <a:pPr lvl="1"/>
            <a:r>
              <a:rPr lang="en-GB" noProof="0" dirty="0"/>
              <a:t>Transactions Support</a:t>
            </a:r>
          </a:p>
          <a:p>
            <a:pPr lvl="1"/>
            <a:r>
              <a:rPr lang="en-GB" noProof="0" dirty="0"/>
              <a:t>Components Interface Definition Language</a:t>
            </a:r>
          </a:p>
          <a:p>
            <a:pPr lvl="1"/>
            <a:r>
              <a:rPr lang="en-GB" noProof="0" dirty="0"/>
              <a:t>Multithreading Support</a:t>
            </a:r>
          </a:p>
          <a:p>
            <a:pPr lvl="1"/>
            <a:r>
              <a:rPr lang="en-GB" noProof="0" dirty="0"/>
              <a:t>Events Support</a:t>
            </a:r>
          </a:p>
          <a:p>
            <a:pPr lvl="1"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Technologies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.NET (-assembly)</a:t>
            </a:r>
          </a:p>
          <a:p>
            <a:r>
              <a:rPr lang="en-GB" noProof="0" dirty="0"/>
              <a:t>JavaBeans (.jar)</a:t>
            </a:r>
          </a:p>
          <a:p>
            <a:r>
              <a:rPr lang="en-GB" noProof="0" dirty="0"/>
              <a:t>EJB</a:t>
            </a:r>
          </a:p>
          <a:p>
            <a:r>
              <a:rPr lang="en-GB" noProof="0" dirty="0"/>
              <a:t>CORBA</a:t>
            </a:r>
          </a:p>
          <a:p>
            <a:r>
              <a:rPr lang="en-GB" noProof="0" dirty="0"/>
              <a:t>VBX, OLE, COM, ActiveX, COM+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are composition units having defined interfaces and dependencies.</a:t>
            </a:r>
          </a:p>
          <a:p>
            <a:r>
              <a:rPr lang="en-GB" noProof="0" dirty="0"/>
              <a:t>Software component can be independently deployed and used together with other components.</a:t>
            </a:r>
          </a:p>
          <a:p>
            <a:endParaRPr lang="en-GB" noProof="0" dirty="0"/>
          </a:p>
          <a:p>
            <a:r>
              <a:rPr lang="en-GB" dirty="0"/>
              <a:t>Software development consists of:</a:t>
            </a:r>
            <a:endParaRPr lang="en-GB" noProof="0" dirty="0"/>
          </a:p>
          <a:p>
            <a:pPr lvl="1"/>
            <a:r>
              <a:rPr lang="en-GB" noProof="0" dirty="0"/>
              <a:t>Architecture definition,</a:t>
            </a:r>
          </a:p>
          <a:p>
            <a:pPr lvl="1"/>
            <a:r>
              <a:rPr lang="en-GB" noProof="0" dirty="0"/>
              <a:t>Components selection,</a:t>
            </a:r>
          </a:p>
          <a:p>
            <a:pPr lvl="1"/>
            <a:r>
              <a:rPr lang="en-GB" noProof="0" dirty="0"/>
              <a:t>Architecture refining.</a:t>
            </a:r>
          </a:p>
          <a:p>
            <a:endParaRPr lang="en-GB" noProof="0" dirty="0"/>
          </a:p>
          <a:p>
            <a:r>
              <a:rPr lang="en-GB" noProof="0" dirty="0"/>
              <a:t>Components need component platforms to function.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1800" noProof="0" dirty="0"/>
              <a:t>Colin Atkinson, Christian </a:t>
            </a:r>
            <a:r>
              <a:rPr lang="en-GB" sz="1800" noProof="0" dirty="0" err="1"/>
              <a:t>Bunse</a:t>
            </a:r>
            <a:r>
              <a:rPr lang="en-GB" sz="1800" noProof="0" dirty="0"/>
              <a:t>, Hans-Gerhard Gross, Christian </a:t>
            </a:r>
            <a:r>
              <a:rPr lang="en-GB" sz="1800" noProof="0" dirty="0" err="1"/>
              <a:t>Peper</a:t>
            </a:r>
            <a:r>
              <a:rPr lang="en-GB" sz="1800" noProof="0" dirty="0"/>
              <a:t>. </a:t>
            </a:r>
            <a:r>
              <a:rPr lang="en-GB" sz="1800" b="1" noProof="0" dirty="0"/>
              <a:t>Component-Based Software Development for Embedded Systems: An Overview of Current Research Trends, </a:t>
            </a:r>
            <a:r>
              <a:rPr lang="en-GB" sz="1800" noProof="0" dirty="0"/>
              <a:t>Springer, </a:t>
            </a:r>
            <a:r>
              <a:rPr lang="en-GB" sz="1800" b="1" noProof="0" dirty="0"/>
              <a:t>ISBN </a:t>
            </a:r>
            <a:r>
              <a:rPr lang="en-GB" sz="1800" noProof="0" dirty="0"/>
              <a:t>978-3540306443, 2005, 353p.</a:t>
            </a:r>
          </a:p>
          <a:p>
            <a:r>
              <a:rPr lang="en-GB" sz="1800" noProof="0" dirty="0"/>
              <a:t>Ivica </a:t>
            </a:r>
            <a:r>
              <a:rPr lang="en-GB" sz="1800" noProof="0" dirty="0" err="1"/>
              <a:t>Crnkovic</a:t>
            </a:r>
            <a:r>
              <a:rPr lang="en-GB" sz="1800" noProof="0" dirty="0"/>
              <a:t>, Magnus Larsson, </a:t>
            </a:r>
            <a:r>
              <a:rPr lang="en-GB" sz="1800" b="1" noProof="0" dirty="0"/>
              <a:t>Building Reliable Component-Based Software Systems, </a:t>
            </a:r>
            <a:r>
              <a:rPr lang="en-GB" sz="1800" noProof="0" dirty="0"/>
              <a:t>2002, 452p.</a:t>
            </a:r>
          </a:p>
          <a:p>
            <a:r>
              <a:rPr lang="en-GB" sz="1800" noProof="0" dirty="0"/>
              <a:t>Clemens </a:t>
            </a:r>
            <a:r>
              <a:rPr lang="en-GB" sz="1800" noProof="0" dirty="0" err="1"/>
              <a:t>Szyperski</a:t>
            </a:r>
            <a:r>
              <a:rPr lang="en-GB" sz="1800" noProof="0" dirty="0"/>
              <a:t>. </a:t>
            </a:r>
            <a:r>
              <a:rPr lang="en-GB" sz="1800" b="1" noProof="0" dirty="0"/>
              <a:t>Component Software: Beyond Object-Oriented Programming. </a:t>
            </a:r>
            <a:r>
              <a:rPr lang="en-GB" sz="1800" noProof="0" dirty="0"/>
              <a:t>Addison-Wesley Professional, 2002, </a:t>
            </a:r>
            <a:r>
              <a:rPr lang="en-GB" sz="1800" b="1" noProof="0" dirty="0"/>
              <a:t>ISBN</a:t>
            </a:r>
            <a:r>
              <a:rPr lang="en-GB" sz="1800" noProof="0" dirty="0"/>
              <a:t> 978-0201178883, 411p.</a:t>
            </a:r>
          </a:p>
          <a:p>
            <a:pPr>
              <a:buNone/>
            </a:pPr>
            <a:endParaRPr lang="en-GB" sz="1800" noProof="0" dirty="0"/>
          </a:p>
          <a:p>
            <a:endParaRPr lang="en-GB" sz="1800" noProof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Komponentinis</a:t>
            </a:r>
            <a:r>
              <a:rPr lang="en-GB" noProof="0" dirty="0"/>
              <a:t> </a:t>
            </a:r>
            <a:r>
              <a:rPr lang="en-GB" noProof="0" dirty="0" err="1"/>
              <a:t>programų</a:t>
            </a:r>
            <a:r>
              <a:rPr lang="en-GB" noProof="0" dirty="0"/>
              <a:t> </a:t>
            </a:r>
            <a:r>
              <a:rPr lang="en-GB" noProof="0" dirty="0" err="1"/>
              <a:t>sistemų</a:t>
            </a:r>
            <a:r>
              <a:rPr lang="en-GB" noProof="0" dirty="0"/>
              <a:t> </a:t>
            </a:r>
            <a:r>
              <a:rPr lang="en-GB" noProof="0" dirty="0" err="1"/>
              <a:t>projektavimas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9859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3208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7959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26" y="119558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D2726B-7D6C-4717-95DA-42CB6A1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2E5D01A-156F-4A9F-98FB-B019325F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Not Invented Here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06E5865-DADF-4247-8456-5388ADDDA7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57" y="3068960"/>
            <a:ext cx="6195168" cy="3506465"/>
          </a:xfrm>
        </p:spPr>
      </p:pic>
    </p:spTree>
    <p:extLst>
      <p:ext uri="{BB962C8B-B14F-4D97-AF65-F5344CB8AC3E}">
        <p14:creationId xmlns:p14="http://schemas.microsoft.com/office/powerpoint/2010/main" val="23419814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Development Trends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276224" y="4365104"/>
            <a:ext cx="8616255" cy="1871104"/>
          </a:xfrm>
        </p:spPr>
        <p:txBody>
          <a:bodyPr>
            <a:normAutofit/>
          </a:bodyPr>
          <a:lstStyle/>
          <a:p>
            <a:r>
              <a:rPr lang="en-GB" sz="1600" noProof="0" dirty="0"/>
              <a:t>Chaotic software development is ending.</a:t>
            </a:r>
          </a:p>
          <a:p>
            <a:r>
              <a:rPr lang="en-GB" sz="1600" noProof="0" dirty="0"/>
              <a:t>Developers do not want to do same things over again.</a:t>
            </a:r>
          </a:p>
          <a:p>
            <a:r>
              <a:rPr lang="en-GB" sz="1600" noProof="0" dirty="0"/>
              <a:t>Software has to be created as quick as possible (time to market).</a:t>
            </a:r>
          </a:p>
          <a:p>
            <a:r>
              <a:rPr lang="en-GB" sz="1600" noProof="0" dirty="0"/>
              <a:t>Object Oriented Design/ Programming is the most common one for now.</a:t>
            </a:r>
          </a:p>
          <a:p>
            <a:r>
              <a:rPr lang="en-GB" sz="1600" noProof="0" dirty="0"/>
              <a:t>Software complexity stays the same due to increased requirements from users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00198"/>
              </p:ext>
            </p:extLst>
          </p:nvPr>
        </p:nvGraphicFramePr>
        <p:xfrm>
          <a:off x="395288" y="1557338"/>
          <a:ext cx="8483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6167" imgH="2087427" progId="Visio.Drawing.11">
                  <p:embed/>
                </p:oleObj>
              </mc:Choice>
              <mc:Fallback>
                <p:oleObj name="Visio" r:id="rId3" imgW="6606167" imgH="2087427" progId="Visio.Drawing.11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483600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052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Couse work, Final grade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Project:</a:t>
            </a:r>
          </a:p>
          <a:p>
            <a:pPr lvl="1"/>
            <a:r>
              <a:rPr lang="en-GB" noProof="0" dirty="0"/>
              <a:t>Design component or component-based system.</a:t>
            </a:r>
          </a:p>
          <a:p>
            <a:pPr lvl="1"/>
            <a:r>
              <a:rPr lang="en-GB" noProof="0" dirty="0"/>
              <a:t>Document component: API, examples, license, user guide,</a:t>
            </a:r>
          </a:p>
          <a:p>
            <a:pPr lvl="1"/>
            <a:r>
              <a:rPr lang="en-GB" noProof="0" dirty="0"/>
              <a:t>Implementation,</a:t>
            </a:r>
          </a:p>
          <a:p>
            <a:pPr lvl="1"/>
            <a:r>
              <a:rPr lang="en-GB" noProof="0" dirty="0"/>
              <a:t>Usage examples</a:t>
            </a:r>
          </a:p>
          <a:p>
            <a:pPr lvl="1"/>
            <a:r>
              <a:rPr lang="en-GB" noProof="0" dirty="0"/>
              <a:t>Final grade - 70%</a:t>
            </a:r>
          </a:p>
          <a:p>
            <a:pPr lvl="2"/>
            <a:r>
              <a:rPr lang="en-GB" noProof="0" dirty="0"/>
              <a:t>Final presentation at the end of the semester</a:t>
            </a:r>
          </a:p>
          <a:p>
            <a:pPr lvl="2"/>
            <a:r>
              <a:rPr lang="en-GB" noProof="0" dirty="0"/>
              <a:t>Project report</a:t>
            </a:r>
          </a:p>
          <a:p>
            <a:pPr lvl="2"/>
            <a:r>
              <a:rPr lang="en-GB" noProof="0" dirty="0"/>
              <a:t>Monthly progress reports – verbal.</a:t>
            </a:r>
          </a:p>
          <a:p>
            <a:r>
              <a:rPr lang="en-GB" noProof="0" dirty="0"/>
              <a:t>Exam/Test</a:t>
            </a:r>
          </a:p>
          <a:p>
            <a:pPr lvl="1"/>
            <a:r>
              <a:rPr lang="en-GB" noProof="0" dirty="0"/>
              <a:t>Final grade - 30%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58129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165E65-996D-4469-8259-2F6BC776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DB0FCEB-C617-40B7-B970-843CD63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Course Projects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4814F6-7E68-41F1-93F3-0223A8490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</a:t>
            </a:r>
          </a:p>
          <a:p>
            <a:r>
              <a:rPr lang="en-GB" noProof="0" dirty="0"/>
              <a:t>Systems from components.</a:t>
            </a:r>
          </a:p>
          <a:p>
            <a:endParaRPr lang="en-GB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11B722-EA49-43A1-A762-A6AFCADF4F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 widgets.</a:t>
            </a:r>
          </a:p>
          <a:p>
            <a:r>
              <a:rPr lang="en-GB" sz="1800" noProof="0" dirty="0">
                <a:solidFill>
                  <a:srgbClr val="000000"/>
                </a:solidFill>
                <a:latin typeface="Calibri" panose="020F0502020204030204" pitchFamily="34" charset="0"/>
              </a:rPr>
              <a:t>Game components.</a:t>
            </a:r>
          </a:p>
          <a:p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</a:p>
          <a:p>
            <a:endParaRPr lang="en-GB" sz="1800" noProof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CBL - New ways of modern energy consumer engagement</a:t>
            </a:r>
            <a:r>
              <a:rPr lang="en-GB" noProof="0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48FBFF-E568-464F-91E3-C81ACFF7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noProof="0" dirty="0"/>
              <a:t>Types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E7E93A-0F08-4990-AE2B-E244A3CD989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551081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85FD46-67FD-4E52-B212-1F60978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93B1BE-B816-44A2-BC31-8DF2BA9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CBL - New ways of modern energy consumer engagement</a:t>
            </a:r>
            <a:r>
              <a:rPr lang="en-GB" noProof="0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31FEB2-6DAE-4F0B-A598-FF76D3C2A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2BC057A-B4E3-4E3B-94F5-F713348E49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A97300B-58CA-4793-B233-B3D0F597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775825F-4453-4707-9E82-04F1BD3367A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B3A5718-DAF2-48A0-9377-2AFC9C9A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9" y="0"/>
            <a:ext cx="8349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65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Lecture 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Software development trends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CBSE 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Component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Definition of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Component systems and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Requirements for Component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Development Trends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276224" y="4365104"/>
            <a:ext cx="8616255" cy="1871104"/>
          </a:xfrm>
        </p:spPr>
        <p:txBody>
          <a:bodyPr>
            <a:normAutofit/>
          </a:bodyPr>
          <a:lstStyle/>
          <a:p>
            <a:r>
              <a:rPr lang="en-GB" sz="1600" noProof="0" dirty="0"/>
              <a:t>Chaotic software development is ending.</a:t>
            </a:r>
          </a:p>
          <a:p>
            <a:r>
              <a:rPr lang="en-GB" sz="1600" noProof="0" dirty="0"/>
              <a:t>Developers do not want to do same things over again.</a:t>
            </a:r>
          </a:p>
          <a:p>
            <a:r>
              <a:rPr lang="en-GB" sz="1600" noProof="0" dirty="0"/>
              <a:t>Software has to be created as quickly as possible (time to market).</a:t>
            </a:r>
          </a:p>
          <a:p>
            <a:r>
              <a:rPr lang="en-GB" sz="1600" noProof="0" dirty="0"/>
              <a:t>Object Oriented Design/ Programming is the most common one, for now.</a:t>
            </a:r>
          </a:p>
          <a:p>
            <a:r>
              <a:rPr lang="en-GB" sz="1600" noProof="0" dirty="0"/>
              <a:t>Software complexity stays at the same level due to increased requirements from users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95288" y="1557338"/>
          <a:ext cx="8483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6167" imgH="2087427" progId="Visio.Drawing.11">
                  <p:embed/>
                </p:oleObj>
              </mc:Choice>
              <mc:Fallback>
                <p:oleObj name="Visio" r:id="rId3" imgW="6606167" imgH="2087427" progId="Visio.Drawing.11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483600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88998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cbse-16</Template>
  <TotalTime>7929</TotalTime>
  <Words>866</Words>
  <Application>Microsoft Office PowerPoint</Application>
  <PresentationFormat>Affichage à l'écran (4:3)</PresentationFormat>
  <Paragraphs>180</Paragraphs>
  <Slides>24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Wingdings</vt:lpstr>
      <vt:lpstr>Soho</vt:lpstr>
      <vt:lpstr>Visio</vt:lpstr>
      <vt:lpstr>Component Based Software Engineering - CBSE</vt:lpstr>
      <vt:lpstr>Why – Pick Two</vt:lpstr>
      <vt:lpstr>Not Invented Here</vt:lpstr>
      <vt:lpstr>Software Development Trends</vt:lpstr>
      <vt:lpstr>Couse work, Final grade</vt:lpstr>
      <vt:lpstr>Course Projects</vt:lpstr>
      <vt:lpstr>CBL - New ways of modern energy consumer engagement </vt:lpstr>
      <vt:lpstr>Lecture Topics</vt:lpstr>
      <vt:lpstr>Software Development Trends</vt:lpstr>
      <vt:lpstr>CBSE Process - Iterative</vt:lpstr>
      <vt:lpstr>CBSE Advantages and Disadvantages</vt:lpstr>
      <vt:lpstr>Components Search</vt:lpstr>
      <vt:lpstr>Components Markets</vt:lpstr>
      <vt:lpstr>Definition of Component</vt:lpstr>
      <vt:lpstr>Definition of Component - Alternative</vt:lpstr>
      <vt:lpstr>Definition of object</vt:lpstr>
      <vt:lpstr>Component and Object</vt:lpstr>
      <vt:lpstr>Examples of Components</vt:lpstr>
      <vt:lpstr>Components System</vt:lpstr>
      <vt:lpstr>Requirements to Components System </vt:lpstr>
      <vt:lpstr>Component Technologies</vt:lpstr>
      <vt:lpstr>Summary</vt:lpstr>
      <vt:lpstr>References</vt:lpstr>
      <vt:lpstr>Komponentinis programų sistemų projektavimas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Packevičius Šarūnas</cp:lastModifiedBy>
  <cp:revision>109</cp:revision>
  <dcterms:created xsi:type="dcterms:W3CDTF">2011-08-08T21:06:46Z</dcterms:created>
  <dcterms:modified xsi:type="dcterms:W3CDTF">2021-02-14T10:30:39Z</dcterms:modified>
</cp:coreProperties>
</file>