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70" r:id="rId6"/>
    <p:sldId id="271" r:id="rId7"/>
    <p:sldId id="272" r:id="rId8"/>
    <p:sldId id="269" r:id="rId9"/>
    <p:sldId id="275" r:id="rId10"/>
    <p:sldId id="274" r:id="rId11"/>
    <p:sldId id="265" r:id="rId12"/>
    <p:sldId id="266" r:id="rId13"/>
    <p:sldId id="276" r:id="rId14"/>
    <p:sldId id="267" r:id="rId15"/>
    <p:sldId id="277" r:id="rId16"/>
    <p:sldId id="278" r:id="rId17"/>
    <p:sldId id="273" r:id="rId18"/>
    <p:sldId id="279" r:id="rId19"/>
    <p:sldId id="268" r:id="rId20"/>
    <p:sldId id="261" r:id="rId21"/>
    <p:sldId id="262" r:id="rId22"/>
    <p:sldId id="28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5" autoAdjust="0"/>
  </p:normalViewPr>
  <p:slideViewPr>
    <p:cSldViewPr>
      <p:cViewPr varScale="1">
        <p:scale>
          <a:sx n="113" d="100"/>
          <a:sy n="113" d="100"/>
        </p:scale>
        <p:origin x="11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1-7AE3-44B0-9E36-203C7FEC7DA6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67B7-2E0B-46E8-B2FF-595B2DA4EC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8A1D92-96D5-4400-AD41-F3DEB50C6B06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AD19-2B1D-48AB-9453-FCC06800C636}" type="datetime1">
              <a:rPr lang="en-US" smtClean="0"/>
              <a:t>3/4/2021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7AD-B657-4762-9C1A-9BCF42343831}" type="datetime1">
              <a:rPr lang="en-US" smtClean="0"/>
              <a:t>3/4/2021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160-6ACB-4E4B-9376-2D0517E9CCFC}" type="datetime1">
              <a:rPr lang="en-US" smtClean="0"/>
              <a:t>3/4/2021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7BD46D-7D6B-496A-8D5D-C34E30432FBC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09EF-EBF1-4C99-8A5D-1AAA2F79496B}" type="datetime1">
              <a:rPr lang="en-US" smtClean="0"/>
              <a:t>3/4/2021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05A2-7466-4BDD-9E77-EFD1AB5BE384}" type="datetime1">
              <a:rPr lang="en-US" smtClean="0"/>
              <a:t>3/4/2021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33ABE-B9B2-4C96-AA88-54494EE8CA8E}" type="datetime1">
              <a:rPr lang="en-US" smtClean="0"/>
              <a:t>3/4/2021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00F9-2F53-4612-B5C9-43E8F10CA428}" type="datetime1">
              <a:rPr lang="en-US" smtClean="0"/>
              <a:t>3/4/2021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28AF91-DF7A-4E8C-BA44-5CFA1DF497DA}" type="datetime1">
              <a:rPr lang="en-US" smtClean="0"/>
              <a:t>3/4/2021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8DDBB2-B87A-4BDB-AEBA-0E9A870DF1D9}" type="datetime1">
              <a:rPr lang="en-US" smtClean="0"/>
              <a:t>3/4/2021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52ADA2F-B08F-4602-B269-F94A118987B6}" type="datetime1">
              <a:rPr lang="en-US" smtClean="0"/>
              <a:t>3/4/2021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Design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Certificates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000" noProof="0" dirty="0"/>
              <a:t>Component is obtained from market. Questions:</a:t>
            </a:r>
          </a:p>
          <a:p>
            <a:pPr lvl="1"/>
            <a:r>
              <a:rPr lang="en-GB" sz="2000" noProof="0" dirty="0"/>
              <a:t>Is component created by the specified developer?</a:t>
            </a:r>
          </a:p>
          <a:p>
            <a:pPr lvl="1"/>
            <a:r>
              <a:rPr lang="en-GB" sz="2000" noProof="0" dirty="0"/>
              <a:t>Was component tampered?</a:t>
            </a:r>
          </a:p>
          <a:p>
            <a:pPr lvl="1"/>
            <a:endParaRPr lang="en-GB" sz="2000" noProof="0" dirty="0"/>
          </a:p>
          <a:p>
            <a:r>
              <a:rPr lang="en-GB" sz="2000" noProof="0" dirty="0"/>
              <a:t>Cryptography, hash, public private keys:</a:t>
            </a:r>
          </a:p>
          <a:p>
            <a:pPr lvl="1"/>
            <a:r>
              <a:rPr lang="en-GB" sz="2000" noProof="0" dirty="0"/>
              <a:t>Developer signs component with a private key:</a:t>
            </a:r>
          </a:p>
          <a:p>
            <a:pPr lvl="2"/>
            <a:r>
              <a:rPr lang="en-GB" sz="2000" noProof="0" dirty="0"/>
              <a:t>Hash code is calculated of  component’s bytes;</a:t>
            </a:r>
          </a:p>
          <a:p>
            <a:pPr lvl="2"/>
            <a:r>
              <a:rPr lang="en-GB" sz="2000" noProof="0" dirty="0"/>
              <a:t>Hash is signed with private key;</a:t>
            </a:r>
          </a:p>
          <a:p>
            <a:pPr lvl="2"/>
            <a:r>
              <a:rPr lang="en-GB" sz="2000" noProof="0" dirty="0"/>
              <a:t>Signature and developer certificate is added to the component.</a:t>
            </a:r>
          </a:p>
          <a:p>
            <a:pPr lvl="1"/>
            <a:r>
              <a:rPr lang="en-GB" sz="2000" noProof="0" dirty="0"/>
              <a:t>User can verify component by developer's public key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55B144-8F0C-4C22-A7FF-3A6E109E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186642"/>
            <a:ext cx="4355976" cy="167135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Designing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Component’s features are accessed through interfaces.</a:t>
            </a:r>
          </a:p>
          <a:p>
            <a:r>
              <a:rPr lang="en-GB" noProof="0" dirty="0"/>
              <a:t>Can be object oriented (not supported by every platform).</a:t>
            </a:r>
          </a:p>
          <a:p>
            <a:r>
              <a:rPr lang="en-GB" noProof="0" dirty="0"/>
              <a:t>Developer must adhere to platform’s constraints.</a:t>
            </a:r>
          </a:p>
          <a:p>
            <a:pPr lvl="1"/>
            <a:r>
              <a:rPr lang="en-GB" noProof="0" dirty="0"/>
              <a:t>Ex:, </a:t>
            </a:r>
            <a:r>
              <a:rPr lang="en-GB" i="1" noProof="0" dirty="0" err="1"/>
              <a:t>IDispatch</a:t>
            </a:r>
            <a:r>
              <a:rPr lang="en-GB" noProof="0" dirty="0"/>
              <a:t> interface must be implemented if component should be accessible from JavaScript or </a:t>
            </a:r>
            <a:r>
              <a:rPr lang="en-GB" noProof="0" dirty="0" err="1"/>
              <a:t>VBSript</a:t>
            </a:r>
            <a:r>
              <a:rPr lang="en-GB" noProof="0" dirty="0"/>
              <a:t> (COM).</a:t>
            </a:r>
          </a:p>
          <a:p>
            <a:r>
              <a:rPr lang="en-GB" noProof="0" dirty="0"/>
              <a:t>Design patterns can be of use when designing and implementing a component:</a:t>
            </a:r>
          </a:p>
          <a:p>
            <a:pPr lvl="1"/>
            <a:r>
              <a:rPr lang="en-GB" i="1" noProof="0" dirty="0"/>
              <a:t>factory</a:t>
            </a:r>
            <a:r>
              <a:rPr lang="en-GB" noProof="0" dirty="0"/>
              <a:t>,</a:t>
            </a:r>
          </a:p>
          <a:p>
            <a:pPr lvl="1"/>
            <a:r>
              <a:rPr lang="en-GB" i="1" noProof="0" dirty="0"/>
              <a:t>adapter</a:t>
            </a:r>
            <a:r>
              <a:rPr lang="en-GB" noProof="0" dirty="0"/>
              <a:t>,</a:t>
            </a:r>
          </a:p>
          <a:p>
            <a:pPr lvl="1"/>
            <a:r>
              <a:rPr lang="en-GB" i="1" noProof="0" dirty="0"/>
              <a:t>MVC</a:t>
            </a:r>
            <a:r>
              <a:rPr lang="en-GB" noProof="0" dirty="0"/>
              <a:t>,</a:t>
            </a:r>
          </a:p>
          <a:p>
            <a:pPr lvl="1"/>
            <a:r>
              <a:rPr lang="en-GB" i="1" noProof="0" dirty="0"/>
              <a:t>proxy</a:t>
            </a:r>
            <a:r>
              <a:rPr lang="en-GB" noProof="0" dirty="0"/>
              <a:t>.</a:t>
            </a:r>
          </a:p>
          <a:p>
            <a:pPr lvl="1"/>
            <a:r>
              <a:rPr lang="en-GB" dirty="0"/>
              <a:t>…</a:t>
            </a: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Events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How can component notify other components about completion of some tasks?</a:t>
            </a:r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Component platform defines additional interfaces for events implementations.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40477"/>
              </p:ext>
            </p:extLst>
          </p:nvPr>
        </p:nvGraphicFramePr>
        <p:xfrm>
          <a:off x="3923928" y="3140968"/>
          <a:ext cx="4971792" cy="32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68592" imgH="1809270" progId="Visio.Drawing.11">
                  <p:embed/>
                </p:oleObj>
              </mc:Choice>
              <mc:Fallback>
                <p:oleObj name="Visio" r:id="rId2" imgW="2768592" imgH="180927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140968"/>
                        <a:ext cx="4971792" cy="3249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Implementing Events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There could be more than one event subscriber.</a:t>
            </a:r>
          </a:p>
          <a:p>
            <a:r>
              <a:rPr lang="en-GB" noProof="0" dirty="0"/>
              <a:t>While raising event, It is not recommended to:</a:t>
            </a:r>
          </a:p>
          <a:p>
            <a:pPr lvl="1"/>
            <a:r>
              <a:rPr lang="en-GB" noProof="0" dirty="0"/>
              <a:t>Change components state (sender),</a:t>
            </a:r>
          </a:p>
          <a:p>
            <a:pPr lvl="1"/>
            <a:r>
              <a:rPr lang="en-GB" noProof="0" dirty="0"/>
              <a:t>Call components methods (subscriber).</a:t>
            </a:r>
          </a:p>
          <a:p>
            <a:r>
              <a:rPr lang="en-GB" noProof="0" dirty="0"/>
              <a:t>Component should pass all relevant data with an event.</a:t>
            </a:r>
          </a:p>
          <a:p>
            <a:r>
              <a:rPr lang="en-GB" noProof="0" dirty="0"/>
              <a:t>Component should not change its state.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Fragile Class Problem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provides a class that is used by many clients.</a:t>
            </a:r>
          </a:p>
          <a:p>
            <a:r>
              <a:rPr lang="en-GB" noProof="0" dirty="0"/>
              <a:t>That class is modified:</a:t>
            </a:r>
          </a:p>
          <a:p>
            <a:pPr lvl="1"/>
            <a:r>
              <a:rPr lang="en-GB" noProof="0" dirty="0"/>
              <a:t>All clients are broken;</a:t>
            </a:r>
          </a:p>
          <a:p>
            <a:pPr lvl="1"/>
            <a:r>
              <a:rPr lang="en-GB" noProof="0" dirty="0"/>
              <a:t>All classes that expend this class are broken.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Solutions:</a:t>
            </a:r>
          </a:p>
          <a:p>
            <a:pPr lvl="1"/>
            <a:r>
              <a:rPr lang="en-GB" dirty="0"/>
              <a:t>De</a:t>
            </a:r>
            <a:r>
              <a:rPr lang="en-GB" noProof="0" dirty="0" err="1"/>
              <a:t>ny</a:t>
            </a:r>
            <a:r>
              <a:rPr lang="en-GB" noProof="0" dirty="0"/>
              <a:t> inheritance,</a:t>
            </a:r>
          </a:p>
          <a:p>
            <a:pPr lvl="1"/>
            <a:r>
              <a:rPr lang="en-GB" noProof="0" dirty="0"/>
              <a:t>Do not modify class,</a:t>
            </a:r>
          </a:p>
          <a:p>
            <a:pPr lvl="1"/>
            <a:r>
              <a:rPr lang="en-GB" noProof="0" dirty="0"/>
              <a:t>Use only unchanged interfaces,</a:t>
            </a:r>
          </a:p>
          <a:p>
            <a:pPr lvl="1"/>
            <a:r>
              <a:rPr lang="en-GB" noProof="0" dirty="0"/>
              <a:t>Use correct component versions.</a:t>
            </a:r>
          </a:p>
          <a:p>
            <a:pPr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We have component version 1.0</a:t>
            </a:r>
          </a:p>
          <a:p>
            <a:r>
              <a:rPr lang="en-GB" noProof="0" dirty="0"/>
              <a:t>Version 2.0 is released</a:t>
            </a:r>
          </a:p>
          <a:p>
            <a:r>
              <a:rPr lang="en-GB" noProof="0" dirty="0"/>
              <a:t>It has </a:t>
            </a:r>
            <a:r>
              <a:rPr lang="en-GB" noProof="0"/>
              <a:t>many fixes </a:t>
            </a:r>
            <a:r>
              <a:rPr lang="en-GB" noProof="0" dirty="0"/>
              <a:t>and improvements.</a:t>
            </a:r>
          </a:p>
          <a:p>
            <a:endParaRPr lang="en-GB" noProof="0" dirty="0"/>
          </a:p>
          <a:p>
            <a:r>
              <a:rPr lang="en-GB" noProof="0" dirty="0"/>
              <a:t>Clients' expectations:</a:t>
            </a:r>
          </a:p>
          <a:p>
            <a:pPr lvl="1"/>
            <a:r>
              <a:rPr lang="en-GB" noProof="0" dirty="0"/>
              <a:t>Replace component (ex:. overwrite component file);</a:t>
            </a:r>
          </a:p>
          <a:p>
            <a:pPr lvl="1"/>
            <a:r>
              <a:rPr lang="en-GB" noProof="0" dirty="0"/>
              <a:t>All work as before (no recompile);</a:t>
            </a:r>
          </a:p>
          <a:p>
            <a:pPr lvl="1"/>
            <a:r>
              <a:rPr lang="en-GB" noProof="0" dirty="0"/>
              <a:t>Old bugs vanished;</a:t>
            </a:r>
          </a:p>
          <a:p>
            <a:pPr lvl="1"/>
            <a:r>
              <a:rPr lang="en-GB" noProof="0" dirty="0"/>
              <a:t>New features can be used.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 (what really happens)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After update, everything is broken:</a:t>
            </a:r>
          </a:p>
          <a:p>
            <a:pPr lvl="1"/>
            <a:r>
              <a:rPr lang="en-GB" noProof="0" dirty="0"/>
              <a:t>Some classes are deleted;</a:t>
            </a:r>
          </a:p>
          <a:p>
            <a:pPr lvl="1"/>
            <a:r>
              <a:rPr lang="en-GB" noProof="0" dirty="0"/>
              <a:t>Some methods require additional parameters;</a:t>
            </a:r>
          </a:p>
          <a:p>
            <a:pPr lvl="1"/>
            <a:r>
              <a:rPr lang="en-GB" noProof="0" dirty="0"/>
              <a:t>Some methods works in a different way than before.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Common situation for free components:</a:t>
            </a:r>
          </a:p>
          <a:p>
            <a:pPr lvl="1"/>
            <a:r>
              <a:rPr lang="en-GB" noProof="0" dirty="0"/>
              <a:t>Rapid evolution brakes backword compatibility.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71450" lvl="1"/>
            <a:r>
              <a:rPr lang="en-GB" noProof="0" dirty="0"/>
              <a:t>How can wildly used interface be removed?</a:t>
            </a:r>
          </a:p>
          <a:p>
            <a:pPr marL="171450" lvl="1"/>
            <a:r>
              <a:rPr lang="en-GB" dirty="0"/>
              <a:t>How can wildly used interface be changed?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Versioning Strategy:</a:t>
            </a:r>
          </a:p>
          <a:p>
            <a:pPr lvl="1"/>
            <a:r>
              <a:rPr lang="en-GB" noProof="0" dirty="0"/>
              <a:t>Components have versions.</a:t>
            </a:r>
          </a:p>
          <a:p>
            <a:pPr lvl="1"/>
            <a:r>
              <a:rPr lang="en-GB" noProof="0" dirty="0"/>
              <a:t>Each modification gets new version.</a:t>
            </a:r>
          </a:p>
          <a:p>
            <a:pPr lvl="1"/>
            <a:r>
              <a:rPr lang="en-GB" noProof="0" dirty="0"/>
              <a:t>Clients are bound to specific version.</a:t>
            </a:r>
          </a:p>
          <a:p>
            <a:r>
              <a:rPr lang="en-GB" noProof="0" dirty="0"/>
              <a:t>Side by side deployment.</a:t>
            </a:r>
          </a:p>
          <a:p>
            <a:r>
              <a:rPr lang="en-GB" noProof="0" dirty="0"/>
              <a:t>Deny interface change.</a:t>
            </a:r>
          </a:p>
          <a:p>
            <a:r>
              <a:rPr lang="en-GB" noProof="0" dirty="0"/>
              <a:t>Interface deprecation strategy.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Interface Change Strategy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Legacy interfaces must be marked as deprecated, not recommended for use</a:t>
            </a:r>
          </a:p>
          <a:p>
            <a:r>
              <a:rPr lang="en-GB" noProof="0" dirty="0"/>
              <a:t>Interfaces must still be supported and maintained.</a:t>
            </a:r>
          </a:p>
          <a:p>
            <a:r>
              <a:rPr lang="en-GB" noProof="0" dirty="0"/>
              <a:t>Implement compatibility layer – move deprecated interfaces there.</a:t>
            </a:r>
          </a:p>
          <a:p>
            <a:r>
              <a:rPr lang="en-GB" noProof="0" dirty="0"/>
              <a:t>Remove deprecated interfaces.</a:t>
            </a:r>
          </a:p>
          <a:p>
            <a:r>
              <a:rPr lang="en-GB" noProof="0" dirty="0"/>
              <a:t>Allow customers to obtain older component versions.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Multithreading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can be signed for single-threaded environment.</a:t>
            </a:r>
          </a:p>
          <a:p>
            <a:r>
              <a:rPr lang="en-GB" noProof="0" dirty="0"/>
              <a:t>Can this component be used in multi-threaded environment?</a:t>
            </a:r>
          </a:p>
          <a:p>
            <a:r>
              <a:rPr lang="en-GB" noProof="0" dirty="0"/>
              <a:t>Component Platform solves the problem:</a:t>
            </a:r>
          </a:p>
          <a:p>
            <a:pPr lvl="1"/>
            <a:r>
              <a:rPr lang="en-GB" noProof="0" dirty="0"/>
              <a:t>Component declares suitable threading model;</a:t>
            </a:r>
          </a:p>
          <a:p>
            <a:pPr lvl="1"/>
            <a:r>
              <a:rPr lang="en-GB" noProof="0" dirty="0"/>
              <a:t>Client declares available threading model;</a:t>
            </a:r>
          </a:p>
          <a:p>
            <a:pPr lvl="1"/>
            <a:r>
              <a:rPr lang="en-GB" noProof="0" dirty="0"/>
              <a:t>Component Platform inserts synchronization code, if necessary.</a:t>
            </a:r>
          </a:p>
          <a:p>
            <a:pPr lvl="1"/>
            <a:r>
              <a:rPr lang="en-GB" noProof="0" dirty="0"/>
              <a:t>(.NET, COM – </a:t>
            </a:r>
            <a:r>
              <a:rPr lang="en-GB" i="1" noProof="0" dirty="0"/>
              <a:t>Apartment models</a:t>
            </a:r>
            <a:r>
              <a:rPr lang="en-GB" noProof="0" dirty="0"/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Component Contract (specification and its purpose)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Interface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Events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Multithreading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must be designed according Component Platform rules.</a:t>
            </a:r>
          </a:p>
          <a:p>
            <a:r>
              <a:rPr lang="en-GB" noProof="0" dirty="0"/>
              <a:t>Stable interface is important.</a:t>
            </a:r>
          </a:p>
          <a:p>
            <a:r>
              <a:rPr lang="en-GB" noProof="0" dirty="0"/>
              <a:t>Interface change must be planned.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r>
              <a:rPr lang="en-GB" noProof="0" dirty="0"/>
              <a:t>Erich Gamma, Richard Helm, Ralph Johnson, John </a:t>
            </a:r>
            <a:r>
              <a:rPr lang="en-GB" noProof="0" dirty="0" err="1"/>
              <a:t>Vlissides</a:t>
            </a:r>
            <a:r>
              <a:rPr lang="en-GB" noProof="0" dirty="0"/>
              <a:t>. </a:t>
            </a:r>
            <a:r>
              <a:rPr lang="en-GB" b="1" noProof="0" dirty="0"/>
              <a:t>Design Patterns: Elements of Reusable Object-Oriented Software. </a:t>
            </a:r>
            <a:r>
              <a:rPr lang="en-GB" noProof="0" dirty="0"/>
              <a:t>Addison Wesley. 1994. </a:t>
            </a:r>
            <a:r>
              <a:rPr lang="en-GB" b="1" noProof="0" dirty="0"/>
              <a:t>ISBN-13:</a:t>
            </a:r>
            <a:r>
              <a:rPr lang="en-GB" noProof="0" dirty="0"/>
              <a:t> 978-0201633610. 416p.s</a:t>
            </a:r>
            <a:endParaRPr lang="en-GB" b="1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Komponentų</a:t>
            </a:r>
            <a:r>
              <a:rPr lang="en-GB" noProof="0" dirty="0"/>
              <a:t> </a:t>
            </a:r>
            <a:r>
              <a:rPr lang="en-GB" noProof="0" dirty="0" err="1"/>
              <a:t>kūrimas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9859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3208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7959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26" y="119558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866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Design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must play by Component Platform rules (ex:, implement </a:t>
            </a:r>
            <a:r>
              <a:rPr lang="en-GB" i="1" noProof="0" dirty="0" err="1"/>
              <a:t>IUnknown</a:t>
            </a:r>
            <a:r>
              <a:rPr lang="en-GB" noProof="0" dirty="0"/>
              <a:t> interface).</a:t>
            </a:r>
          </a:p>
          <a:p>
            <a:r>
              <a:rPr lang="en-GB" noProof="0" dirty="0"/>
              <a:t>Component is for third parties use. Some aspects must by accounted for:</a:t>
            </a:r>
          </a:p>
          <a:p>
            <a:pPr lvl="1"/>
            <a:r>
              <a:rPr lang="en-GB" noProof="0" dirty="0"/>
              <a:t>Stable and elegant interface,</a:t>
            </a:r>
          </a:p>
          <a:p>
            <a:pPr lvl="1"/>
            <a:r>
              <a:rPr lang="en-GB" noProof="0" dirty="0"/>
              <a:t>Version control,</a:t>
            </a:r>
          </a:p>
          <a:p>
            <a:pPr lvl="1"/>
            <a:r>
              <a:rPr lang="en-GB" noProof="0" dirty="0"/>
              <a:t>Documentation,</a:t>
            </a:r>
          </a:p>
          <a:p>
            <a:pPr lvl="1"/>
            <a:r>
              <a:rPr lang="en-GB" noProof="0" dirty="0"/>
              <a:t>Defect free component's behaver in various deployment environments.</a:t>
            </a:r>
          </a:p>
          <a:p>
            <a:pPr lvl="1"/>
            <a:r>
              <a:rPr lang="en-GB" noProof="0" dirty="0"/>
              <a:t>Correct implementation of components functionality.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Component’s Contract (specification and importance)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Contract:</a:t>
            </a:r>
          </a:p>
          <a:p>
            <a:pPr lvl="1"/>
            <a:r>
              <a:rPr lang="en-GB" noProof="0" dirty="0"/>
              <a:t>Defines interface;</a:t>
            </a:r>
          </a:p>
          <a:p>
            <a:pPr lvl="1"/>
            <a:r>
              <a:rPr lang="en-GB" noProof="0" dirty="0"/>
              <a:t>Can implement multiple interfaces;</a:t>
            </a:r>
          </a:p>
          <a:p>
            <a:pPr lvl="1"/>
            <a:r>
              <a:rPr lang="en-GB" noProof="0" dirty="0"/>
              <a:t>Defines interfaces that are required from other components.</a:t>
            </a:r>
          </a:p>
          <a:p>
            <a:endParaRPr lang="en-GB" noProof="0" dirty="0"/>
          </a:p>
          <a:p>
            <a:r>
              <a:rPr lang="en-GB" noProof="0" dirty="0"/>
              <a:t>Full contract in some cases </a:t>
            </a:r>
            <a:r>
              <a:rPr lang="en-GB" dirty="0"/>
              <a:t>can</a:t>
            </a:r>
            <a:r>
              <a:rPr lang="en-GB" noProof="0" dirty="0"/>
              <a:t> not be fully defined by interface</a:t>
            </a:r>
          </a:p>
          <a:p>
            <a:r>
              <a:rPr lang="en-GB" noProof="0" dirty="0"/>
              <a:t>(IDL, C++, or Java), part of it is defined in documentation:</a:t>
            </a:r>
          </a:p>
          <a:p>
            <a:pPr lvl="1"/>
            <a:r>
              <a:rPr lang="en-GB" noProof="0" dirty="0"/>
              <a:t>Usage scenarios</a:t>
            </a:r>
          </a:p>
          <a:p>
            <a:pPr lvl="1"/>
            <a:r>
              <a:rPr lang="en-GB" noProof="0" dirty="0"/>
              <a:t>constraints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Defining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73243"/>
              </p:ext>
            </p:extLst>
          </p:nvPr>
        </p:nvGraphicFramePr>
        <p:xfrm>
          <a:off x="1043608" y="1340768"/>
          <a:ext cx="715868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61532" imgH="2476109" progId="Visio.Drawing.11">
                  <p:embed/>
                </p:oleObj>
              </mc:Choice>
              <mc:Fallback>
                <p:oleObj name="Visio" r:id="rId2" imgW="4061532" imgH="247610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40768"/>
                        <a:ext cx="7158687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IDL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noProof="0" dirty="0"/>
              <a:t>module </a:t>
            </a:r>
            <a:r>
              <a:rPr lang="en-GB" noProof="0" dirty="0" err="1"/>
              <a:t>AudioEngine</a:t>
            </a:r>
            <a:endParaRPr lang="en-GB" noProof="0" dirty="0"/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	interface </a:t>
            </a:r>
            <a:r>
              <a:rPr lang="en-GB" noProof="0" dirty="0" err="1"/>
              <a:t>ITrack</a:t>
            </a:r>
            <a:endParaRPr lang="en-GB" noProof="0" dirty="0"/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play(); 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stop(); </a:t>
            </a:r>
          </a:p>
          <a:p>
            <a:r>
              <a:rPr lang="en-GB" noProof="0" dirty="0"/>
              <a:t>	};</a:t>
            </a:r>
          </a:p>
          <a:p>
            <a:endParaRPr lang="en-GB" noProof="0" dirty="0"/>
          </a:p>
          <a:p>
            <a:r>
              <a:rPr lang="en-GB" noProof="0" dirty="0"/>
              <a:t>	interface </a:t>
            </a:r>
            <a:r>
              <a:rPr lang="en-GB" noProof="0" dirty="0" err="1"/>
              <a:t>ISound</a:t>
            </a:r>
            <a:endParaRPr lang="en-GB" noProof="0" dirty="0"/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play(); 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stop(); 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</a:t>
            </a:r>
            <a:r>
              <a:rPr lang="en-GB" noProof="0" dirty="0" err="1"/>
              <a:t>setPosition</a:t>
            </a:r>
            <a:r>
              <a:rPr lang="en-GB" noProof="0" dirty="0"/>
              <a:t>(float x, float y, float z); </a:t>
            </a:r>
          </a:p>
          <a:p>
            <a:r>
              <a:rPr lang="en-GB" noProof="0" dirty="0"/>
              <a:t>	};</a:t>
            </a:r>
          </a:p>
          <a:p>
            <a:endParaRPr lang="en-GB" noProof="0" dirty="0"/>
          </a:p>
          <a:p>
            <a:r>
              <a:rPr lang="en-GB" noProof="0" dirty="0"/>
              <a:t>	interface </a:t>
            </a:r>
            <a:r>
              <a:rPr lang="en-GB" noProof="0" dirty="0" err="1"/>
              <a:t>IAudio</a:t>
            </a:r>
            <a:endParaRPr lang="en-GB" noProof="0" dirty="0"/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ISound</a:t>
            </a:r>
            <a:r>
              <a:rPr lang="en-GB" noProof="0" dirty="0"/>
              <a:t> </a:t>
            </a:r>
            <a:r>
              <a:rPr lang="en-GB" noProof="0" dirty="0" err="1"/>
              <a:t>createSound</a:t>
            </a:r>
            <a:r>
              <a:rPr lang="en-GB" noProof="0" dirty="0"/>
              <a:t>(string </a:t>
            </a:r>
            <a:r>
              <a:rPr lang="en-GB" noProof="0" dirty="0" err="1"/>
              <a:t>fileName</a:t>
            </a:r>
            <a:r>
              <a:rPr lang="en-GB" noProof="0" dirty="0"/>
              <a:t>);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ITrack</a:t>
            </a:r>
            <a:r>
              <a:rPr lang="en-GB" noProof="0" dirty="0"/>
              <a:t> </a:t>
            </a:r>
            <a:r>
              <a:rPr lang="en-GB" noProof="0" dirty="0" err="1"/>
              <a:t>createTrack</a:t>
            </a:r>
            <a:r>
              <a:rPr lang="en-GB" noProof="0" dirty="0"/>
              <a:t>(string </a:t>
            </a:r>
            <a:r>
              <a:rPr lang="en-GB" noProof="0" dirty="0" err="1"/>
              <a:t>fileName</a:t>
            </a:r>
            <a:r>
              <a:rPr lang="en-GB" noProof="0" dirty="0"/>
              <a:t>);</a:t>
            </a:r>
          </a:p>
          <a:p>
            <a:r>
              <a:rPr lang="en-GB" noProof="0" dirty="0"/>
              <a:t>	};</a:t>
            </a:r>
          </a:p>
          <a:p>
            <a:r>
              <a:rPr lang="en-GB" noProof="0" dirty="0"/>
              <a:t>};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Generating Component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Component’s stub can be generated from its IDL specification.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Reverse approach:</a:t>
            </a:r>
          </a:p>
          <a:p>
            <a:pPr lvl="1"/>
            <a:r>
              <a:rPr lang="en-GB" noProof="0" dirty="0"/>
              <a:t>Implement component;</a:t>
            </a:r>
          </a:p>
          <a:p>
            <a:pPr lvl="1"/>
            <a:r>
              <a:rPr lang="en-GB" noProof="0" dirty="0"/>
              <a:t>Mark interfaces that are component’s public interface;</a:t>
            </a:r>
          </a:p>
          <a:p>
            <a:pPr lvl="1"/>
            <a:r>
              <a:rPr lang="en-GB" noProof="0" dirty="0"/>
              <a:t>Component Platform hides private interfaces.</a:t>
            </a:r>
          </a:p>
          <a:p>
            <a:pPr lvl="1"/>
            <a:r>
              <a:rPr lang="en-GB" noProof="0" dirty="0"/>
              <a:t>Users get only public/marked interfaces.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Permissions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is a black box for a user.</a:t>
            </a:r>
          </a:p>
          <a:p>
            <a:r>
              <a:rPr lang="en-GB" noProof="0" dirty="0"/>
              <a:t>How to be sure that it does only what is defined in a contract? </a:t>
            </a:r>
          </a:p>
          <a:p>
            <a:r>
              <a:rPr lang="en-GB" noProof="0" dirty="0"/>
              <a:t>Does it contain some malicious code?</a:t>
            </a:r>
          </a:p>
          <a:p>
            <a:endParaRPr lang="en-GB" noProof="0" dirty="0"/>
          </a:p>
          <a:p>
            <a:r>
              <a:rPr lang="en-GB" noProof="0" dirty="0"/>
              <a:t>Component’s trust:</a:t>
            </a:r>
          </a:p>
          <a:p>
            <a:pPr lvl="1"/>
            <a:r>
              <a:rPr lang="en-GB" noProof="0" dirty="0"/>
              <a:t>Developer’s reputation;</a:t>
            </a:r>
          </a:p>
          <a:p>
            <a:pPr lvl="1"/>
            <a:r>
              <a:rPr lang="en-GB" noProof="0" dirty="0"/>
              <a:t>Source code availability;</a:t>
            </a:r>
          </a:p>
          <a:p>
            <a:pPr lvl="1"/>
            <a:r>
              <a:rPr lang="en-GB" noProof="0" dirty="0"/>
              <a:t>Reviews;</a:t>
            </a:r>
          </a:p>
          <a:p>
            <a:pPr lvl="1"/>
            <a:r>
              <a:rPr lang="en-GB" noProof="0" dirty="0"/>
              <a:t>Component platform sandbox:</a:t>
            </a:r>
          </a:p>
          <a:p>
            <a:pPr lvl="2"/>
            <a:r>
              <a:rPr lang="en-GB" noProof="0" dirty="0"/>
              <a:t>Component declares required permissions;</a:t>
            </a:r>
          </a:p>
          <a:p>
            <a:pPr lvl="2"/>
            <a:r>
              <a:rPr lang="en-GB" noProof="0" dirty="0"/>
              <a:t>Application declares available permissions;</a:t>
            </a:r>
          </a:p>
          <a:p>
            <a:pPr lvl="2"/>
            <a:r>
              <a:rPr lang="en-GB" noProof="0" dirty="0"/>
              <a:t>Component platform ensures that all actions are performed according granted permissions.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Permissions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File System Access.</a:t>
            </a:r>
          </a:p>
          <a:p>
            <a:r>
              <a:rPr lang="en-GB" noProof="0" dirty="0"/>
              <a:t>Isolated Storage Access.</a:t>
            </a:r>
          </a:p>
          <a:p>
            <a:r>
              <a:rPr lang="en-GB" noProof="0" dirty="0"/>
              <a:t>Network Access.</a:t>
            </a:r>
          </a:p>
          <a:p>
            <a:r>
              <a:rPr lang="en-GB" noProof="0" dirty="0"/>
              <a:t>User Data Access.</a:t>
            </a:r>
          </a:p>
          <a:p>
            <a:r>
              <a:rPr lang="en-GB" noProof="0" dirty="0"/>
              <a:t>Registry Access.</a:t>
            </a:r>
          </a:p>
          <a:p>
            <a:r>
              <a:rPr lang="en-GB" i="1" noProof="0" dirty="0"/>
              <a:t>Active Directory</a:t>
            </a:r>
            <a:r>
              <a:rPr lang="en-GB" noProof="0" dirty="0"/>
              <a:t> Access.</a:t>
            </a:r>
          </a:p>
          <a:p>
            <a:r>
              <a:rPr lang="en-GB" noProof="0" dirty="0"/>
              <a:t>...</a:t>
            </a:r>
          </a:p>
          <a:p>
            <a:endParaRPr lang="en-GB" noProof="0" dirty="0"/>
          </a:p>
          <a:p>
            <a:r>
              <a:rPr lang="en-GB" noProof="0" dirty="0"/>
              <a:t>No permissions</a:t>
            </a:r>
          </a:p>
          <a:p>
            <a:pPr lvl="1"/>
            <a:r>
              <a:rPr lang="en-GB" noProof="0" dirty="0"/>
              <a:t>Refuse to load component,</a:t>
            </a:r>
          </a:p>
          <a:p>
            <a:pPr lvl="1"/>
            <a:r>
              <a:rPr lang="en-GB" noProof="0" dirty="0"/>
              <a:t>Show error message.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cbse-01</Template>
  <TotalTime>2784</TotalTime>
  <Words>1064</Words>
  <Application>Microsoft Office PowerPoint</Application>
  <PresentationFormat>Affichage à l'écran (4:3)</PresentationFormat>
  <Paragraphs>200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Candara</vt:lpstr>
      <vt:lpstr>Soho</vt:lpstr>
      <vt:lpstr>Visio</vt:lpstr>
      <vt:lpstr>Components Design</vt:lpstr>
      <vt:lpstr>Topics</vt:lpstr>
      <vt:lpstr>Component Design</vt:lpstr>
      <vt:lpstr>Component’s Contract (specification and importance)</vt:lpstr>
      <vt:lpstr>Defining Interface</vt:lpstr>
      <vt:lpstr>IDL Interface</vt:lpstr>
      <vt:lpstr>Generating Component</vt:lpstr>
      <vt:lpstr>Component Permissions</vt:lpstr>
      <vt:lpstr>Component Permissions</vt:lpstr>
      <vt:lpstr>Certificates </vt:lpstr>
      <vt:lpstr>Designing Interface</vt:lpstr>
      <vt:lpstr>Events Interface</vt:lpstr>
      <vt:lpstr>Implementing Events</vt:lpstr>
      <vt:lpstr>Fragile Class Problem</vt:lpstr>
      <vt:lpstr>Interface Stability</vt:lpstr>
      <vt:lpstr>Interface Stability (what really happens)</vt:lpstr>
      <vt:lpstr>Interface Stability</vt:lpstr>
      <vt:lpstr>Interface Change Strategy</vt:lpstr>
      <vt:lpstr>Multithreading</vt:lpstr>
      <vt:lpstr>Summary</vt:lpstr>
      <vt:lpstr>References</vt:lpstr>
      <vt:lpstr>Komponentų kūrimas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Packevičius Šarūnas</cp:lastModifiedBy>
  <cp:revision>104</cp:revision>
  <dcterms:created xsi:type="dcterms:W3CDTF">2011-08-08T21:06:46Z</dcterms:created>
  <dcterms:modified xsi:type="dcterms:W3CDTF">2021-03-05T15:01:43Z</dcterms:modified>
</cp:coreProperties>
</file>