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99" r:id="rId1"/>
  </p:sldMasterIdLst>
  <p:notesMasterIdLst>
    <p:notesMasterId r:id="rId2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61" r:id="rId25"/>
    <p:sldId id="262" r:id="rId26"/>
    <p:sldId id="284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5" autoAdjust="0"/>
  </p:normalViewPr>
  <p:slideViewPr>
    <p:cSldViewPr>
      <p:cViewPr varScale="1">
        <p:scale>
          <a:sx n="113" d="100"/>
          <a:sy n="113" d="100"/>
        </p:scale>
        <p:origin x="2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1B81-7AE3-44B0-9E36-203C7FEC7DA6}" type="datetimeFigureOut">
              <a:rPr lang="fr-FR" smtClean="0"/>
              <a:pPr/>
              <a:t>18/03/2021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67B7-2E0B-46E8-B2FF-595B2DA4EC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78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82971B-DD43-460D-B5C1-2CCA46D458B6}" type="datetime1">
              <a:rPr lang="fr-FR" smtClean="0"/>
              <a:t>18/03/2021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33A-EECC-4A57-AEB5-37A5B2B8AC2B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F66E-2943-40E7-A95E-724D72EB2DBC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EA04-178C-44AA-A7CE-1882D50D065F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1C4F9-6C51-4265-BE2C-6BC652ED0AE8}" type="datetime1">
              <a:rPr lang="fr-FR" smtClean="0"/>
              <a:t>18/03/2021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4F5-50D9-4D68-AAED-15E4858A4D24}" type="datetime1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078-C565-4AAC-AAF7-42FD6568269E}" type="datetime1">
              <a:rPr lang="fr-FR" smtClean="0"/>
              <a:t>18/03/2021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CAD39-E9C7-44A6-888B-9107E87F2B80}" type="datetime1">
              <a:rPr lang="fr-FR" smtClean="0"/>
              <a:t>18/03/2021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0F30-39D7-48B2-9116-0F5C4C8F1796}" type="datetime1">
              <a:rPr lang="fr-FR" smtClean="0"/>
              <a:t>18/03/2021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D1335B-5145-4E9E-969C-4DF7B3534035}" type="datetime1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ECDF98-AF74-4A8A-9472-4722C32EDF61}" type="datetime1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3BBFB120-B420-4A64-A3E7-15B2227ADD8A}" type="datetime1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739C4FB-7D33-419B-8833-D1372BFD11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Creating Components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Members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GB" i="1" noProof="0" dirty="0"/>
              <a:t>Target</a:t>
            </a:r>
          </a:p>
          <a:p>
            <a:pPr lvl="1"/>
            <a:r>
              <a:rPr lang="en-GB" i="1" noProof="0" dirty="0"/>
              <a:t>defines the domain-specific interface that Client uses.</a:t>
            </a:r>
          </a:p>
          <a:p>
            <a:pPr lvl="0"/>
            <a:r>
              <a:rPr lang="en-GB" i="1" noProof="0" dirty="0"/>
              <a:t>Client</a:t>
            </a:r>
          </a:p>
          <a:p>
            <a:pPr lvl="1"/>
            <a:r>
              <a:rPr lang="en-GB" i="1" noProof="0" dirty="0"/>
              <a:t>collaborates with objects conforming to the Target interface.</a:t>
            </a:r>
          </a:p>
          <a:p>
            <a:pPr lvl="0"/>
            <a:r>
              <a:rPr lang="en-GB" i="1" noProof="0" dirty="0" err="1"/>
              <a:t>Adaptee</a:t>
            </a:r>
            <a:endParaRPr lang="en-GB" i="1" noProof="0" dirty="0"/>
          </a:p>
          <a:p>
            <a:pPr lvl="1"/>
            <a:r>
              <a:rPr lang="en-GB" i="1" noProof="0" dirty="0"/>
              <a:t>defines an existing interface that needs adapting.</a:t>
            </a:r>
          </a:p>
          <a:p>
            <a:pPr lvl="0"/>
            <a:r>
              <a:rPr lang="en-GB" i="1" noProof="0" dirty="0"/>
              <a:t>Adapter</a:t>
            </a:r>
          </a:p>
          <a:p>
            <a:pPr lvl="1"/>
            <a:r>
              <a:rPr lang="en-GB" i="1" noProof="0" dirty="0"/>
              <a:t>adapts the interface of </a:t>
            </a:r>
            <a:r>
              <a:rPr lang="en-GB" i="1" noProof="0" dirty="0" err="1"/>
              <a:t>Adaptee</a:t>
            </a:r>
            <a:r>
              <a:rPr lang="en-GB" i="1" noProof="0" dirty="0"/>
              <a:t> to the Target interface.</a:t>
            </a:r>
          </a:p>
        </p:txBody>
      </p:sp>
    </p:spTree>
    <p:extLst>
      <p:ext uri="{BB962C8B-B14F-4D97-AF65-F5344CB8AC3E}">
        <p14:creationId xmlns:p14="http://schemas.microsoft.com/office/powerpoint/2010/main" val="8225572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i="1" noProof="0" dirty="0"/>
              <a:t>A class adapter</a:t>
            </a:r>
          </a:p>
          <a:p>
            <a:pPr lvl="1"/>
            <a:r>
              <a:rPr lang="en-GB" i="1" noProof="0" dirty="0"/>
              <a:t>adapts </a:t>
            </a:r>
            <a:r>
              <a:rPr lang="en-GB" i="1" noProof="0" dirty="0" err="1"/>
              <a:t>Adaptee</a:t>
            </a:r>
            <a:r>
              <a:rPr lang="en-GB" i="1" noProof="0" dirty="0"/>
              <a:t> to Target by committing to a concrete Adapter class. As a consequence, a class adapter won't work when we want to adapt a class and all its subclasses.</a:t>
            </a:r>
          </a:p>
          <a:p>
            <a:pPr lvl="1"/>
            <a:r>
              <a:rPr lang="en-GB" i="1" noProof="0" dirty="0"/>
              <a:t>lets Adapter override some of </a:t>
            </a:r>
            <a:r>
              <a:rPr lang="en-GB" i="1" noProof="0" dirty="0" err="1"/>
              <a:t>Adaptee's</a:t>
            </a:r>
            <a:r>
              <a:rPr lang="en-GB" i="1" noProof="0" dirty="0"/>
              <a:t> </a:t>
            </a:r>
            <a:r>
              <a:rPr lang="en-GB" i="1" noProof="0" dirty="0" err="1"/>
              <a:t>behavior</a:t>
            </a:r>
            <a:r>
              <a:rPr lang="en-GB" i="1" noProof="0" dirty="0"/>
              <a:t>, since Adapter is a subclass of </a:t>
            </a:r>
            <a:r>
              <a:rPr lang="en-GB" i="1" noProof="0" dirty="0" err="1"/>
              <a:t>Adaptee</a:t>
            </a:r>
            <a:r>
              <a:rPr lang="en-GB" i="1" noProof="0" dirty="0"/>
              <a:t>.</a:t>
            </a:r>
          </a:p>
          <a:p>
            <a:pPr lvl="1"/>
            <a:r>
              <a:rPr lang="en-GB" i="1" noProof="0" dirty="0"/>
              <a:t>introduces only one object, and no additional pointer indirection is needed to get to the </a:t>
            </a:r>
            <a:r>
              <a:rPr lang="en-GB" i="1" noProof="0" dirty="0" err="1"/>
              <a:t>adaptee</a:t>
            </a:r>
            <a:r>
              <a:rPr lang="en-GB" i="1" noProof="0" dirty="0"/>
              <a:t>.</a:t>
            </a:r>
          </a:p>
          <a:p>
            <a:pPr lvl="0"/>
            <a:r>
              <a:rPr lang="en-GB" i="1" noProof="0" dirty="0"/>
              <a:t>An object adapter</a:t>
            </a:r>
          </a:p>
          <a:p>
            <a:pPr lvl="1"/>
            <a:r>
              <a:rPr lang="en-GB" i="1" noProof="0" dirty="0"/>
              <a:t>lets a single Adapter work with many </a:t>
            </a:r>
            <a:r>
              <a:rPr lang="en-GB" i="1" noProof="0" dirty="0" err="1"/>
              <a:t>Adaptees</a:t>
            </a:r>
            <a:r>
              <a:rPr lang="en-GB" i="1" noProof="0" dirty="0"/>
              <a:t>—that is, the </a:t>
            </a:r>
            <a:r>
              <a:rPr lang="en-GB" i="1" noProof="0" dirty="0" err="1"/>
              <a:t>Adaptee</a:t>
            </a:r>
            <a:r>
              <a:rPr lang="en-GB" i="1" noProof="0" dirty="0"/>
              <a:t> itself and all of its subclasses (if any). The Adapter can also add functionality to all </a:t>
            </a:r>
            <a:r>
              <a:rPr lang="en-GB" i="1" noProof="0" dirty="0" err="1"/>
              <a:t>Adaptees</a:t>
            </a:r>
            <a:r>
              <a:rPr lang="en-GB" i="1" noProof="0" dirty="0"/>
              <a:t> at once.</a:t>
            </a:r>
          </a:p>
          <a:p>
            <a:pPr lvl="1"/>
            <a:r>
              <a:rPr lang="en-GB" i="1" noProof="0" dirty="0"/>
              <a:t>makes it harder to override </a:t>
            </a:r>
            <a:r>
              <a:rPr lang="en-GB" i="1" noProof="0" dirty="0" err="1"/>
              <a:t>Adaptee</a:t>
            </a:r>
            <a:r>
              <a:rPr lang="en-GB" i="1" noProof="0" dirty="0"/>
              <a:t> </a:t>
            </a:r>
            <a:r>
              <a:rPr lang="en-GB" i="1" noProof="0" dirty="0" err="1"/>
              <a:t>behavior</a:t>
            </a:r>
            <a:r>
              <a:rPr lang="en-GB" i="1" noProof="0" dirty="0"/>
              <a:t>. It will require subclassing </a:t>
            </a:r>
            <a:r>
              <a:rPr lang="en-GB" i="1" noProof="0" dirty="0" err="1"/>
              <a:t>Adaptee</a:t>
            </a:r>
            <a:r>
              <a:rPr lang="en-GB" i="1" noProof="0" dirty="0"/>
              <a:t> and making Adapter refer to the subclass rather than the </a:t>
            </a:r>
            <a:r>
              <a:rPr lang="en-GB" i="1" noProof="0" dirty="0" err="1"/>
              <a:t>Adaptee</a:t>
            </a:r>
            <a:r>
              <a:rPr lang="en-GB" i="1" noProof="0" dirty="0"/>
              <a:t> itself.</a:t>
            </a:r>
          </a:p>
        </p:txBody>
      </p:sp>
    </p:spTree>
    <p:extLst>
      <p:ext uri="{BB962C8B-B14F-4D97-AF65-F5344CB8AC3E}">
        <p14:creationId xmlns:p14="http://schemas.microsoft.com/office/powerpoint/2010/main" val="29333078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830512"/>
              </p:ext>
            </p:extLst>
          </p:nvPr>
        </p:nvGraphicFramePr>
        <p:xfrm>
          <a:off x="1763688" y="1340648"/>
          <a:ext cx="7070452" cy="483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3901348" progId="Visio.Drawing.11">
                  <p:embed/>
                </p:oleObj>
              </mc:Choice>
              <mc:Fallback>
                <p:oleObj name="Visio" r:id="rId2" imgW="5701532" imgH="390134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88" y="1340648"/>
                        <a:ext cx="7070452" cy="483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804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86354"/>
              </p:ext>
            </p:extLst>
          </p:nvPr>
        </p:nvGraphicFramePr>
        <p:xfrm>
          <a:off x="539552" y="1412776"/>
          <a:ext cx="5088860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5699696" progId="Word.Document.12">
                  <p:embed/>
                </p:oleObj>
              </mc:Choice>
              <mc:Fallback>
                <p:oleObj name="Document" r:id="rId2" imgW="5922790" imgH="5699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412776"/>
                        <a:ext cx="5088860" cy="489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7506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noProof="0" dirty="0"/>
              <a:t>Abstract Factory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3217560" cy="4937760"/>
          </a:xfrm>
        </p:spPr>
        <p:txBody>
          <a:bodyPr>
            <a:normAutofit/>
          </a:bodyPr>
          <a:lstStyle/>
          <a:p>
            <a:r>
              <a:rPr lang="en-GB" sz="2400" noProof="0" dirty="0"/>
              <a:t>Goal – provide interfaces that allow creating a family of related objects with our revealing their actual implementation classes.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35245"/>
              </p:ext>
            </p:extLst>
          </p:nvPr>
        </p:nvGraphicFramePr>
        <p:xfrm>
          <a:off x="3563888" y="1916832"/>
          <a:ext cx="5342260" cy="4173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4454769" progId="Visio.Drawing.11">
                  <p:embed/>
                </p:oleObj>
              </mc:Choice>
              <mc:Fallback>
                <p:oleObj name="Visio" r:id="rId2" imgW="5701532" imgH="445476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888" y="1916832"/>
                        <a:ext cx="5342260" cy="4173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7922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Abstract Factory </a:t>
            </a:r>
            <a:r>
              <a:rPr lang="en-GB" noProof="0" dirty="0"/>
              <a:t>- Members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i="1" noProof="0" dirty="0" err="1"/>
              <a:t>AbstractFactory</a:t>
            </a:r>
            <a:endParaRPr lang="en-GB" i="1" noProof="0" dirty="0"/>
          </a:p>
          <a:p>
            <a:pPr lvl="1"/>
            <a:r>
              <a:rPr lang="en-GB" i="1" noProof="0" dirty="0"/>
              <a:t>declares an interface for operations that create abstract product objects.</a:t>
            </a:r>
          </a:p>
          <a:p>
            <a:r>
              <a:rPr lang="en-GB" i="1" noProof="0" dirty="0" err="1"/>
              <a:t>ConcreteFactory</a:t>
            </a:r>
            <a:endParaRPr lang="en-GB" i="1" noProof="0" dirty="0"/>
          </a:p>
          <a:p>
            <a:pPr lvl="1"/>
            <a:r>
              <a:rPr lang="en-GB" i="1" noProof="0" dirty="0"/>
              <a:t>implements the operations to create concrete product objects.</a:t>
            </a:r>
          </a:p>
          <a:p>
            <a:r>
              <a:rPr lang="en-GB" i="1" noProof="0" dirty="0" err="1"/>
              <a:t>AbstractProduct</a:t>
            </a:r>
            <a:endParaRPr lang="en-GB" i="1" noProof="0" dirty="0"/>
          </a:p>
          <a:p>
            <a:pPr lvl="1"/>
            <a:r>
              <a:rPr lang="en-GB" i="1" noProof="0" dirty="0"/>
              <a:t>declares an interface for a type of product object.</a:t>
            </a:r>
          </a:p>
          <a:p>
            <a:r>
              <a:rPr lang="en-GB" i="1" noProof="0" dirty="0" err="1"/>
              <a:t>ConcreteProduct</a:t>
            </a:r>
            <a:endParaRPr lang="en-GB" i="1" noProof="0" dirty="0"/>
          </a:p>
          <a:p>
            <a:pPr lvl="1"/>
            <a:r>
              <a:rPr lang="en-GB" i="1" noProof="0" dirty="0"/>
              <a:t>defines a product object to be created by the corresponding concrete factory.</a:t>
            </a:r>
          </a:p>
          <a:p>
            <a:pPr lvl="1"/>
            <a:r>
              <a:rPr lang="en-GB" i="1" noProof="0" dirty="0"/>
              <a:t>implements the </a:t>
            </a:r>
            <a:r>
              <a:rPr lang="en-GB" i="1" noProof="0" dirty="0" err="1"/>
              <a:t>AbstractProduct</a:t>
            </a:r>
            <a:r>
              <a:rPr lang="en-GB" i="1" noProof="0" dirty="0"/>
              <a:t> interface.</a:t>
            </a:r>
          </a:p>
          <a:p>
            <a:r>
              <a:rPr lang="en-GB" i="1" noProof="0" dirty="0"/>
              <a:t>Client</a:t>
            </a:r>
          </a:p>
          <a:p>
            <a:pPr lvl="1"/>
            <a:r>
              <a:rPr lang="en-GB" i="1" noProof="0" dirty="0"/>
              <a:t>uses only interfaces declared by </a:t>
            </a:r>
            <a:r>
              <a:rPr lang="en-GB" i="1" noProof="0" dirty="0" err="1"/>
              <a:t>AbstractFactory</a:t>
            </a:r>
            <a:r>
              <a:rPr lang="en-GB" i="1" noProof="0" dirty="0"/>
              <a:t> and </a:t>
            </a:r>
            <a:r>
              <a:rPr lang="en-GB" i="1" noProof="0" dirty="0" err="1"/>
              <a:t>AbstractProduct</a:t>
            </a:r>
            <a:r>
              <a:rPr lang="en-GB" i="1" noProof="0" dirty="0"/>
              <a:t> classes.</a:t>
            </a:r>
          </a:p>
        </p:txBody>
      </p:sp>
    </p:spTree>
    <p:extLst>
      <p:ext uri="{BB962C8B-B14F-4D97-AF65-F5344CB8AC3E}">
        <p14:creationId xmlns:p14="http://schemas.microsoft.com/office/powerpoint/2010/main" val="26971478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Abstract Factory -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Isolates concrete classes. </a:t>
            </a:r>
          </a:p>
          <a:p>
            <a:r>
              <a:rPr lang="en-GB" noProof="0" dirty="0"/>
              <a:t>Makes exchanging product families easy. </a:t>
            </a:r>
          </a:p>
          <a:p>
            <a:r>
              <a:rPr lang="en-GB" noProof="0" dirty="0"/>
              <a:t>Promotes consistency among products. </a:t>
            </a:r>
          </a:p>
          <a:p>
            <a:r>
              <a:rPr lang="en-GB" noProof="0" dirty="0"/>
              <a:t>Supporting new kinds of products is difficult.</a:t>
            </a:r>
          </a:p>
        </p:txBody>
      </p:sp>
    </p:spTree>
    <p:extLst>
      <p:ext uri="{BB962C8B-B14F-4D97-AF65-F5344CB8AC3E}">
        <p14:creationId xmlns:p14="http://schemas.microsoft.com/office/powerpoint/2010/main" val="39956398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Abstract Factory </a:t>
            </a:r>
            <a:r>
              <a:rPr lang="en-GB" noProof="0" dirty="0"/>
              <a:t>–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677294"/>
              </p:ext>
            </p:extLst>
          </p:nvPr>
        </p:nvGraphicFramePr>
        <p:xfrm>
          <a:off x="1691680" y="1484784"/>
          <a:ext cx="6067887" cy="478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4492985" progId="Visio.Drawing.11">
                  <p:embed/>
                </p:oleObj>
              </mc:Choice>
              <mc:Fallback>
                <p:oleObj name="Visio" r:id="rId2" imgW="5701532" imgH="449298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1484784"/>
                        <a:ext cx="6067887" cy="4780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1385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Abstract Factory </a:t>
            </a:r>
            <a:r>
              <a:rPr lang="en-GB" noProof="0" dirty="0"/>
              <a:t>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86487"/>
              </p:ext>
            </p:extLst>
          </p:nvPr>
        </p:nvGraphicFramePr>
        <p:xfrm>
          <a:off x="395536" y="1268759"/>
          <a:ext cx="5256584" cy="54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6124045" progId="Word.Document.12">
                  <p:embed/>
                </p:oleObj>
              </mc:Choice>
              <mc:Fallback>
                <p:oleObj name="Document" r:id="rId2" imgW="5922790" imgH="6124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268759"/>
                        <a:ext cx="5256584" cy="543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8284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Abstract Factory </a:t>
            </a:r>
            <a:r>
              <a:rPr lang="en-GB" noProof="0" dirty="0"/>
              <a:t>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Loader can be changed with a single line of code.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21491"/>
              </p:ext>
            </p:extLst>
          </p:nvPr>
        </p:nvGraphicFramePr>
        <p:xfrm>
          <a:off x="467544" y="1844824"/>
          <a:ext cx="8329995" cy="323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2304178" progId="Word.Document.12">
                  <p:embed/>
                </p:oleObj>
              </mc:Choice>
              <mc:Fallback>
                <p:oleObj name="Document" r:id="rId2" imgW="5922790" imgH="23041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8329995" cy="3239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81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Design Patterns:</a:t>
            </a:r>
          </a:p>
          <a:p>
            <a:pPr lvl="1"/>
            <a:r>
              <a:rPr lang="en-GB" i="1" noProof="0" dirty="0"/>
              <a:t>Abstract Factory</a:t>
            </a:r>
          </a:p>
          <a:p>
            <a:pPr lvl="1"/>
            <a:r>
              <a:rPr lang="en-GB" i="1" noProof="0" dirty="0"/>
              <a:t>Proxy</a:t>
            </a:r>
          </a:p>
          <a:p>
            <a:pPr lvl="1"/>
            <a:r>
              <a:rPr lang="en-GB" i="1" noProof="0" dirty="0"/>
              <a:t>Adapter</a:t>
            </a:r>
          </a:p>
          <a:p>
            <a:pPr lvl="1"/>
            <a:r>
              <a:rPr lang="en-GB" i="1" noProof="0" dirty="0"/>
              <a:t>Model View Controller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noProof="0" dirty="0"/>
              <a:t>Model View Controller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Goal – separate data, its presentation, and control from each other.</a:t>
            </a:r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4933"/>
              </p:ext>
            </p:extLst>
          </p:nvPr>
        </p:nvGraphicFramePr>
        <p:xfrm>
          <a:off x="3275856" y="4249688"/>
          <a:ext cx="54625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63337" imgH="2212963" progId="Visio.Drawing.11">
                  <p:embed/>
                </p:oleObj>
              </mc:Choice>
              <mc:Fallback>
                <p:oleObj name="Visio" r:id="rId2" imgW="5463337" imgH="221296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5856" y="4249688"/>
                        <a:ext cx="5462587" cy="221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52830"/>
              </p:ext>
            </p:extLst>
          </p:nvPr>
        </p:nvGraphicFramePr>
        <p:xfrm>
          <a:off x="467544" y="2881536"/>
          <a:ext cx="3960440" cy="250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01532" imgH="3605709" progId="Visio.Drawing.11">
                  <p:embed/>
                </p:oleObj>
              </mc:Choice>
              <mc:Fallback>
                <p:oleObj name="Visio" r:id="rId4" imgW="5701532" imgH="3605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881536"/>
                        <a:ext cx="3960440" cy="2503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82110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MVC - Observation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Objects are separated in a way that changes on data can invoke views updates, however data objects do not have any knowledge of view objects.</a:t>
            </a:r>
          </a:p>
          <a:p>
            <a:r>
              <a:rPr lang="en-GB" noProof="0" dirty="0"/>
              <a:t>View is separated from data.</a:t>
            </a:r>
          </a:p>
          <a:p>
            <a:endParaRPr lang="en-GB" noProof="0" dirty="0"/>
          </a:p>
          <a:p>
            <a:r>
              <a:rPr lang="en-GB" i="1" noProof="0" dirty="0"/>
              <a:t>Observer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design pattern</a:t>
            </a:r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06090"/>
              </p:ext>
            </p:extLst>
          </p:nvPr>
        </p:nvGraphicFramePr>
        <p:xfrm>
          <a:off x="3059832" y="3356992"/>
          <a:ext cx="5073896" cy="328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39729" imgH="3720359" progId="Visio.Drawing.11">
                  <p:embed/>
                </p:oleObj>
              </mc:Choice>
              <mc:Fallback>
                <p:oleObj name="Visio" r:id="rId2" imgW="5739729" imgH="372035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832" y="3356992"/>
                        <a:ext cx="5073896" cy="328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4511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MVC -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 set of objects can behave as a single one.</a:t>
            </a:r>
          </a:p>
          <a:p>
            <a:endParaRPr lang="en-GB" noProof="0" dirty="0"/>
          </a:p>
          <a:p>
            <a:r>
              <a:rPr lang="en-GB" i="1" noProof="0" dirty="0"/>
              <a:t>Composite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design</a:t>
            </a:r>
          </a:p>
          <a:p>
            <a:r>
              <a:rPr lang="en-GB" noProof="0" dirty="0"/>
              <a:t>pattern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361451"/>
              </p:ext>
            </p:extLst>
          </p:nvPr>
        </p:nvGraphicFramePr>
        <p:xfrm>
          <a:off x="2255900" y="2564904"/>
          <a:ext cx="6578240" cy="3785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3281588" progId="Visio.Drawing.11">
                  <p:embed/>
                </p:oleObj>
              </mc:Choice>
              <mc:Fallback>
                <p:oleObj name="Visio" r:id="rId2" imgW="5701532" imgH="328158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5900" y="2564904"/>
                        <a:ext cx="6578240" cy="3785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3110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MVC -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Controller and view interaction can be implemented as Strategy Design patterns</a:t>
            </a:r>
          </a:p>
          <a:p>
            <a:r>
              <a:rPr lang="en-GB" i="1" noProof="0" dirty="0"/>
              <a:t>Strategy</a:t>
            </a:r>
            <a:r>
              <a:rPr lang="en-GB" noProof="0" dirty="0"/>
              <a:t> encapsulates data/model manipulation algorithm.</a:t>
            </a:r>
          </a:p>
          <a:p>
            <a:r>
              <a:rPr lang="en-GB" noProof="0" dirty="0"/>
              <a:t>Data manipulation algorithm can be changed on the fly.</a:t>
            </a:r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929941"/>
              </p:ext>
            </p:extLst>
          </p:nvPr>
        </p:nvGraphicFramePr>
        <p:xfrm>
          <a:off x="3059832" y="3861048"/>
          <a:ext cx="57023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2537444" progId="Visio.Drawing.11">
                  <p:embed/>
                </p:oleObj>
              </mc:Choice>
              <mc:Fallback>
                <p:oleObj name="Visio" r:id="rId2" imgW="5701532" imgH="253744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832" y="3861048"/>
                        <a:ext cx="57023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9739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GB" noProof="0" dirty="0"/>
              <a:t>Useful design patterns for components creation and usage: </a:t>
            </a:r>
            <a:r>
              <a:rPr lang="en-GB" i="1" noProof="0" dirty="0"/>
              <a:t>proxy</a:t>
            </a:r>
            <a:r>
              <a:rPr lang="en-GB" noProof="0" dirty="0"/>
              <a:t>, </a:t>
            </a:r>
            <a:r>
              <a:rPr lang="en-GB" i="1" noProof="0" dirty="0"/>
              <a:t>adapter</a:t>
            </a:r>
            <a:r>
              <a:rPr lang="en-GB" noProof="0" dirty="0"/>
              <a:t>, </a:t>
            </a:r>
            <a:r>
              <a:rPr lang="en-GB" i="1" noProof="0" dirty="0"/>
              <a:t>abstract factory</a:t>
            </a:r>
            <a:r>
              <a:rPr lang="en-GB" noProof="0" dirty="0"/>
              <a:t>, </a:t>
            </a:r>
            <a:r>
              <a:rPr lang="en-GB" i="1" noProof="0" dirty="0"/>
              <a:t>MVC</a:t>
            </a:r>
            <a:r>
              <a:rPr lang="en-GB" noProof="0" dirty="0"/>
              <a:t>.</a:t>
            </a:r>
          </a:p>
          <a:p>
            <a:pPr algn="just"/>
            <a:r>
              <a:rPr lang="en-GB" noProof="0" dirty="0"/>
              <a:t>MVC separates data, view, and controlling components from each other.</a:t>
            </a:r>
          </a:p>
          <a:p>
            <a:pPr algn="just"/>
            <a:r>
              <a:rPr lang="en-GB" i="1" noProof="0" dirty="0"/>
              <a:t>Proxy</a:t>
            </a:r>
            <a:r>
              <a:rPr lang="en-GB" noProof="0" dirty="0"/>
              <a:t> impersonates the actual component. Can be used for restricting or allowing remote access to component.</a:t>
            </a:r>
          </a:p>
          <a:p>
            <a:pPr algn="just"/>
            <a:r>
              <a:rPr lang="en-GB" i="1" noProof="0" dirty="0"/>
              <a:t>Adapter allows to integrate components having incompatible interfaces.</a:t>
            </a: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Erich Gamma, Richard Helm, Ralph Johnson, John </a:t>
            </a:r>
            <a:r>
              <a:rPr lang="en-GB" noProof="0" dirty="0" err="1"/>
              <a:t>Vlissides</a:t>
            </a:r>
            <a:r>
              <a:rPr lang="en-GB" noProof="0" dirty="0"/>
              <a:t>. </a:t>
            </a:r>
            <a:r>
              <a:rPr lang="en-GB" b="1" noProof="0" dirty="0"/>
              <a:t>Design Patterns: Elements of Reusable Object-Oriented Software. </a:t>
            </a:r>
            <a:r>
              <a:rPr lang="en-GB" noProof="0" dirty="0"/>
              <a:t>Addison Wesley. 1994. </a:t>
            </a:r>
            <a:r>
              <a:rPr lang="en-GB" b="1" noProof="0" dirty="0"/>
              <a:t>ISBN-13:</a:t>
            </a:r>
            <a:r>
              <a:rPr lang="en-GB" noProof="0" dirty="0"/>
              <a:t> 978-0201633610. 416p.s</a:t>
            </a:r>
            <a:endParaRPr lang="en-GB" b="1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err="1"/>
              <a:t>Projektavimo</a:t>
            </a:r>
            <a:r>
              <a:rPr lang="en-GB" noProof="0" dirty="0"/>
              <a:t> </a:t>
            </a:r>
            <a:r>
              <a:rPr lang="en-GB" noProof="0" dirty="0" err="1"/>
              <a:t>pavyzdžiai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739C4FB-7D33-419B-8833-D1372BFD11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Komponentų</a:t>
            </a:r>
            <a:r>
              <a:rPr lang="en-GB" noProof="0" dirty="0"/>
              <a:t> </a:t>
            </a:r>
            <a:r>
              <a:rPr lang="en-GB" noProof="0" dirty="0" err="1"/>
              <a:t>kūrimas</a:t>
            </a:r>
            <a:endParaRPr lang="en-GB" noProof="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06" y="225212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67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674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30683"/>
            <a:ext cx="679450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619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Solutions for most common architecture problems.</a:t>
            </a:r>
          </a:p>
          <a:p>
            <a:endParaRPr lang="en-GB" noProof="0" dirty="0"/>
          </a:p>
          <a:p>
            <a:r>
              <a:rPr lang="en-GB" noProof="0" dirty="0"/>
              <a:t>Reuse of component architecture instead of a component itself.</a:t>
            </a:r>
          </a:p>
          <a:p>
            <a:endParaRPr lang="en-GB" noProof="0" dirty="0"/>
          </a:p>
          <a:p>
            <a:endParaRPr lang="en-GB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4B110A-99FB-408E-9EA7-AA5CDA24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13" y="3057277"/>
            <a:ext cx="3020487" cy="37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16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Goal – provide a surrogate component, that could limit, control, restrict access to real component.</a:t>
            </a:r>
          </a:p>
          <a:p>
            <a:endParaRPr lang="en-GB" noProof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84040"/>
              </p:ext>
            </p:extLst>
          </p:nvPr>
        </p:nvGraphicFramePr>
        <p:xfrm>
          <a:off x="474346" y="3284984"/>
          <a:ext cx="8176538" cy="298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06395" imgH="2117782" progId="Visio.Drawing.11">
                  <p:embed/>
                </p:oleObj>
              </mc:Choice>
              <mc:Fallback>
                <p:oleObj name="Visio" r:id="rId2" imgW="5806395" imgH="211778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346" y="3284984"/>
                        <a:ext cx="8176538" cy="298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011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Proxy</a:t>
            </a:r>
            <a:r>
              <a:rPr lang="en-GB" noProof="0" dirty="0"/>
              <a:t> -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Proxy - maintains a reference that lets the proxy access the real subject.</a:t>
            </a:r>
          </a:p>
          <a:p>
            <a:pPr lvl="1"/>
            <a:r>
              <a:rPr lang="en-GB" noProof="0" dirty="0"/>
              <a:t>Proxy may refer to a Subject if the </a:t>
            </a:r>
            <a:r>
              <a:rPr lang="en-GB" noProof="0" dirty="0" err="1"/>
              <a:t>RealSubject</a:t>
            </a:r>
            <a:r>
              <a:rPr lang="en-GB" noProof="0" dirty="0"/>
              <a:t> and Subject interfaces are the same.</a:t>
            </a:r>
          </a:p>
          <a:p>
            <a:pPr lvl="1"/>
            <a:r>
              <a:rPr lang="en-GB" noProof="0" dirty="0"/>
              <a:t>provides an interface identical to Subject's so that a proxy can by substituted for the real subject.</a:t>
            </a:r>
          </a:p>
          <a:p>
            <a:pPr lvl="1"/>
            <a:r>
              <a:rPr lang="en-GB" noProof="0" dirty="0"/>
              <a:t>controls access to the real subject and may be responsible for creating and deleting it.</a:t>
            </a:r>
          </a:p>
          <a:p>
            <a:r>
              <a:rPr lang="en-GB" noProof="0" dirty="0"/>
              <a:t>Subject -  defines the common interface for </a:t>
            </a:r>
            <a:r>
              <a:rPr lang="en-GB" noProof="0" dirty="0" err="1"/>
              <a:t>RealSubject</a:t>
            </a:r>
            <a:r>
              <a:rPr lang="en-GB" noProof="0" dirty="0"/>
              <a:t> and Proxy so that a Proxy can be used anywhere a </a:t>
            </a:r>
            <a:r>
              <a:rPr lang="en-GB" noProof="0" dirty="0" err="1"/>
              <a:t>RealSubject</a:t>
            </a:r>
            <a:r>
              <a:rPr lang="en-GB" noProof="0" dirty="0"/>
              <a:t> is expected.</a:t>
            </a:r>
          </a:p>
          <a:p>
            <a:r>
              <a:rPr lang="en-GB" noProof="0" dirty="0" err="1"/>
              <a:t>RealSubject</a:t>
            </a:r>
            <a:r>
              <a:rPr lang="en-GB" noProof="0" dirty="0"/>
              <a:t> - defines the real object that the proxy represents.</a:t>
            </a:r>
          </a:p>
        </p:txBody>
      </p:sp>
    </p:spTree>
    <p:extLst>
      <p:ext uri="{BB962C8B-B14F-4D97-AF65-F5344CB8AC3E}">
        <p14:creationId xmlns:p14="http://schemas.microsoft.com/office/powerpoint/2010/main" val="37045279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Proxy</a:t>
            </a:r>
            <a:r>
              <a:rPr lang="en-GB" noProof="0" dirty="0"/>
              <a:t> – 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i="1" noProof="0" dirty="0"/>
              <a:t>remote</a:t>
            </a:r>
            <a:r>
              <a:rPr lang="en-GB" noProof="0" dirty="0"/>
              <a:t> proxies are responsible for encoding a request and its arguments and for sending the encoded request to the real subject in a different address space.</a:t>
            </a:r>
          </a:p>
          <a:p>
            <a:pPr lvl="1"/>
            <a:r>
              <a:rPr lang="en-GB" i="1" noProof="0" dirty="0"/>
              <a:t>virtual </a:t>
            </a:r>
            <a:r>
              <a:rPr lang="en-GB" noProof="0" dirty="0"/>
              <a:t>proxies may cache additional information about the real subject so that they can postpone accessing it.</a:t>
            </a:r>
          </a:p>
          <a:p>
            <a:pPr lvl="1"/>
            <a:r>
              <a:rPr lang="en-GB" i="1" noProof="0" dirty="0"/>
              <a:t>protection</a:t>
            </a:r>
            <a:r>
              <a:rPr lang="en-GB" noProof="0" dirty="0"/>
              <a:t> proxies check that the caller has the access permissions required to perform a request.</a:t>
            </a:r>
          </a:p>
        </p:txBody>
      </p:sp>
    </p:spTree>
    <p:extLst>
      <p:ext uri="{BB962C8B-B14F-4D97-AF65-F5344CB8AC3E}">
        <p14:creationId xmlns:p14="http://schemas.microsoft.com/office/powerpoint/2010/main" val="12392146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Proxy</a:t>
            </a:r>
            <a:r>
              <a:rPr lang="en-GB" noProof="0" dirty="0"/>
              <a:t>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19250"/>
              </p:ext>
            </p:extLst>
          </p:nvPr>
        </p:nvGraphicFramePr>
        <p:xfrm>
          <a:off x="611560" y="1340768"/>
          <a:ext cx="6952319" cy="486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4143627" progId="Word.Document.12">
                  <p:embed/>
                </p:oleObj>
              </mc:Choice>
              <mc:Fallback>
                <p:oleObj name="Document" r:id="rId2" imgW="5922790" imgH="41436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340768"/>
                        <a:ext cx="6952319" cy="486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0102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Goal – convert component interface to the expected interface. </a:t>
            </a:r>
          </a:p>
          <a:p>
            <a:r>
              <a:rPr lang="en-GB" i="1" noProof="0" dirty="0"/>
              <a:t>Adapter</a:t>
            </a:r>
            <a:r>
              <a:rPr lang="en-GB" noProof="0" dirty="0"/>
              <a:t> pattern allows to integrate incompatible components together.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232003"/>
              </p:ext>
            </p:extLst>
          </p:nvPr>
        </p:nvGraphicFramePr>
        <p:xfrm>
          <a:off x="1965310" y="2924944"/>
          <a:ext cx="6770851" cy="333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49099" imgH="2833083" progId="Visio.Drawing.11">
                  <p:embed/>
                </p:oleObj>
              </mc:Choice>
              <mc:Fallback>
                <p:oleObj name="Visio" r:id="rId2" imgW="5749099" imgH="283308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5310" y="2924944"/>
                        <a:ext cx="6770851" cy="3337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4743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Can be implemented by</a:t>
            </a:r>
          </a:p>
          <a:p>
            <a:pPr lvl="1"/>
            <a:r>
              <a:rPr lang="en-GB" noProof="0" dirty="0"/>
              <a:t>inheritance,</a:t>
            </a:r>
          </a:p>
          <a:p>
            <a:pPr lvl="1"/>
            <a:r>
              <a:rPr lang="en-GB" noProof="0" dirty="0"/>
              <a:t>aggregation.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25318"/>
              </p:ext>
            </p:extLst>
          </p:nvPr>
        </p:nvGraphicFramePr>
        <p:xfrm>
          <a:off x="381154" y="2636912"/>
          <a:ext cx="8443461" cy="3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92163" imgH="2384938" progId="Visio.Drawing.11">
                  <p:embed/>
                </p:oleObj>
              </mc:Choice>
              <mc:Fallback>
                <p:oleObj name="Visio" r:id="rId2" imgW="5692163" imgH="238493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154" y="2636912"/>
                        <a:ext cx="8443461" cy="3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3213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cbse-01</Template>
  <TotalTime>2316</TotalTime>
  <Words>855</Words>
  <Application>Microsoft Office PowerPoint</Application>
  <PresentationFormat>Affichage à l'écran (4:3)</PresentationFormat>
  <Paragraphs>127</Paragraphs>
  <Slides>26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Candara</vt:lpstr>
      <vt:lpstr>Soho</vt:lpstr>
      <vt:lpstr>Visio</vt:lpstr>
      <vt:lpstr>Document</vt:lpstr>
      <vt:lpstr>Creating Components</vt:lpstr>
      <vt:lpstr>Topics</vt:lpstr>
      <vt:lpstr>Design Patterns</vt:lpstr>
      <vt:lpstr>Proxy</vt:lpstr>
      <vt:lpstr>Proxy - Members</vt:lpstr>
      <vt:lpstr>Proxy – Result</vt:lpstr>
      <vt:lpstr>Proxy - Example</vt:lpstr>
      <vt:lpstr>Adapter</vt:lpstr>
      <vt:lpstr>Adapter - Structure</vt:lpstr>
      <vt:lpstr>Adapter - Members</vt:lpstr>
      <vt:lpstr>Adapter - Results</vt:lpstr>
      <vt:lpstr>Adapter - Example</vt:lpstr>
      <vt:lpstr>Adapter - Example</vt:lpstr>
      <vt:lpstr>Abstract Factory</vt:lpstr>
      <vt:lpstr>Abstract Factory - Members</vt:lpstr>
      <vt:lpstr>Abstract Factory - Results</vt:lpstr>
      <vt:lpstr>Abstract Factory – Example</vt:lpstr>
      <vt:lpstr>Abstract Factory - Example</vt:lpstr>
      <vt:lpstr>Abstract Factory - Example</vt:lpstr>
      <vt:lpstr>Model View Controller</vt:lpstr>
      <vt:lpstr>MVC - Observation</vt:lpstr>
      <vt:lpstr>MVC - Model</vt:lpstr>
      <vt:lpstr>MVC - Control</vt:lpstr>
      <vt:lpstr>Summary</vt:lpstr>
      <vt:lpstr>References</vt:lpstr>
      <vt:lpstr>Komponentų kūrimas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Packevičius Šarūnas</cp:lastModifiedBy>
  <cp:revision>143</cp:revision>
  <dcterms:created xsi:type="dcterms:W3CDTF">2011-08-08T21:06:46Z</dcterms:created>
  <dcterms:modified xsi:type="dcterms:W3CDTF">2021-03-18T15:01:00Z</dcterms:modified>
</cp:coreProperties>
</file>