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</p:sldMasterIdLst>
  <p:notesMasterIdLst>
    <p:notesMasterId r:id="rId16"/>
  </p:notesMasterIdLst>
  <p:sldIdLst>
    <p:sldId id="256" r:id="rId2"/>
    <p:sldId id="257" r:id="rId3"/>
    <p:sldId id="263" r:id="rId4"/>
    <p:sldId id="268" r:id="rId5"/>
    <p:sldId id="269" r:id="rId6"/>
    <p:sldId id="270" r:id="rId7"/>
    <p:sldId id="264" r:id="rId8"/>
    <p:sldId id="265" r:id="rId9"/>
    <p:sldId id="271" r:id="rId10"/>
    <p:sldId id="266" r:id="rId11"/>
    <p:sldId id="267" r:id="rId12"/>
    <p:sldId id="261" r:id="rId13"/>
    <p:sldId id="262" r:id="rId14"/>
    <p:sldId id="27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113" d="100"/>
          <a:sy n="113" d="100"/>
        </p:scale>
        <p:origin x="11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25/03/2021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50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25/03/2021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25/03/2021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25/03/2021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25/03/2021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25/03/2021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25/03/2021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25/03/2021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25/03/2021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25/03/2021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25/03/2021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25/03/2021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25/03/2021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Maintenance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Update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Do not brake interface.</a:t>
            </a:r>
          </a:p>
          <a:p>
            <a:r>
              <a:rPr lang="en-GB" noProof="0" dirty="0"/>
              <a:t>Do not reuse version number.</a:t>
            </a:r>
          </a:p>
          <a:p>
            <a:r>
              <a:rPr lang="en-GB" noProof="0" dirty="0"/>
              <a:t>Fully document component changes.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Customers Communication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Sold component is not only a binary code, it is also:</a:t>
            </a:r>
          </a:p>
          <a:p>
            <a:pPr lvl="1"/>
            <a:r>
              <a:rPr lang="en-GB" dirty="0"/>
              <a:t>D</a:t>
            </a:r>
            <a:r>
              <a:rPr lang="en-GB" noProof="0" dirty="0" err="1"/>
              <a:t>ocumentation</a:t>
            </a:r>
            <a:r>
              <a:rPr lang="en-GB" noProof="0" dirty="0"/>
              <a:t>,</a:t>
            </a:r>
          </a:p>
          <a:p>
            <a:pPr lvl="1"/>
            <a:r>
              <a:rPr lang="en-GB" noProof="0" dirty="0"/>
              <a:t>User guide,</a:t>
            </a:r>
          </a:p>
          <a:p>
            <a:pPr lvl="1"/>
            <a:r>
              <a:rPr lang="en-GB" noProof="0" dirty="0"/>
              <a:t>Usage code samples,</a:t>
            </a:r>
          </a:p>
          <a:p>
            <a:pPr lvl="1"/>
            <a:r>
              <a:rPr lang="en-GB" noProof="0" dirty="0"/>
              <a:t>Usage scenarios,</a:t>
            </a:r>
          </a:p>
          <a:p>
            <a:pPr lvl="1"/>
            <a:r>
              <a:rPr lang="en-GB" noProof="0" dirty="0"/>
              <a:t>FAQ.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Creators want to sell components; therefore, new features are added.</a:t>
            </a:r>
          </a:p>
          <a:p>
            <a:r>
              <a:rPr lang="en-GB" noProof="0" dirty="0"/>
              <a:t>Users expect new version not to break existing software.</a:t>
            </a:r>
          </a:p>
          <a:p>
            <a:r>
              <a:rPr lang="en-GB" noProof="0" dirty="0"/>
              <a:t>Retaining stable interface is important.</a:t>
            </a:r>
          </a:p>
          <a:p>
            <a:r>
              <a:rPr lang="en-GB" noProof="0" dirty="0"/>
              <a:t>Component platform can solve some problems.</a:t>
            </a:r>
          </a:p>
          <a:p>
            <a:r>
              <a:rPr lang="en-GB" noProof="0" dirty="0"/>
              <a:t>Component as a product is more than binary code.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</a:t>
            </a:r>
            <a:r>
              <a:rPr lang="en-GB" b="1" noProof="0" dirty="0"/>
              <a:t>Component-Based Software Development for Embedded Systems: An Overview of Current Research Trends, </a:t>
            </a:r>
            <a:r>
              <a:rPr lang="en-GB" noProof="0" dirty="0"/>
              <a:t>Springer, </a:t>
            </a:r>
            <a:r>
              <a:rPr lang="en-GB" b="1" noProof="0" dirty="0"/>
              <a:t>ISBN </a:t>
            </a:r>
            <a:r>
              <a:rPr lang="en-GB" noProof="0" dirty="0"/>
              <a:t>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</a:t>
            </a:r>
            <a:r>
              <a:rPr lang="en-GB" b="1" noProof="0" dirty="0"/>
              <a:t>Building Reliable Component-Based Software Systems, </a:t>
            </a:r>
            <a:r>
              <a:rPr lang="en-GB" noProof="0" dirty="0"/>
              <a:t>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</a:t>
            </a:r>
            <a:r>
              <a:rPr lang="en-GB" b="1" noProof="0" dirty="0"/>
              <a:t>Component Software: Beyond Object-Oriented Programming. </a:t>
            </a:r>
            <a:r>
              <a:rPr lang="en-GB" noProof="0" dirty="0"/>
              <a:t>Addison-Wesley Professional, 2002, </a:t>
            </a:r>
            <a:r>
              <a:rPr lang="en-GB" b="1" noProof="0" dirty="0"/>
              <a:t>ISBN</a:t>
            </a:r>
            <a:r>
              <a:rPr lang="en-GB" noProof="0" dirty="0"/>
              <a:t> 978-0201178883, 411p.</a:t>
            </a:r>
          </a:p>
          <a:p>
            <a:pPr>
              <a:buNone/>
            </a:pPr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 err="1"/>
              <a:t>Komponentų</a:t>
            </a:r>
            <a:r>
              <a:rPr lang="en-GB" noProof="0" dirty="0"/>
              <a:t> </a:t>
            </a:r>
            <a:r>
              <a:rPr lang="en-GB" noProof="0" dirty="0" err="1"/>
              <a:t>palaikymas</a:t>
            </a:r>
            <a:endParaRPr lang="en-GB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797152"/>
            <a:ext cx="80962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lt-LT" dirty="0"/>
              <a:t>Projektas „Aukštojo mokslo I ir II pakopų informatikos ir informatikos inžinerijos krypčių studijų programų atnaujinimas bei naujų sukūrimas ir įgyvendinimas (AMIPA)“, projekto kodas VP1–2.2–ŠMM–09–V–01–003, finansuojamas iš Europos socialinio fondo ir Lietuvos valstybės biudžeto lėšų.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06" y="225212"/>
            <a:ext cx="1631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6740"/>
            <a:ext cx="1536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6740"/>
            <a:ext cx="844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30683"/>
            <a:ext cx="679450" cy="67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1566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noProof="0" dirty="0"/>
              <a:t>Interface Stability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Version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Deployment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Updates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Customers Communication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Clients Expectations (from component)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meets their needs.</a:t>
            </a:r>
          </a:p>
          <a:p>
            <a:r>
              <a:rPr lang="en-GB" noProof="0" dirty="0"/>
              <a:t>Reduced project costs.</a:t>
            </a:r>
          </a:p>
          <a:p>
            <a:r>
              <a:rPr lang="en-GB" noProof="0" dirty="0"/>
              <a:t>New version does not brake software project.</a:t>
            </a:r>
          </a:p>
          <a:p>
            <a:r>
              <a:rPr lang="en-GB" noProof="0" dirty="0"/>
              <a:t>New version deployment is as simple as file overwrite.</a:t>
            </a:r>
          </a:p>
          <a:p>
            <a:r>
              <a:rPr lang="en-GB" noProof="0" dirty="0"/>
              <a:t>Stable interface.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Developers Expectations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Components are bought and used.</a:t>
            </a:r>
          </a:p>
          <a:p>
            <a:r>
              <a:rPr lang="en-GB" noProof="0" dirty="0"/>
              <a:t>Components are extended with new functionality.</a:t>
            </a:r>
          </a:p>
          <a:p>
            <a:r>
              <a:rPr lang="en-GB" noProof="0" dirty="0"/>
              <a:t>New customers are attracted.</a:t>
            </a:r>
          </a:p>
          <a:p>
            <a:r>
              <a:rPr lang="en-GB" noProof="0" dirty="0"/>
              <a:t>Old customers are retained.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Interface Stability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noProof="0" dirty="0"/>
              <a:t>New version does not brake old systems.</a:t>
            </a:r>
          </a:p>
          <a:p>
            <a:r>
              <a:rPr lang="en-GB" noProof="0" dirty="0"/>
              <a:t>Must have stable interface.</a:t>
            </a:r>
          </a:p>
          <a:p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V1:</a:t>
            </a:r>
          </a:p>
          <a:p>
            <a:pPr marL="0" indent="0">
              <a:buNone/>
            </a:pPr>
            <a:r>
              <a:rPr lang="en-GB" noProof="0" dirty="0"/>
              <a:t>	interface Math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boolean</a:t>
            </a:r>
            <a:r>
              <a:rPr lang="en-GB" noProof="0" dirty="0"/>
              <a:t> compare(double a, double b);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V2:</a:t>
            </a:r>
          </a:p>
          <a:p>
            <a:pPr marL="0" indent="0">
              <a:buNone/>
            </a:pPr>
            <a:r>
              <a:rPr lang="en-GB" noProof="0" dirty="0"/>
              <a:t>	interface Math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boolean</a:t>
            </a:r>
            <a:r>
              <a:rPr lang="en-GB" noProof="0" dirty="0"/>
              <a:t> compare(double a, double b, double precision);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V3:</a:t>
            </a:r>
          </a:p>
          <a:p>
            <a:pPr marL="0" indent="0">
              <a:buNone/>
            </a:pPr>
            <a:r>
              <a:rPr lang="en-GB" noProof="0" dirty="0"/>
              <a:t>	interface Math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boolean</a:t>
            </a:r>
            <a:r>
              <a:rPr lang="en-GB" noProof="0" dirty="0"/>
              <a:t> compare(double a, double b);</a:t>
            </a:r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boolean</a:t>
            </a:r>
            <a:r>
              <a:rPr lang="en-GB" noProof="0" dirty="0"/>
              <a:t> compare(double a, double b, double precision);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endParaRPr lang="en-GB" noProof="0" dirty="0"/>
          </a:p>
          <a:p>
            <a:endParaRPr lang="en-GB" noProof="0" dirty="0"/>
          </a:p>
          <a:p>
            <a:pPr lvl="2">
              <a:buNone/>
            </a:pP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Stable Interface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Implementation changes do not change existing component functionality.</a:t>
            </a:r>
          </a:p>
          <a:p>
            <a:r>
              <a:rPr lang="en-GB" noProof="0" dirty="0"/>
              <a:t>Components produce same results with the same data.</a:t>
            </a:r>
          </a:p>
          <a:p>
            <a:r>
              <a:rPr lang="en-GB" noProof="0" dirty="0"/>
              <a:t>Interface is extended by adding new stuff only.</a:t>
            </a:r>
          </a:p>
          <a:p>
            <a:r>
              <a:rPr lang="en-GB" noProof="0" dirty="0"/>
              <a:t>Nothing is removed from an interface.</a:t>
            </a:r>
          </a:p>
          <a:p>
            <a:r>
              <a:rPr lang="en-GB" noProof="0" dirty="0"/>
              <a:t>Old interfaces can be marked as deprecated – not recommended to use, however they are still functional.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Version Management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with updated interface gets a new version number.</a:t>
            </a:r>
          </a:p>
          <a:p>
            <a:r>
              <a:rPr lang="en-GB" noProof="0" dirty="0"/>
              <a:t>Documentation must reflect changes and state backward compatibility.</a:t>
            </a:r>
          </a:p>
          <a:p>
            <a:r>
              <a:rPr lang="en-GB" noProof="0" dirty="0"/>
              <a:t>Incompatible new version should work alongside with an old version:</a:t>
            </a:r>
          </a:p>
          <a:p>
            <a:pPr lvl="1"/>
            <a:r>
              <a:rPr lang="en-GB" noProof="0" dirty="0"/>
              <a:t>Using side by side deployment.</a:t>
            </a:r>
          </a:p>
          <a:p>
            <a:pPr lvl="1"/>
            <a:r>
              <a:rPr lang="en-GB" noProof="0" dirty="0"/>
              <a:t>Providing a separate interface.</a:t>
            </a:r>
          </a:p>
          <a:p>
            <a:pPr lvl="1"/>
            <a:r>
              <a:rPr lang="en-GB" noProof="0" dirty="0"/>
              <a:t>Allowing to install both versions.</a:t>
            </a:r>
          </a:p>
          <a:p>
            <a:r>
              <a:rPr lang="en-GB" noProof="0" dirty="0"/>
              <a:t>Define and comply with a version change strategy.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Deployment Issued (</a:t>
            </a:r>
            <a:r>
              <a:rPr lang="en-GB" noProof="0" dirty="0" err="1"/>
              <a:t>dll</a:t>
            </a:r>
            <a:r>
              <a:rPr lang="en-GB" noProof="0" dirty="0"/>
              <a:t> hell)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For example:</a:t>
            </a:r>
          </a:p>
          <a:p>
            <a:pPr lvl="1"/>
            <a:r>
              <a:rPr lang="en-GB" noProof="0" dirty="0"/>
              <a:t>Component version 1  has interface1 and is named component.dll.</a:t>
            </a:r>
          </a:p>
          <a:p>
            <a:pPr lvl="1"/>
            <a:r>
              <a:rPr lang="en-GB" noProof="0" dirty="0"/>
              <a:t>Component version 2  has interface2 and is named component.dll.</a:t>
            </a:r>
          </a:p>
          <a:p>
            <a:pPr lvl="1"/>
            <a:r>
              <a:rPr lang="en-GB" noProof="0" dirty="0"/>
              <a:t>Both components have same id (COM ID)</a:t>
            </a:r>
          </a:p>
          <a:p>
            <a:pPr lvl="1"/>
            <a:r>
              <a:rPr lang="en-GB" noProof="0" dirty="0"/>
              <a:t>First app’s installer installed version2 component into main repository.</a:t>
            </a:r>
          </a:p>
          <a:p>
            <a:pPr lvl="1"/>
            <a:r>
              <a:rPr lang="en-GB" noProof="0" dirty="0"/>
              <a:t>Second app’s installer installed version1 component into main repository.</a:t>
            </a:r>
          </a:p>
          <a:p>
            <a:pPr lvl="1"/>
            <a:r>
              <a:rPr lang="en-GB" noProof="0" dirty="0"/>
              <a:t>First app stopped working.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Side by Side Deployment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platform allows:</a:t>
            </a:r>
          </a:p>
          <a:p>
            <a:pPr lvl="1"/>
            <a:r>
              <a:rPr lang="en-GB" noProof="0" dirty="0"/>
              <a:t>Private components</a:t>
            </a:r>
          </a:p>
          <a:p>
            <a:pPr lvl="2"/>
            <a:r>
              <a:rPr lang="en-GB" noProof="0" dirty="0"/>
              <a:t>Components are deployed with an app and are available to that singe app </a:t>
            </a:r>
            <a:r>
              <a:rPr lang="en-GB" dirty="0"/>
              <a:t>only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App bind to a specific component version</a:t>
            </a:r>
          </a:p>
          <a:p>
            <a:pPr lvl="2"/>
            <a:r>
              <a:rPr lang="en-GB" noProof="0" dirty="0"/>
              <a:t>App declares the required component version.</a:t>
            </a:r>
          </a:p>
          <a:p>
            <a:pPr lvl="2"/>
            <a:r>
              <a:rPr lang="en-GB" noProof="0" dirty="0"/>
              <a:t>Platform allows to install several component versions together.</a:t>
            </a:r>
          </a:p>
          <a:p>
            <a:pPr lvl="2"/>
            <a:r>
              <a:rPr lang="en-GB" noProof="0" dirty="0"/>
              <a:t>On app start component platform loads required component version.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cbse-05</Template>
  <TotalTime>1166</TotalTime>
  <Words>631</Words>
  <Application>Microsoft Office PowerPoint</Application>
  <PresentationFormat>Affichage à l'écran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Candara</vt:lpstr>
      <vt:lpstr>Soho</vt:lpstr>
      <vt:lpstr>Component Maintenance</vt:lpstr>
      <vt:lpstr>Topics</vt:lpstr>
      <vt:lpstr>Clients Expectations (from component)</vt:lpstr>
      <vt:lpstr>Component Developers Expectations</vt:lpstr>
      <vt:lpstr>Interface Stability</vt:lpstr>
      <vt:lpstr>Stable Interface</vt:lpstr>
      <vt:lpstr>Version Management</vt:lpstr>
      <vt:lpstr>Deployment Issued (dll hell)</vt:lpstr>
      <vt:lpstr>Side by Side Deployment</vt:lpstr>
      <vt:lpstr>Component Update</vt:lpstr>
      <vt:lpstr>Customers Communication</vt:lpstr>
      <vt:lpstr>Summary</vt:lpstr>
      <vt:lpstr>References</vt:lpstr>
      <vt:lpstr>Komponentų palaikymas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Packevičius Šarūnas</cp:lastModifiedBy>
  <cp:revision>107</cp:revision>
  <dcterms:created xsi:type="dcterms:W3CDTF">2011-08-08T21:06:46Z</dcterms:created>
  <dcterms:modified xsi:type="dcterms:W3CDTF">2021-03-25T15:50:01Z</dcterms:modified>
</cp:coreProperties>
</file>