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771" r:id="rId1"/>
  </p:sldMasterIdLst>
  <p:notesMasterIdLst>
    <p:notesMasterId r:id="rId24"/>
  </p:notesMasterIdLst>
  <p:sldIdLst>
    <p:sldId id="256" r:id="rId2"/>
    <p:sldId id="257" r:id="rId3"/>
    <p:sldId id="276" r:id="rId4"/>
    <p:sldId id="263" r:id="rId5"/>
    <p:sldId id="264" r:id="rId6"/>
    <p:sldId id="277" r:id="rId7"/>
    <p:sldId id="275" r:id="rId8"/>
    <p:sldId id="265" r:id="rId9"/>
    <p:sldId id="271" r:id="rId10"/>
    <p:sldId id="272" r:id="rId11"/>
    <p:sldId id="280" r:id="rId12"/>
    <p:sldId id="273" r:id="rId13"/>
    <p:sldId id="266" r:id="rId14"/>
    <p:sldId id="267" r:id="rId15"/>
    <p:sldId id="268" r:id="rId16"/>
    <p:sldId id="269" r:id="rId17"/>
    <p:sldId id="270" r:id="rId18"/>
    <p:sldId id="274" r:id="rId19"/>
    <p:sldId id="279" r:id="rId20"/>
    <p:sldId id="261" r:id="rId21"/>
    <p:sldId id="262" r:id="rId22"/>
    <p:sldId id="278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95" autoAdjust="0"/>
  </p:normalViewPr>
  <p:slideViewPr>
    <p:cSldViewPr>
      <p:cViewPr varScale="1">
        <p:scale>
          <a:sx n="141" d="100"/>
          <a:sy n="141" d="100"/>
        </p:scale>
        <p:origin x="2256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955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3F666-68BF-4350-B966-D67724C03F49}" type="datetimeFigureOut">
              <a:rPr lang="fr-FR" smtClean="0"/>
              <a:pPr/>
              <a:t>24/03/2022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4A764-303B-4C21-8315-8BE78E95A08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58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3D8F18F-6817-4679-8A6B-D00CC26D0D0D}" type="datetime1">
              <a:rPr lang="fr-FR" smtClean="0"/>
              <a:pPr/>
              <a:t>24/03/2022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D739C4FB-7D33-419B-8833-D1372BFD11C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1C9B-792C-4D75-91D1-A656F88413FB}" type="datetime1">
              <a:rPr lang="fr-FR" smtClean="0"/>
              <a:pPr/>
              <a:t>24/03/2022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7E5A-A05C-4FAC-9682-CCDDA30EB4D6}" type="datetime1">
              <a:rPr lang="fr-FR" smtClean="0"/>
              <a:pPr/>
              <a:t>24/03/2022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8CCC-5FFF-41FA-81A9-0B78ACA198CF}" type="datetime1">
              <a:rPr lang="fr-FR" smtClean="0"/>
              <a:pPr/>
              <a:t>24/03/2022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9F8AFE-631E-4499-976F-DFAFBC86C9F1}" type="datetime1">
              <a:rPr lang="fr-FR" smtClean="0"/>
              <a:pPr/>
              <a:t>24/03/2022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5720-24AA-4315-93F0-EA7394388648}" type="datetime1">
              <a:rPr lang="fr-FR" smtClean="0"/>
              <a:pPr/>
              <a:t>24/03/2022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0FB-EFCA-4FE2-B973-E6287F316345}" type="datetime1">
              <a:rPr lang="fr-FR" smtClean="0"/>
              <a:pPr/>
              <a:t>24/03/2022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E310ED-E096-4C3F-A7EC-F4B6EE3F0921}" type="datetime1">
              <a:rPr lang="fr-FR" smtClean="0"/>
              <a:pPr/>
              <a:t>24/03/2022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D24D-B56F-49D1-B4F7-BDEDEBCDB76D}" type="datetime1">
              <a:rPr lang="fr-FR" smtClean="0"/>
              <a:pPr/>
              <a:t>24/03/2022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4CDA2B8-9791-4D68-A65D-E4BF9B64E796}" type="datetime1">
              <a:rPr lang="fr-FR" smtClean="0"/>
              <a:pPr/>
              <a:t>24/03/2022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2C2D23-9AEF-4330-B9F8-F67FEC40616F}" type="datetime1">
              <a:rPr lang="fr-FR" smtClean="0"/>
              <a:pPr/>
              <a:t>24/03/2022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715FFEA2-8EE2-4E3B-A523-DF67F5ED41E6}" type="datetime1">
              <a:rPr lang="fr-FR" smtClean="0"/>
              <a:pPr/>
              <a:t>24/03/2022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72" r:id="rId1"/>
    <p:sldLayoutId id="2147485773" r:id="rId2"/>
    <p:sldLayoutId id="2147485774" r:id="rId3"/>
    <p:sldLayoutId id="2147485775" r:id="rId4"/>
    <p:sldLayoutId id="2147485776" r:id="rId5"/>
    <p:sldLayoutId id="2147485777" r:id="rId6"/>
    <p:sldLayoutId id="2147485778" r:id="rId7"/>
    <p:sldLayoutId id="2147485779" r:id="rId8"/>
    <p:sldLayoutId id="2147485780" r:id="rId9"/>
    <p:sldLayoutId id="2147485781" r:id="rId10"/>
    <p:sldLayoutId id="2147485782" r:id="rId11"/>
  </p:sldLayoutIdLst>
  <p:transition>
    <p:fade/>
  </p:transition>
  <p:hf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.NET Framework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Threading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Common interface for parallel programming in all languages.</a:t>
            </a:r>
          </a:p>
          <a:p>
            <a:r>
              <a:rPr lang="en-GB" noProof="0" dirty="0"/>
              <a:t>All components use same API for parallel programming:</a:t>
            </a:r>
          </a:p>
          <a:p>
            <a:pPr lvl="1"/>
            <a:r>
              <a:rPr lang="en-GB" noProof="0" dirty="0"/>
              <a:t>Threads,</a:t>
            </a:r>
          </a:p>
          <a:p>
            <a:pPr lvl="1"/>
            <a:r>
              <a:rPr lang="en-GB" noProof="0" dirty="0"/>
              <a:t>Semaphores,</a:t>
            </a:r>
          </a:p>
          <a:p>
            <a:pPr lvl="1"/>
            <a:r>
              <a:rPr lang="en-GB" noProof="0" dirty="0"/>
              <a:t>Locks.</a:t>
            </a:r>
          </a:p>
          <a:p>
            <a:pPr lvl="1"/>
            <a:endParaRPr lang="en-GB" noProof="0" dirty="0"/>
          </a:p>
          <a:p>
            <a:r>
              <a:rPr lang="en-GB" noProof="0" dirty="0"/>
              <a:t>Critical section using a lock Object</a:t>
            </a:r>
          </a:p>
          <a:p>
            <a:pPr lvl="1"/>
            <a:r>
              <a:rPr lang="en-GB" noProof="0" dirty="0"/>
              <a:t>lock(</a:t>
            </a:r>
            <a:r>
              <a:rPr lang="en-GB" noProof="0" dirty="0" err="1"/>
              <a:t>objectA</a:t>
            </a:r>
            <a:r>
              <a:rPr lang="en-GB" noProof="0" dirty="0"/>
              <a:t>)</a:t>
            </a:r>
          </a:p>
          <a:p>
            <a:pPr lvl="1"/>
            <a:r>
              <a:rPr lang="en-GB" noProof="0" dirty="0"/>
              <a:t>{</a:t>
            </a:r>
          </a:p>
          <a:p>
            <a:pPr lvl="1"/>
            <a:r>
              <a:rPr lang="en-GB" noProof="0" dirty="0"/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632166E-698D-4654-866B-D25F4868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AE83E61-78E2-4A58-BF0D-3FAF4AD3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Threading Async – looks like serial code</a:t>
            </a:r>
          </a:p>
        </p:txBody>
      </p:sp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AD31D565-9143-4420-8BBD-69AD2CF123C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18034"/>
            <a:ext cx="8184207" cy="4965782"/>
          </a:xfrm>
        </p:spPr>
      </p:pic>
    </p:spTree>
    <p:extLst>
      <p:ext uri="{BB962C8B-B14F-4D97-AF65-F5344CB8AC3E}">
        <p14:creationId xmlns:p14="http://schemas.microsoft.com/office/powerpoint/2010/main" val="354136935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Events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Standardized interface for events subscription, raising.</a:t>
            </a:r>
          </a:p>
          <a:p>
            <a:r>
              <a:rPr lang="en-GB" noProof="0" dirty="0"/>
              <a:t>Some syntax sugar for call-back interface pattern.</a:t>
            </a:r>
          </a:p>
          <a:p>
            <a:endParaRPr lang="en-GB" noProof="0" dirty="0"/>
          </a:p>
        </p:txBody>
      </p:sp>
      <p:sp>
        <p:nvSpPr>
          <p:cNvPr id="5" name="Rectangle 4"/>
          <p:cNvSpPr/>
          <p:nvPr/>
        </p:nvSpPr>
        <p:spPr>
          <a:xfrm>
            <a:off x="2267744" y="3657523"/>
            <a:ext cx="666023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delegate void </a:t>
            </a:r>
            <a:r>
              <a:rPr lang="en-US" dirty="0" err="1"/>
              <a:t>ChangedEventHandler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e);</a:t>
            </a:r>
            <a:endParaRPr lang="lt-LT" dirty="0"/>
          </a:p>
          <a:p>
            <a:endParaRPr lang="lt-LT" dirty="0"/>
          </a:p>
          <a:p>
            <a:r>
              <a:rPr lang="fr-FR" dirty="0"/>
              <a:t>public </a:t>
            </a:r>
            <a:r>
              <a:rPr lang="fr-FR" dirty="0" err="1"/>
              <a:t>event</a:t>
            </a:r>
            <a:r>
              <a:rPr lang="fr-FR" dirty="0"/>
              <a:t> </a:t>
            </a:r>
            <a:r>
              <a:rPr lang="fr-FR" dirty="0" err="1"/>
              <a:t>ChangedEventHandler</a:t>
            </a:r>
            <a:r>
              <a:rPr lang="fr-FR" dirty="0"/>
              <a:t> </a:t>
            </a:r>
            <a:r>
              <a:rPr lang="fr-FR" dirty="0" err="1"/>
              <a:t>Changed</a:t>
            </a:r>
            <a:r>
              <a:rPr lang="fr-FR" dirty="0"/>
              <a:t>;</a:t>
            </a:r>
            <a:endParaRPr lang="lt-LT" dirty="0"/>
          </a:p>
          <a:p>
            <a:endParaRPr lang="lt-LT" dirty="0"/>
          </a:p>
          <a:p>
            <a:r>
              <a:rPr lang="lt-LT" dirty="0" err="1"/>
              <a:t>object</a:t>
            </a:r>
            <a:r>
              <a:rPr lang="fr-FR" dirty="0"/>
              <a:t>.</a:t>
            </a:r>
            <a:r>
              <a:rPr lang="fr-FR" dirty="0" err="1"/>
              <a:t>Changed</a:t>
            </a:r>
            <a:r>
              <a:rPr lang="fr-FR" dirty="0"/>
              <a:t> += new </a:t>
            </a:r>
            <a:r>
              <a:rPr lang="fr-FR" dirty="0" err="1"/>
              <a:t>ChangedEventHandler</a:t>
            </a:r>
            <a:r>
              <a:rPr lang="fr-FR" dirty="0"/>
              <a:t>(</a:t>
            </a:r>
            <a:r>
              <a:rPr lang="fr-FR" dirty="0" err="1"/>
              <a:t>ListChanged</a:t>
            </a:r>
            <a:r>
              <a:rPr lang="fr-FR" dirty="0"/>
              <a:t>);</a:t>
            </a:r>
            <a:endParaRPr lang="lt-LT" dirty="0"/>
          </a:p>
          <a:p>
            <a:r>
              <a:rPr lang="lt-LT" dirty="0" err="1"/>
              <a:t>object</a:t>
            </a:r>
            <a:r>
              <a:rPr lang="fr-FR" dirty="0"/>
              <a:t>.</a:t>
            </a:r>
            <a:r>
              <a:rPr lang="fr-FR" dirty="0" err="1"/>
              <a:t>Changed</a:t>
            </a:r>
            <a:r>
              <a:rPr lang="fr-FR" dirty="0"/>
              <a:t> </a:t>
            </a:r>
            <a:r>
              <a:rPr lang="lt-LT" dirty="0"/>
              <a:t>-</a:t>
            </a:r>
            <a:r>
              <a:rPr lang="fr-FR" dirty="0"/>
              <a:t>= new </a:t>
            </a:r>
            <a:r>
              <a:rPr lang="fr-FR" dirty="0" err="1"/>
              <a:t>ChangedEventHandler</a:t>
            </a:r>
            <a:r>
              <a:rPr lang="fr-FR" dirty="0"/>
              <a:t>(</a:t>
            </a:r>
            <a:r>
              <a:rPr lang="fr-FR" dirty="0" err="1"/>
              <a:t>ListChanged</a:t>
            </a:r>
            <a:r>
              <a:rPr lang="fr-FR" dirty="0"/>
              <a:t>);</a:t>
            </a:r>
            <a:endParaRPr lang="lt-LT" dirty="0"/>
          </a:p>
          <a:p>
            <a:endParaRPr lang="lt-LT" dirty="0"/>
          </a:p>
          <a:p>
            <a:r>
              <a:rPr lang="fr-FR" dirty="0" err="1"/>
              <a:t>Changed</a:t>
            </a:r>
            <a:r>
              <a:rPr lang="lt-LT" dirty="0"/>
              <a:t>(</a:t>
            </a:r>
            <a:r>
              <a:rPr lang="lt-LT" dirty="0" err="1"/>
              <a:t>this</a:t>
            </a:r>
            <a:r>
              <a:rPr lang="lt-LT" dirty="0"/>
              <a:t>, </a:t>
            </a:r>
            <a:r>
              <a:rPr lang="fr-FR" dirty="0" err="1"/>
              <a:t>EventArgs.Empty</a:t>
            </a:r>
            <a:r>
              <a:rPr lang="lt-LT" dirty="0"/>
              <a:t>);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Assemblies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3145552" cy="4937760"/>
          </a:xfrm>
        </p:spPr>
        <p:txBody>
          <a:bodyPr>
            <a:normAutofit/>
          </a:bodyPr>
          <a:lstStyle/>
          <a:p>
            <a:r>
              <a:rPr lang="en-GB" noProof="0" dirty="0"/>
              <a:t>.NET components</a:t>
            </a:r>
          </a:p>
          <a:p>
            <a:pPr lvl="1"/>
            <a:r>
              <a:rPr lang="en-GB" noProof="0" dirty="0"/>
              <a:t>.</a:t>
            </a:r>
            <a:r>
              <a:rPr lang="en-GB" noProof="0" dirty="0" err="1"/>
              <a:t>dll</a:t>
            </a:r>
            <a:endParaRPr lang="en-GB" noProof="0" dirty="0"/>
          </a:p>
          <a:p>
            <a:pPr lvl="1"/>
            <a:r>
              <a:rPr lang="en-GB" noProof="0" dirty="0"/>
              <a:t>.exe</a:t>
            </a:r>
          </a:p>
          <a:p>
            <a:r>
              <a:rPr lang="en-GB" noProof="0" dirty="0"/>
              <a:t>Version management</a:t>
            </a:r>
          </a:p>
          <a:p>
            <a:pPr lvl="1"/>
            <a:r>
              <a:rPr lang="en-GB" noProof="0" dirty="0"/>
              <a:t>Component declares its version number.</a:t>
            </a:r>
          </a:p>
          <a:p>
            <a:pPr lvl="1"/>
            <a:r>
              <a:rPr lang="en-GB" noProof="0" dirty="0"/>
              <a:t>App declares linked version numbers.</a:t>
            </a:r>
          </a:p>
          <a:p>
            <a:pPr lvl="1"/>
            <a:r>
              <a:rPr lang="en-GB" noProof="0" dirty="0"/>
              <a:t>Platform matched required components.</a:t>
            </a:r>
          </a:p>
          <a:p>
            <a:r>
              <a:rPr lang="en-GB" noProof="0" dirty="0"/>
              <a:t>Digital signature</a:t>
            </a:r>
          </a:p>
          <a:p>
            <a:pPr lvl="1"/>
            <a:endParaRPr lang="en-GB" noProof="0" dirty="0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AA547369-0A35-497C-B185-0CCE943EF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196752"/>
            <a:ext cx="5524865" cy="560722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noProof="0" dirty="0"/>
              <a:t>Remoting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618160" cy="4937760"/>
          </a:xfrm>
        </p:spPr>
        <p:txBody>
          <a:bodyPr/>
          <a:lstStyle/>
          <a:p>
            <a:r>
              <a:rPr lang="en-GB" noProof="0" dirty="0"/>
              <a:t>class </a:t>
            </a:r>
            <a:r>
              <a:rPr lang="en-GB" noProof="0" dirty="0" err="1"/>
              <a:t>MyRemoteObject</a:t>
            </a:r>
            <a:r>
              <a:rPr lang="en-GB" noProof="0" dirty="0"/>
              <a:t> : </a:t>
            </a:r>
            <a:r>
              <a:rPr lang="en-GB" noProof="0" dirty="0" err="1"/>
              <a:t>MarshalByRefObject</a:t>
            </a:r>
            <a:endParaRPr lang="en-GB" noProof="0" dirty="0"/>
          </a:p>
          <a:p>
            <a:r>
              <a:rPr lang="en-GB" noProof="0" dirty="0"/>
              <a:t>[Serializable]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99168" y="2348880"/>
          <a:ext cx="8370568" cy="3830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3" imgW="3650036" imgH="1669950" progId="Visio.Drawing.11">
                  <p:embed/>
                </p:oleObj>
              </mc:Choice>
              <mc:Fallback>
                <p:oleObj name="Visio" r:id="rId3" imgW="3650036" imgH="1669950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68" y="2348880"/>
                        <a:ext cx="8370568" cy="3830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noProof="0" dirty="0"/>
              <a:t>Remoting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Accessing component over the network</a:t>
            </a:r>
          </a:p>
          <a:p>
            <a:r>
              <a:rPr lang="en-GB" noProof="0" dirty="0"/>
              <a:t>Proxy design pattern</a:t>
            </a:r>
          </a:p>
          <a:p>
            <a:pPr lvl="1"/>
            <a:r>
              <a:rPr lang="en-GB" noProof="0" dirty="0"/>
              <a:t>Server:</a:t>
            </a:r>
          </a:p>
          <a:p>
            <a:pPr lvl="2"/>
            <a:r>
              <a:rPr lang="en-GB" noProof="0" dirty="0" err="1"/>
              <a:t>ChannelServices.RegisterChannel</a:t>
            </a:r>
            <a:r>
              <a:rPr lang="en-GB" noProof="0" dirty="0"/>
              <a:t> (new </a:t>
            </a:r>
            <a:r>
              <a:rPr lang="en-GB" noProof="0" dirty="0" err="1"/>
              <a:t>TcpChannel</a:t>
            </a:r>
            <a:r>
              <a:rPr lang="en-GB" noProof="0" dirty="0"/>
              <a:t>(1500)); </a:t>
            </a:r>
          </a:p>
          <a:p>
            <a:pPr lvl="2"/>
            <a:r>
              <a:rPr lang="en-GB" noProof="0" dirty="0" err="1"/>
              <a:t>MyRemoteObject</a:t>
            </a:r>
            <a:r>
              <a:rPr lang="en-GB" noProof="0" dirty="0"/>
              <a:t> </a:t>
            </a:r>
            <a:r>
              <a:rPr lang="en-GB" noProof="0" dirty="0" err="1"/>
              <a:t>rb</a:t>
            </a:r>
            <a:r>
              <a:rPr lang="en-GB" noProof="0" dirty="0"/>
              <a:t> = new </a:t>
            </a:r>
            <a:r>
              <a:rPr lang="en-GB" noProof="0" dirty="0" err="1"/>
              <a:t>MyRemoteObject</a:t>
            </a:r>
            <a:r>
              <a:rPr lang="en-GB" noProof="0" dirty="0"/>
              <a:t>();</a:t>
            </a:r>
          </a:p>
          <a:p>
            <a:pPr lvl="2"/>
            <a:r>
              <a:rPr lang="en-GB" b="1" noProof="0" dirty="0" err="1"/>
              <a:t>RemotingServices.Marshal</a:t>
            </a:r>
            <a:r>
              <a:rPr lang="en-GB" noProof="0" dirty="0"/>
              <a:t> (</a:t>
            </a:r>
            <a:r>
              <a:rPr lang="en-GB" noProof="0" dirty="0" err="1"/>
              <a:t>rb</a:t>
            </a:r>
            <a:r>
              <a:rPr lang="en-GB" noProof="0" dirty="0"/>
              <a:t>, "</a:t>
            </a:r>
            <a:r>
              <a:rPr lang="en-GB" noProof="0" dirty="0" err="1"/>
              <a:t>TestService</a:t>
            </a:r>
            <a:r>
              <a:rPr lang="en-GB" noProof="0" dirty="0"/>
              <a:t>");</a:t>
            </a:r>
          </a:p>
          <a:p>
            <a:pPr lvl="1"/>
            <a:r>
              <a:rPr lang="en-GB" noProof="0" dirty="0"/>
              <a:t>Client:</a:t>
            </a:r>
          </a:p>
          <a:p>
            <a:pPr lvl="2"/>
            <a:r>
              <a:rPr lang="en-GB" noProof="0" dirty="0" err="1"/>
              <a:t>MyRemoteObject</a:t>
            </a:r>
            <a:r>
              <a:rPr lang="en-GB" noProof="0" dirty="0"/>
              <a:t> </a:t>
            </a:r>
            <a:r>
              <a:rPr lang="en-GB" noProof="0" dirty="0" err="1"/>
              <a:t>rb</a:t>
            </a:r>
            <a:r>
              <a:rPr lang="en-GB" noProof="0" dirty="0"/>
              <a:t> = (</a:t>
            </a:r>
            <a:r>
              <a:rPr lang="en-GB" noProof="0" dirty="0" err="1"/>
              <a:t>MyRemoteObject</a:t>
            </a:r>
            <a:r>
              <a:rPr lang="en-GB" noProof="0" dirty="0"/>
              <a:t>) </a:t>
            </a:r>
            <a:r>
              <a:rPr lang="en-GB" b="1" noProof="0" dirty="0" err="1"/>
              <a:t>Activator.GetObject</a:t>
            </a:r>
            <a:r>
              <a:rPr lang="en-GB" noProof="0" dirty="0"/>
              <a:t>(</a:t>
            </a:r>
            <a:r>
              <a:rPr lang="en-GB" noProof="0" dirty="0" err="1"/>
              <a:t>typeof</a:t>
            </a:r>
            <a:r>
              <a:rPr lang="en-GB" noProof="0" dirty="0"/>
              <a:t>(</a:t>
            </a:r>
            <a:r>
              <a:rPr lang="en-GB" noProof="0" dirty="0" err="1"/>
              <a:t>MyRemoteObject</a:t>
            </a:r>
            <a:r>
              <a:rPr lang="en-GB" noProof="0" dirty="0"/>
              <a:t>), "</a:t>
            </a:r>
            <a:r>
              <a:rPr lang="en-GB" noProof="0" dirty="0" err="1"/>
              <a:t>tcp</a:t>
            </a:r>
            <a:r>
              <a:rPr lang="en-GB" noProof="0" dirty="0"/>
              <a:t>://host:1500/</a:t>
            </a:r>
            <a:r>
              <a:rPr lang="en-GB" noProof="0" dirty="0" err="1"/>
              <a:t>TestService</a:t>
            </a:r>
            <a:r>
              <a:rPr lang="en-GB" noProof="0" dirty="0"/>
              <a:t>");</a:t>
            </a:r>
          </a:p>
          <a:p>
            <a:pPr lvl="2"/>
            <a:r>
              <a:rPr lang="en-GB" noProof="0" dirty="0" err="1"/>
              <a:t>rb.hello</a:t>
            </a:r>
            <a:r>
              <a:rPr lang="en-GB" noProof="0" dirty="0"/>
              <a:t>()</a:t>
            </a:r>
          </a:p>
          <a:p>
            <a:endParaRPr lang="en-GB" noProof="0" dirty="0"/>
          </a:p>
          <a:p>
            <a:r>
              <a:rPr lang="en-GB" noProof="0" dirty="0"/>
              <a:t>Fast, binary protocol.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noProof="0" dirty="0"/>
              <a:t>Enterprise Services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5809848" cy="4937760"/>
          </a:xfrm>
        </p:spPr>
        <p:txBody>
          <a:bodyPr>
            <a:normAutofit/>
          </a:bodyPr>
          <a:lstStyle/>
          <a:p>
            <a:r>
              <a:rPr lang="en-GB" noProof="0" dirty="0"/>
              <a:t>COM+</a:t>
            </a:r>
          </a:p>
          <a:p>
            <a:r>
              <a:rPr lang="en-GB" noProof="0" dirty="0"/>
              <a:t>Transactions</a:t>
            </a:r>
          </a:p>
          <a:p>
            <a:r>
              <a:rPr lang="en-GB" noProof="0" dirty="0" err="1"/>
              <a:t>MyClass</a:t>
            </a:r>
            <a:r>
              <a:rPr lang="en-GB" noProof="0" dirty="0"/>
              <a:t> : </a:t>
            </a:r>
            <a:r>
              <a:rPr lang="en-GB" noProof="0" dirty="0" err="1"/>
              <a:t>ServicedComponent</a:t>
            </a:r>
            <a:r>
              <a:rPr lang="en-GB" noProof="0" dirty="0"/>
              <a:t>;</a:t>
            </a:r>
          </a:p>
          <a:p>
            <a:endParaRPr lang="en-GB" noProof="0" dirty="0"/>
          </a:p>
          <a:p>
            <a:r>
              <a:rPr lang="en-GB" noProof="0" dirty="0"/>
              <a:t>[Transaction(</a:t>
            </a:r>
            <a:r>
              <a:rPr lang="en-GB" noProof="0" dirty="0" err="1"/>
              <a:t>TransactionOption.Required</a:t>
            </a:r>
            <a:r>
              <a:rPr lang="en-GB" noProof="0" dirty="0"/>
              <a:t>)]</a:t>
            </a:r>
          </a:p>
          <a:p>
            <a:r>
              <a:rPr lang="en-GB" noProof="0" dirty="0"/>
              <a:t>[Synchronization(</a:t>
            </a:r>
            <a:r>
              <a:rPr lang="en-GB" noProof="0" dirty="0" err="1"/>
              <a:t>SynchronizationOption.Required</a:t>
            </a:r>
            <a:r>
              <a:rPr lang="en-GB" noProof="0" dirty="0"/>
              <a:t>)]</a:t>
            </a:r>
          </a:p>
          <a:p>
            <a:r>
              <a:rPr lang="en-GB" noProof="0" dirty="0"/>
              <a:t>[</a:t>
            </a:r>
            <a:r>
              <a:rPr lang="en-GB" noProof="0" dirty="0" err="1"/>
              <a:t>JustInTimeActivation</a:t>
            </a:r>
            <a:r>
              <a:rPr lang="en-GB" noProof="0" dirty="0"/>
              <a:t>(true)]</a:t>
            </a:r>
          </a:p>
          <a:p>
            <a:r>
              <a:rPr lang="en-GB" noProof="0" dirty="0"/>
              <a:t>public class Account : </a:t>
            </a:r>
            <a:r>
              <a:rPr lang="en-GB" noProof="0" dirty="0" err="1"/>
              <a:t>ServicedComponent</a:t>
            </a:r>
            <a:r>
              <a:rPr lang="en-GB" noProof="0" dirty="0"/>
              <a:t> { … }</a:t>
            </a:r>
          </a:p>
          <a:p>
            <a:endParaRPr lang="en-GB" noProof="0" dirty="0"/>
          </a:p>
          <a:p>
            <a:r>
              <a:rPr lang="en-GB" noProof="0" dirty="0"/>
              <a:t>Sufficient to apply attributes only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1B5C324-32C9-4D1C-914A-A72F19731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178" y="44624"/>
            <a:ext cx="2933241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XML Web Services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4945752" cy="4937760"/>
          </a:xfrm>
        </p:spPr>
        <p:txBody>
          <a:bodyPr/>
          <a:lstStyle/>
          <a:p>
            <a:r>
              <a:rPr lang="en-GB" noProof="0" dirty="0"/>
              <a:t>Remote components.</a:t>
            </a:r>
          </a:p>
          <a:p>
            <a:r>
              <a:rPr lang="en-GB" noProof="0" dirty="0"/>
              <a:t>Uses SOAP.</a:t>
            </a:r>
          </a:p>
          <a:p>
            <a:r>
              <a:rPr lang="en-GB" noProof="0" dirty="0"/>
              <a:t>Regular class with a [</a:t>
            </a:r>
            <a:r>
              <a:rPr lang="en-GB" noProof="0" dirty="0" err="1"/>
              <a:t>WebMehod</a:t>
            </a:r>
            <a:r>
              <a:rPr lang="en-GB" noProof="0" dirty="0"/>
              <a:t>] attribute.</a:t>
            </a:r>
          </a:p>
          <a:p>
            <a:r>
              <a:rPr lang="en-GB" noProof="0" dirty="0"/>
              <a:t>.NET uses IIS server.</a:t>
            </a:r>
          </a:p>
          <a:p>
            <a:endParaRPr lang="en-GB" noProof="0" dirty="0"/>
          </a:p>
          <a:p>
            <a:r>
              <a:rPr lang="en-GB" noProof="0" dirty="0"/>
              <a:t>REST Services are also available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C151CD55-2854-4457-86D6-CFAA8F85E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0" t="47340" b="10069"/>
          <a:stretch/>
        </p:blipFill>
        <p:spPr>
          <a:xfrm>
            <a:off x="3995936" y="4797152"/>
            <a:ext cx="5056398" cy="201622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/>
          </a:bodyPr>
          <a:lstStyle/>
          <a:p>
            <a:r>
              <a:rPr lang="en-GB" noProof="0" dirty="0"/>
              <a:t>Relation to other platforms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r>
              <a:rPr lang="en-GB" i="1" noProof="0" dirty="0"/>
              <a:t>XML</a:t>
            </a:r>
            <a:r>
              <a:rPr lang="en-GB" noProof="0" dirty="0"/>
              <a:t> web services/ REST services</a:t>
            </a:r>
          </a:p>
          <a:p>
            <a:pPr lvl="1"/>
            <a:r>
              <a:rPr lang="en-GB" noProof="0" dirty="0"/>
              <a:t>Standard based. (open standards).</a:t>
            </a:r>
          </a:p>
          <a:p>
            <a:pPr lvl="1"/>
            <a:r>
              <a:rPr lang="en-GB" noProof="0" dirty="0"/>
              <a:t>Interoperability between Java, PHP, etc..</a:t>
            </a:r>
          </a:p>
          <a:p>
            <a:r>
              <a:rPr lang="en-GB" i="1" noProof="0" dirty="0"/>
              <a:t>COM</a:t>
            </a:r>
          </a:p>
          <a:p>
            <a:pPr lvl="1"/>
            <a:r>
              <a:rPr lang="en-GB" noProof="0" dirty="0"/>
              <a:t>[assembly: </a:t>
            </a:r>
            <a:r>
              <a:rPr lang="en-GB" noProof="0" dirty="0" err="1"/>
              <a:t>ComVisible</a:t>
            </a:r>
            <a:r>
              <a:rPr lang="en-GB" noProof="0" dirty="0"/>
              <a:t>(true)] - .NET component exposed to COM components.</a:t>
            </a:r>
          </a:p>
          <a:p>
            <a:pPr lvl="1"/>
            <a:r>
              <a:rPr lang="en-GB" noProof="0" dirty="0"/>
              <a:t>COM components get .NET wrappers.</a:t>
            </a:r>
          </a:p>
          <a:p>
            <a:r>
              <a:rPr lang="en-GB" i="1" noProof="0" dirty="0" err="1"/>
              <a:t>PInvoke</a:t>
            </a:r>
            <a:endParaRPr lang="en-GB" i="1" noProof="0" dirty="0"/>
          </a:p>
          <a:p>
            <a:pPr lvl="1"/>
            <a:r>
              <a:rPr lang="en-GB" noProof="0" dirty="0"/>
              <a:t>C functions can be accessed from .</a:t>
            </a:r>
            <a:r>
              <a:rPr lang="en-GB" noProof="0" dirty="0" err="1"/>
              <a:t>dll</a:t>
            </a:r>
            <a:r>
              <a:rPr lang="en-GB" noProof="0" dirty="0"/>
              <a:t> libraries.</a:t>
            </a:r>
          </a:p>
          <a:p>
            <a:r>
              <a:rPr lang="en-GB" i="1" noProof="0" dirty="0"/>
              <a:t>Managed C++</a:t>
            </a:r>
          </a:p>
          <a:p>
            <a:pPr lvl="1"/>
            <a:r>
              <a:rPr lang="en-GB" noProof="0" dirty="0"/>
              <a:t>Mix of native and managed </a:t>
            </a:r>
            <a:r>
              <a:rPr lang="en-GB" noProof="0" dirty="0" err="1"/>
              <a:t>c++</a:t>
            </a:r>
            <a:r>
              <a:rPr lang="en-GB" noProof="0" dirty="0"/>
              <a:t> code.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2839A29-ECE7-472B-A450-40A2EAFDF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6363377"/>
            <a:ext cx="8316416" cy="42409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14AED7B-5FFD-4E14-9BD3-C292CE7E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41ADE07-825B-4E61-9AAB-5765415E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Package Manager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5DA10F-D2FC-4E41-A861-96437F2364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224" y="1298448"/>
            <a:ext cx="8616255" cy="2202560"/>
          </a:xfrm>
        </p:spPr>
        <p:txBody>
          <a:bodyPr/>
          <a:lstStyle/>
          <a:p>
            <a:r>
              <a:rPr lang="en-GB" noProof="0" dirty="0">
                <a:hlinkClick r:id="rId2"/>
              </a:rPr>
              <a:t>https://www.nuget.org/</a:t>
            </a:r>
            <a:endParaRPr lang="en-GB" noProof="0" dirty="0"/>
          </a:p>
          <a:p>
            <a:r>
              <a:rPr lang="en-GB" noProof="0" dirty="0"/>
              <a:t>Component packed in .</a:t>
            </a:r>
            <a:r>
              <a:rPr lang="en-GB" noProof="0" dirty="0" err="1"/>
              <a:t>npkg</a:t>
            </a:r>
            <a:r>
              <a:rPr lang="en-GB" noProof="0" dirty="0"/>
              <a:t> file (zip)</a:t>
            </a:r>
          </a:p>
          <a:p>
            <a:r>
              <a:rPr lang="en-GB" noProof="0" dirty="0"/>
              <a:t>+ Component description</a:t>
            </a:r>
          </a:p>
          <a:p>
            <a:r>
              <a:rPr lang="en-GB" noProof="0" dirty="0"/>
              <a:t>Actual component has more information in its meta-data.</a:t>
            </a:r>
          </a:p>
          <a:p>
            <a:endParaRPr lang="en-GB" noProof="0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D13C50D-103B-4A65-ABEF-FFE99011E85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2571844" y="2852936"/>
            <a:ext cx="6477554" cy="386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3749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Topics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noProof="0" dirty="0"/>
              <a:t>Virtual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Assemblies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COM+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Transactions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Threads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Events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Exceptions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Platform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XML Web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Garbage Collector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Reflection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Interaction with other Component Platforms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GB" noProof="0" dirty="0"/>
              <a:t>.NET is based on Virtual Machine and intermediate language code.</a:t>
            </a:r>
          </a:p>
          <a:p>
            <a:pPr algn="just"/>
            <a:r>
              <a:rPr lang="en-GB" noProof="0" dirty="0"/>
              <a:t>Provides components version management, digital signatures.</a:t>
            </a:r>
          </a:p>
          <a:p>
            <a:pPr algn="just"/>
            <a:r>
              <a:rPr lang="en-GB" noProof="0" dirty="0"/>
              <a:t>Interfaces are defined using common type system.</a:t>
            </a:r>
          </a:p>
          <a:p>
            <a:pPr algn="just"/>
            <a:r>
              <a:rPr lang="en-GB" noProof="0" dirty="0"/>
              <a:t>Provides standardized parallel programming </a:t>
            </a:r>
            <a:r>
              <a:rPr lang="en-GB" noProof="0" dirty="0" err="1"/>
              <a:t>api</a:t>
            </a:r>
            <a:r>
              <a:rPr lang="en-GB" noProof="0" dirty="0"/>
              <a:t>.</a:t>
            </a:r>
          </a:p>
          <a:p>
            <a:pPr algn="just"/>
            <a:r>
              <a:rPr lang="en-GB" noProof="0" dirty="0"/>
              <a:t>Interoperability with other platform can be achieved using web services, </a:t>
            </a:r>
            <a:r>
              <a:rPr lang="en-GB" noProof="0" dirty="0" err="1"/>
              <a:t>pinvoke</a:t>
            </a:r>
            <a:r>
              <a:rPr lang="en-GB" noProof="0" dirty="0"/>
              <a:t>.</a:t>
            </a:r>
          </a:p>
          <a:p>
            <a:pPr algn="just"/>
            <a:endParaRPr lang="en-GB" noProof="0" dirty="0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4C8059DA-1652-4AEA-8D4A-C61B6AF576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" t="14488" r="5501" b="5012"/>
          <a:stretch/>
        </p:blipFill>
        <p:spPr>
          <a:xfrm>
            <a:off x="2087388" y="4293096"/>
            <a:ext cx="6949108" cy="260262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References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Colin Atkinson, Christian </a:t>
            </a:r>
            <a:r>
              <a:rPr lang="en-GB" noProof="0" dirty="0" err="1"/>
              <a:t>Bunse</a:t>
            </a:r>
            <a:r>
              <a:rPr lang="en-GB" noProof="0" dirty="0"/>
              <a:t>, Hans-Gerhard Gross, Christian </a:t>
            </a:r>
            <a:r>
              <a:rPr lang="en-GB" noProof="0" dirty="0" err="1"/>
              <a:t>Peper</a:t>
            </a:r>
            <a:r>
              <a:rPr lang="en-GB" noProof="0" dirty="0"/>
              <a:t>. </a:t>
            </a:r>
            <a:r>
              <a:rPr lang="en-GB" b="1" noProof="0" dirty="0"/>
              <a:t>Component-Based Software Development for Embedded Systems: An Overview of Current Research Trends, </a:t>
            </a:r>
            <a:r>
              <a:rPr lang="en-GB" noProof="0" dirty="0"/>
              <a:t>Springer, </a:t>
            </a:r>
            <a:r>
              <a:rPr lang="en-GB" b="1" noProof="0" dirty="0"/>
              <a:t>ISBN </a:t>
            </a:r>
            <a:r>
              <a:rPr lang="en-GB" noProof="0" dirty="0"/>
              <a:t>978-3540306443, 2005, 353p.</a:t>
            </a:r>
          </a:p>
          <a:p>
            <a:r>
              <a:rPr lang="en-GB" noProof="0" dirty="0"/>
              <a:t>Ivica </a:t>
            </a:r>
            <a:r>
              <a:rPr lang="en-GB" noProof="0" dirty="0" err="1"/>
              <a:t>Crnkovic</a:t>
            </a:r>
            <a:r>
              <a:rPr lang="en-GB" noProof="0" dirty="0"/>
              <a:t>, Magnus Larsson, </a:t>
            </a:r>
            <a:r>
              <a:rPr lang="en-GB" b="1" noProof="0" dirty="0"/>
              <a:t>Building Reliable Component-Based Software Systems, </a:t>
            </a:r>
            <a:r>
              <a:rPr lang="en-GB" noProof="0" dirty="0"/>
              <a:t>2002, 452p.</a:t>
            </a:r>
          </a:p>
          <a:p>
            <a:r>
              <a:rPr lang="en-GB" noProof="0" dirty="0"/>
              <a:t>Clemens </a:t>
            </a:r>
            <a:r>
              <a:rPr lang="en-GB" noProof="0" dirty="0" err="1"/>
              <a:t>Szyperski</a:t>
            </a:r>
            <a:r>
              <a:rPr lang="en-GB" noProof="0" dirty="0"/>
              <a:t>. </a:t>
            </a:r>
            <a:r>
              <a:rPr lang="en-GB" b="1" noProof="0" dirty="0"/>
              <a:t>Component Software: Beyond Object-Oriented Programming. </a:t>
            </a:r>
            <a:r>
              <a:rPr lang="en-GB" noProof="0" dirty="0"/>
              <a:t>Addison-Wesley Professional, 2002, </a:t>
            </a:r>
            <a:r>
              <a:rPr lang="en-GB" b="1" noProof="0" dirty="0"/>
              <a:t>ISBN</a:t>
            </a:r>
            <a:r>
              <a:rPr lang="en-GB" noProof="0" dirty="0"/>
              <a:t> 978-0201178883, 411p.</a:t>
            </a:r>
          </a:p>
          <a:p>
            <a:r>
              <a:rPr lang="en-GB" noProof="0" dirty="0"/>
              <a:t>Jeffrey Richter. </a:t>
            </a:r>
            <a:r>
              <a:rPr lang="en-GB" b="1" noProof="0" dirty="0"/>
              <a:t>Applied Microsoft .NET Framework Programming.</a:t>
            </a:r>
            <a:r>
              <a:rPr lang="en-GB" noProof="0" dirty="0"/>
              <a:t> </a:t>
            </a:r>
            <a:r>
              <a:rPr lang="en-GB" b="1" noProof="0" dirty="0"/>
              <a:t>Publisher:</a:t>
            </a:r>
            <a:r>
              <a:rPr lang="en-GB" noProof="0" dirty="0"/>
              <a:t> Microsoft Press. </a:t>
            </a:r>
            <a:r>
              <a:rPr lang="en-GB" b="1" noProof="0" dirty="0"/>
              <a:t>ISBN-13:</a:t>
            </a:r>
            <a:r>
              <a:rPr lang="en-GB" noProof="0" dirty="0"/>
              <a:t> 978-0735614222. 2002. 632p.</a:t>
            </a:r>
          </a:p>
          <a:p>
            <a:pPr>
              <a:buNone/>
            </a:pPr>
            <a:endParaRPr lang="en-GB" noProof="0" dirty="0"/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.NET Framework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06" y="225212"/>
            <a:ext cx="16319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26740"/>
            <a:ext cx="15367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26740"/>
            <a:ext cx="8445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30683"/>
            <a:ext cx="679450" cy="6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67544" y="4797152"/>
            <a:ext cx="809627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lt-LT" dirty="0"/>
              <a:t>Projektas „Aukštojo mokslo I ir II pakopų informatikos ir informatikos inžinerijos krypčių studijų programų atnaujinimas bei naujų sukūrimas ir įgyvendinimas (AMIPA)“, projekto kodas VP1–2.2–ŠMM–09–V–01–003, finansuojamas iš Europos socialinio fondo ir Lietuvos valstybės biudžeto lėšų.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62287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Microsoft .NET</a:t>
            </a:r>
          </a:p>
          <a:p>
            <a:r>
              <a:rPr lang="en-GB" noProof="0" dirty="0"/>
              <a:t>Oracle Java</a:t>
            </a:r>
          </a:p>
          <a:p>
            <a:r>
              <a:rPr lang="en-GB" noProof="0" dirty="0"/>
              <a:t>CORBA</a:t>
            </a:r>
          </a:p>
          <a:p>
            <a:r>
              <a:rPr lang="en-GB" noProof="0" dirty="0"/>
              <a:t>COM/ActiveX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8911661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.NET Framework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461926"/>
              </p:ext>
            </p:extLst>
          </p:nvPr>
        </p:nvGraphicFramePr>
        <p:xfrm>
          <a:off x="1043608" y="1340768"/>
          <a:ext cx="6840760" cy="4743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2659013" imgH="1851660" progId="Visio.Drawing.11">
                  <p:embed/>
                </p:oleObj>
              </mc:Choice>
              <mc:Fallback>
                <p:oleObj name="Visio" r:id="rId3" imgW="2659013" imgH="18516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1340768"/>
                        <a:ext cx="6840760" cy="4743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.NET Framework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Component platform aspects:</a:t>
            </a:r>
          </a:p>
          <a:p>
            <a:pPr lvl="1"/>
            <a:r>
              <a:rPr lang="en-GB" noProof="0" dirty="0"/>
              <a:t>Common type system,</a:t>
            </a:r>
          </a:p>
          <a:p>
            <a:pPr lvl="1"/>
            <a:r>
              <a:rPr lang="en-GB" noProof="0" dirty="0"/>
              <a:t>Intermediate code,</a:t>
            </a:r>
          </a:p>
          <a:p>
            <a:pPr lvl="1"/>
            <a:r>
              <a:rPr lang="en-GB" noProof="0" dirty="0"/>
              <a:t>Virtual machine,</a:t>
            </a:r>
          </a:p>
          <a:p>
            <a:pPr lvl="1"/>
            <a:r>
              <a:rPr lang="en-GB" noProof="0" dirty="0"/>
              <a:t>Assemblies,</a:t>
            </a:r>
          </a:p>
          <a:p>
            <a:pPr lvl="1"/>
            <a:r>
              <a:rPr lang="en-GB" dirty="0"/>
              <a:t>R</a:t>
            </a:r>
            <a:r>
              <a:rPr lang="en-GB" noProof="0" dirty="0" err="1"/>
              <a:t>eflection</a:t>
            </a:r>
            <a:r>
              <a:rPr lang="en-GB" noProof="0" dirty="0"/>
              <a:t>.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Framework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.NET Framework</a:t>
            </a:r>
          </a:p>
          <a:p>
            <a:r>
              <a:rPr lang="en-GB" noProof="0" dirty="0"/>
              <a:t>.NET Client Profile</a:t>
            </a:r>
          </a:p>
          <a:p>
            <a:r>
              <a:rPr lang="en-GB" noProof="0" dirty="0"/>
              <a:t>.NET Compact Framework</a:t>
            </a:r>
          </a:p>
          <a:p>
            <a:r>
              <a:rPr lang="en-GB" noProof="0" dirty="0"/>
              <a:t>.NET Micro Framework</a:t>
            </a:r>
          </a:p>
          <a:p>
            <a:endParaRPr lang="en-GB" noProof="0" dirty="0"/>
          </a:p>
          <a:p>
            <a:r>
              <a:rPr lang="en-GB" noProof="0" dirty="0"/>
              <a:t>.NET Core – new cool stuff..</a:t>
            </a:r>
          </a:p>
          <a:p>
            <a:r>
              <a:rPr lang="en-GB" noProof="0" dirty="0"/>
              <a:t>.NET </a:t>
            </a:r>
            <a:r>
              <a:rPr lang="en-GB" noProof="0"/>
              <a:t>Framework 7 </a:t>
            </a:r>
            <a:r>
              <a:rPr lang="en-GB" noProof="0" dirty="0"/>
              <a:t>– even newer …</a:t>
            </a:r>
          </a:p>
          <a:p>
            <a:endParaRPr lang="en-GB" noProof="0" dirty="0"/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0929778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Common Type System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489212"/>
              </p:ext>
            </p:extLst>
          </p:nvPr>
        </p:nvGraphicFramePr>
        <p:xfrm>
          <a:off x="827584" y="1340768"/>
          <a:ext cx="7128792" cy="4778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3" imgW="5777927" imgH="3872865" progId="Visio.Drawing.11">
                  <p:embed/>
                </p:oleObj>
              </mc:Choice>
              <mc:Fallback>
                <p:oleObj name="Visio" r:id="rId3" imgW="5777927" imgH="387286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1340768"/>
                        <a:ext cx="7128792" cy="4778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21220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Virtual Machine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Common types</a:t>
            </a:r>
          </a:p>
          <a:p>
            <a:r>
              <a:rPr lang="en-GB" noProof="0" dirty="0"/>
              <a:t>Intermediate code</a:t>
            </a:r>
          </a:p>
          <a:p>
            <a:r>
              <a:rPr lang="en-GB" noProof="0" dirty="0"/>
              <a:t>„</a:t>
            </a:r>
            <a:r>
              <a:rPr lang="en-GB" i="1" noProof="0" dirty="0"/>
              <a:t>Just in time</a:t>
            </a:r>
            <a:r>
              <a:rPr lang="en-GB" noProof="0" dirty="0"/>
              <a:t>“ compiling</a:t>
            </a:r>
          </a:p>
          <a:p>
            <a:pPr lvl="1"/>
            <a:r>
              <a:rPr lang="en-GB" noProof="0" dirty="0"/>
              <a:t>Components can run on any platform, CPU architecture</a:t>
            </a:r>
          </a:p>
          <a:p>
            <a:r>
              <a:rPr lang="en-GB" noProof="0" dirty="0"/>
              <a:t>Garbage Collector</a:t>
            </a:r>
          </a:p>
          <a:p>
            <a:pPr lvl="1"/>
            <a:r>
              <a:rPr lang="en-GB" noProof="0" dirty="0"/>
              <a:t>Solves memory management problems.</a:t>
            </a:r>
          </a:p>
          <a:p>
            <a:r>
              <a:rPr lang="en-GB" noProof="0" dirty="0"/>
              <a:t>C#, VB.NET, C++</a:t>
            </a:r>
          </a:p>
          <a:p>
            <a:pPr lvl="1"/>
            <a:r>
              <a:rPr lang="en-GB" noProof="0" dirty="0"/>
              <a:t>Any* language can be used for components development.</a:t>
            </a:r>
          </a:p>
          <a:p>
            <a:pPr lvl="1"/>
            <a:endParaRPr lang="en-GB" noProof="0" dirty="0"/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Exceptions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Instead of result code checking (HREULT)</a:t>
            </a:r>
          </a:p>
          <a:p>
            <a:r>
              <a:rPr lang="en-GB" noProof="0" dirty="0"/>
              <a:t>try</a:t>
            </a:r>
          </a:p>
          <a:p>
            <a:r>
              <a:rPr lang="en-GB" noProof="0" dirty="0"/>
              <a:t>{</a:t>
            </a:r>
          </a:p>
          <a:p>
            <a:r>
              <a:rPr lang="en-GB" noProof="0" dirty="0"/>
              <a:t>   // many lines of code</a:t>
            </a:r>
          </a:p>
          <a:p>
            <a:r>
              <a:rPr lang="en-GB" noProof="0" dirty="0"/>
              <a:t>}</a:t>
            </a:r>
          </a:p>
          <a:p>
            <a:r>
              <a:rPr lang="en-GB" noProof="0" dirty="0"/>
              <a:t>catch (Exception ex)</a:t>
            </a:r>
          </a:p>
          <a:p>
            <a:r>
              <a:rPr lang="en-GB" noProof="0" dirty="0"/>
              <a:t>{</a:t>
            </a:r>
          </a:p>
          <a:p>
            <a:r>
              <a:rPr lang="en-GB" noProof="0" dirty="0"/>
              <a:t>  // error handling code</a:t>
            </a:r>
          </a:p>
          <a:p>
            <a:r>
              <a:rPr lang="en-GB" noProof="0" dirty="0"/>
              <a:t>}</a:t>
            </a:r>
          </a:p>
          <a:p>
            <a:endParaRPr lang="en-GB" noProof="0" dirty="0"/>
          </a:p>
          <a:p>
            <a:r>
              <a:rPr lang="en-GB" noProof="0" dirty="0"/>
              <a:t>Works between components, over network, etc..</a:t>
            </a:r>
          </a:p>
          <a:p>
            <a:pPr lvl="1"/>
            <a:r>
              <a:rPr lang="en-GB" noProof="0" dirty="0"/>
              <a:t>Achieved using </a:t>
            </a:r>
            <a:r>
              <a:rPr lang="en-GB" i="1" noProof="0" dirty="0"/>
              <a:t>Remoting</a:t>
            </a:r>
            <a:r>
              <a:rPr lang="en-GB" noProof="0" dirty="0"/>
              <a:t>, XML web services.</a:t>
            </a:r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cbse-05</Template>
  <TotalTime>4524</TotalTime>
  <Words>784</Words>
  <Application>Microsoft Office PowerPoint</Application>
  <PresentationFormat>Affichage à l'écran (4:3)</PresentationFormat>
  <Paragraphs>171</Paragraphs>
  <Slides>22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Candara</vt:lpstr>
      <vt:lpstr>Soho</vt:lpstr>
      <vt:lpstr>Visio</vt:lpstr>
      <vt:lpstr>.NET Framework</vt:lpstr>
      <vt:lpstr>Topics</vt:lpstr>
      <vt:lpstr>Component Technologies</vt:lpstr>
      <vt:lpstr>.NET Framework</vt:lpstr>
      <vt:lpstr>.NET Framework</vt:lpstr>
      <vt:lpstr>Framework Types</vt:lpstr>
      <vt:lpstr>Common Type System</vt:lpstr>
      <vt:lpstr>Virtual Machine</vt:lpstr>
      <vt:lpstr>Exceptions</vt:lpstr>
      <vt:lpstr>Threading</vt:lpstr>
      <vt:lpstr>Threading Async – looks like serial code</vt:lpstr>
      <vt:lpstr>Events</vt:lpstr>
      <vt:lpstr>Assemblies</vt:lpstr>
      <vt:lpstr>Remoting</vt:lpstr>
      <vt:lpstr>Remoting</vt:lpstr>
      <vt:lpstr>Enterprise Services</vt:lpstr>
      <vt:lpstr>XML Web Services</vt:lpstr>
      <vt:lpstr>Relation to other platforms</vt:lpstr>
      <vt:lpstr>Package Manager</vt:lpstr>
      <vt:lpstr>Summary</vt:lpstr>
      <vt:lpstr>References</vt:lpstr>
      <vt:lpstr>.NET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Re: MAGISTRU modulis: Komponentinis programu sistemu projektavimas</dc:title>
  <dc:creator>Utilisateur Windows</dc:creator>
  <cp:lastModifiedBy>Packevičius Šarūnas</cp:lastModifiedBy>
  <cp:revision>160</cp:revision>
  <dcterms:created xsi:type="dcterms:W3CDTF">2011-08-08T21:06:46Z</dcterms:created>
  <dcterms:modified xsi:type="dcterms:W3CDTF">2022-03-23T22:45:14Z</dcterms:modified>
</cp:coreProperties>
</file>