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99" r:id="rId1"/>
  </p:sldMasterIdLst>
  <p:notesMasterIdLst>
    <p:notesMasterId r:id="rId25"/>
  </p:notesMasterIdLst>
  <p:sldIdLst>
    <p:sldId id="256" r:id="rId2"/>
    <p:sldId id="257" r:id="rId3"/>
    <p:sldId id="280" r:id="rId4"/>
    <p:sldId id="263" r:id="rId5"/>
    <p:sldId id="264" r:id="rId6"/>
    <p:sldId id="281" r:id="rId7"/>
    <p:sldId id="265" r:id="rId8"/>
    <p:sldId id="267" r:id="rId9"/>
    <p:sldId id="276" r:id="rId10"/>
    <p:sldId id="277" r:id="rId11"/>
    <p:sldId id="275" r:id="rId12"/>
    <p:sldId id="279" r:id="rId13"/>
    <p:sldId id="27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61" r:id="rId22"/>
    <p:sldId id="262" r:id="rId23"/>
    <p:sldId id="282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95" autoAdjust="0"/>
  </p:normalViewPr>
  <p:slideViewPr>
    <p:cSldViewPr>
      <p:cViewPr varScale="1">
        <p:scale>
          <a:sx n="143" d="100"/>
          <a:sy n="143" d="100"/>
        </p:scale>
        <p:origin x="22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13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3F666-68BF-4350-B966-D67724C03F49}" type="datetimeFigureOut">
              <a:rPr lang="fr-FR" smtClean="0"/>
              <a:pPr/>
              <a:t>2024-04-19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A764-303B-4C21-8315-8BE78E95A08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17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D8F18F-6817-4679-8A6B-D00CC26D0D0D}" type="datetime1">
              <a:rPr lang="fr-FR" smtClean="0"/>
              <a:pPr/>
              <a:t>2024-04-19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1C9B-792C-4D75-91D1-A656F88413FB}" type="datetime1">
              <a:rPr lang="fr-FR" smtClean="0"/>
              <a:pPr/>
              <a:t>2024-04-19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7E5A-A05C-4FAC-9682-CCDDA30EB4D6}" type="datetime1">
              <a:rPr lang="fr-FR" smtClean="0"/>
              <a:pPr/>
              <a:t>2024-04-19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8CCC-5FFF-41FA-81A9-0B78ACA198CF}" type="datetime1">
              <a:rPr lang="fr-FR" smtClean="0"/>
              <a:pPr/>
              <a:t>2024-04-19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9F8AFE-631E-4499-976F-DFAFBC86C9F1}" type="datetime1">
              <a:rPr lang="fr-FR" smtClean="0"/>
              <a:pPr/>
              <a:t>2024-04-19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5720-24AA-4315-93F0-EA7394388648}" type="datetime1">
              <a:rPr lang="fr-FR" smtClean="0"/>
              <a:pPr/>
              <a:t>2024-04-19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0FB-EFCA-4FE2-B973-E6287F316345}" type="datetime1">
              <a:rPr lang="fr-FR" smtClean="0"/>
              <a:pPr/>
              <a:t>2024-04-19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310ED-E096-4C3F-A7EC-F4B6EE3F0921}" type="datetime1">
              <a:rPr lang="fr-FR" smtClean="0"/>
              <a:pPr/>
              <a:t>2024-04-19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D24D-B56F-49D1-B4F7-BDEDEBCDB76D}" type="datetime1">
              <a:rPr lang="fr-FR" smtClean="0"/>
              <a:pPr/>
              <a:t>2024-04-19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CDA2B8-9791-4D68-A65D-E4BF9B64E796}" type="datetime1">
              <a:rPr lang="fr-FR" smtClean="0"/>
              <a:pPr/>
              <a:t>2024-04-19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2C2D23-9AEF-4330-B9F8-F67FEC40616F}" type="datetime1">
              <a:rPr lang="fr-FR" smtClean="0"/>
              <a:pPr/>
              <a:t>2024-04-19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715FFEA2-8EE2-4E3B-A523-DF67F5ED41E6}" type="datetime1">
              <a:rPr lang="fr-FR" smtClean="0"/>
              <a:pPr/>
              <a:t>2024-04-19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CORBA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CCM Component -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GB" noProof="0" dirty="0"/>
              <a:t>Required and provided interfaces are joined.</a:t>
            </a:r>
          </a:p>
          <a:p>
            <a:pPr lvl="0"/>
            <a:r>
              <a:rPr lang="en-GB" noProof="0" dirty="0"/>
              <a:t>Events sources are connected with sinks using channels.</a:t>
            </a:r>
          </a:p>
          <a:p>
            <a:pPr lvl="0"/>
            <a:r>
              <a:rPr lang="en-GB" noProof="0" dirty="0"/>
              <a:t>Attributes</a:t>
            </a:r>
          </a:p>
          <a:p>
            <a:pPr lvl="0"/>
            <a:r>
              <a:rPr lang="en-GB" noProof="0" dirty="0"/>
              <a:t>Home interfaces allow creating component instances.</a:t>
            </a:r>
          </a:p>
          <a:p>
            <a:pPr lvl="0"/>
            <a:r>
              <a:rPr lang="en-GB" noProof="0" dirty="0"/>
              <a:t>Primary keys for identifying component instances.</a:t>
            </a:r>
          </a:p>
          <a:p>
            <a:pPr lvl="0"/>
            <a:r>
              <a:rPr lang="en-GB" noProof="0" dirty="0"/>
              <a:t>Equivalent interface is special CCM interface that allows navigating between component interfaces.</a:t>
            </a:r>
          </a:p>
        </p:txBody>
      </p:sp>
    </p:spTree>
    <p:extLst>
      <p:ext uri="{BB962C8B-B14F-4D97-AF65-F5344CB8AC3E}">
        <p14:creationId xmlns:p14="http://schemas.microsoft.com/office/powerpoint/2010/main" val="27156258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CCM Component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Services</a:t>
            </a:r>
          </a:p>
          <a:p>
            <a:pPr lvl="0"/>
            <a:r>
              <a:rPr lang="en-GB" noProof="0" dirty="0"/>
              <a:t>Session</a:t>
            </a:r>
          </a:p>
          <a:p>
            <a:pPr lvl="0"/>
            <a:r>
              <a:rPr lang="en-GB" noProof="0" dirty="0"/>
              <a:t>Entities</a:t>
            </a:r>
          </a:p>
          <a:p>
            <a:pPr lvl="0"/>
            <a:r>
              <a:rPr lang="en-GB" noProof="0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9945996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CCM 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EJB and CCM can be integrated together. </a:t>
            </a:r>
          </a:p>
          <a:p>
            <a:r>
              <a:rPr lang="en-GB" noProof="0" dirty="0"/>
              <a:t>Components can be provided in component packages that are described in XML files.</a:t>
            </a:r>
          </a:p>
          <a:p>
            <a:r>
              <a:rPr lang="en-GB" noProof="0" dirty="0"/>
              <a:t>Binary files are provided for each platform.</a:t>
            </a:r>
          </a:p>
          <a:p>
            <a:r>
              <a:rPr lang="en-GB" noProof="0" dirty="0"/>
              <a:t>CCM assemblies contain XML</a:t>
            </a:r>
            <a:r>
              <a:rPr lang="lt-LT" noProof="0" dirty="0"/>
              <a:t> </a:t>
            </a:r>
            <a:r>
              <a:rPr lang="en-GB" noProof="0" dirty="0"/>
              <a:t>files that define provided packages and configuration parameters.</a:t>
            </a:r>
          </a:p>
          <a:p>
            <a:r>
              <a:rPr lang="en-GB" noProof="0" dirty="0"/>
              <a:t>CCM component is composed of a set of segments. </a:t>
            </a:r>
          </a:p>
          <a:p>
            <a:r>
              <a:rPr lang="en-GB" noProof="0" dirty="0"/>
              <a:t>On runtime platform loads required CCM.</a:t>
            </a:r>
          </a:p>
        </p:txBody>
      </p:sp>
    </p:spTree>
    <p:extLst>
      <p:ext uri="{BB962C8B-B14F-4D97-AF65-F5344CB8AC3E}">
        <p14:creationId xmlns:p14="http://schemas.microsoft.com/office/powerpoint/2010/main" val="25634536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CCM Program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505131"/>
              </p:ext>
            </p:extLst>
          </p:nvPr>
        </p:nvGraphicFramePr>
        <p:xfrm>
          <a:off x="395536" y="1365136"/>
          <a:ext cx="8445003" cy="4817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26080" imgH="1668718" progId="Visio.Drawing.11">
                  <p:embed/>
                </p:oleObj>
              </mc:Choice>
              <mc:Fallback>
                <p:oleObj name="Visio" r:id="rId2" imgW="2926080" imgH="166871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365136"/>
                        <a:ext cx="8445003" cy="4817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3605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CCM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858899"/>
              </p:ext>
            </p:extLst>
          </p:nvPr>
        </p:nvGraphicFramePr>
        <p:xfrm>
          <a:off x="1979712" y="1327312"/>
          <a:ext cx="6736631" cy="4871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75355" imgH="3017149" progId="Visio.Drawing.11">
                  <p:embed/>
                </p:oleObj>
              </mc:Choice>
              <mc:Fallback>
                <p:oleObj name="Visio" r:id="rId2" imgW="4175355" imgH="301714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9712" y="1327312"/>
                        <a:ext cx="6736631" cy="4871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03005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IDL Interface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635895"/>
              </p:ext>
            </p:extLst>
          </p:nvPr>
        </p:nvGraphicFramePr>
        <p:xfrm>
          <a:off x="323528" y="1772816"/>
          <a:ext cx="8469982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790" imgH="2870218" progId="Word.Document.12">
                  <p:embed/>
                </p:oleObj>
              </mc:Choice>
              <mc:Fallback>
                <p:oleObj name="Document" r:id="rId2" imgW="5922790" imgH="2870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1772816"/>
                        <a:ext cx="8469982" cy="4104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6391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Java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Define IDL.</a:t>
            </a:r>
          </a:p>
          <a:p>
            <a:r>
              <a:rPr lang="en-GB" noProof="0" dirty="0"/>
              <a:t>Generate slave, skeleton.</a:t>
            </a:r>
          </a:p>
          <a:p>
            <a:pPr lvl="1"/>
            <a:r>
              <a:rPr lang="en-GB" noProof="0" dirty="0"/>
              <a:t>idlj.exe -</a:t>
            </a:r>
            <a:r>
              <a:rPr lang="en-GB" noProof="0" dirty="0" err="1"/>
              <a:t>fserver</a:t>
            </a:r>
            <a:r>
              <a:rPr lang="en-GB" noProof="0" dirty="0"/>
              <a:t> physEngine.idl</a:t>
            </a:r>
          </a:p>
          <a:p>
            <a:r>
              <a:rPr lang="en-GB" noProof="0" dirty="0"/>
              <a:t>Fill slave implementation.</a:t>
            </a:r>
          </a:p>
          <a:p>
            <a:r>
              <a:rPr lang="en-GB" noProof="0" dirty="0"/>
              <a:t>Implement server application (holds CORBA </a:t>
            </a:r>
            <a:r>
              <a:rPr lang="en-GB" noProof="0" dirty="0" err="1"/>
              <a:t>objekt</a:t>
            </a:r>
            <a:r>
              <a:rPr lang="en-GB" noProof="0" dirty="0"/>
              <a:t>).</a:t>
            </a:r>
          </a:p>
          <a:p>
            <a:r>
              <a:rPr lang="en-GB" noProof="0" dirty="0"/>
              <a:t>Launch CORBA services.</a:t>
            </a:r>
          </a:p>
          <a:p>
            <a:pPr lvl="1"/>
            <a:r>
              <a:rPr lang="en-GB" noProof="0" dirty="0" err="1"/>
              <a:t>orbd</a:t>
            </a:r>
            <a:r>
              <a:rPr lang="en-GB" noProof="0" dirty="0"/>
              <a:t> -</a:t>
            </a:r>
            <a:r>
              <a:rPr lang="en-GB" noProof="0" dirty="0" err="1"/>
              <a:t>ORBInitialPort</a:t>
            </a:r>
            <a:r>
              <a:rPr lang="en-GB" noProof="0" dirty="0"/>
              <a:t> 1050 -</a:t>
            </a:r>
            <a:r>
              <a:rPr lang="en-GB" noProof="0" dirty="0" err="1"/>
              <a:t>ORBInitialHost</a:t>
            </a:r>
            <a:r>
              <a:rPr lang="en-GB" noProof="0" dirty="0"/>
              <a:t> localhost</a:t>
            </a:r>
          </a:p>
          <a:p>
            <a:r>
              <a:rPr lang="en-GB" noProof="0" dirty="0"/>
              <a:t>Launch Server application.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0441854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Slave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Implement interface</a:t>
            </a:r>
          </a:p>
          <a:p>
            <a:r>
              <a:rPr lang="en-GB" noProof="0" dirty="0"/>
              <a:t>Add additional methods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054368"/>
              </p:ext>
            </p:extLst>
          </p:nvPr>
        </p:nvGraphicFramePr>
        <p:xfrm>
          <a:off x="467544" y="2348880"/>
          <a:ext cx="8307711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66396" imgH="2598014" progId="Word.Document.12">
                  <p:embed/>
                </p:oleObj>
              </mc:Choice>
              <mc:Fallback>
                <p:oleObj name="Document" r:id="rId2" imgW="5766396" imgH="25980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2348880"/>
                        <a:ext cx="8307711" cy="374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49359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Server Application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480906"/>
              </p:ext>
            </p:extLst>
          </p:nvPr>
        </p:nvGraphicFramePr>
        <p:xfrm>
          <a:off x="395536" y="1484784"/>
          <a:ext cx="8136904" cy="4886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61150" imgH="3462604" progId="Word.Document.12">
                  <p:embed/>
                </p:oleObj>
              </mc:Choice>
              <mc:Fallback>
                <p:oleObj name="Document" r:id="rId2" imgW="5761150" imgH="34626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484784"/>
                        <a:ext cx="8136904" cy="4886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15831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Java Client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Define IDL.</a:t>
            </a:r>
          </a:p>
          <a:p>
            <a:r>
              <a:rPr lang="en-GB" noProof="0" dirty="0"/>
              <a:t>Generate client stubs.</a:t>
            </a:r>
          </a:p>
          <a:p>
            <a:pPr lvl="1"/>
            <a:r>
              <a:rPr lang="en-GB" noProof="0" dirty="0"/>
              <a:t>idlj.exe -</a:t>
            </a:r>
            <a:r>
              <a:rPr lang="en-GB" noProof="0" dirty="0" err="1"/>
              <a:t>fclient</a:t>
            </a:r>
            <a:r>
              <a:rPr lang="en-GB" noProof="0" dirty="0"/>
              <a:t> physEngine.idl</a:t>
            </a:r>
          </a:p>
          <a:p>
            <a:r>
              <a:rPr lang="en-GB" noProof="0" dirty="0"/>
              <a:t>Define ORB connection (server address).</a:t>
            </a:r>
          </a:p>
          <a:p>
            <a:r>
              <a:rPr lang="en-GB" noProof="0" dirty="0"/>
              <a:t>Find component using naming service.</a:t>
            </a:r>
          </a:p>
          <a:p>
            <a:r>
              <a:rPr lang="en-GB" noProof="0" dirty="0"/>
              <a:t>Use remote component.</a:t>
            </a:r>
          </a:p>
        </p:txBody>
      </p:sp>
    </p:spTree>
    <p:extLst>
      <p:ext uri="{BB962C8B-B14F-4D97-AF65-F5344CB8AC3E}">
        <p14:creationId xmlns:p14="http://schemas.microsoft.com/office/powerpoint/2010/main" val="3370271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GB" noProof="0" dirty="0"/>
              <a:t>Model</a:t>
            </a:r>
          </a:p>
          <a:p>
            <a:pPr lvl="1"/>
            <a:r>
              <a:rPr lang="en-GB" noProof="0" dirty="0"/>
              <a:t>Services</a:t>
            </a:r>
          </a:p>
          <a:p>
            <a:pPr lvl="1"/>
            <a:r>
              <a:rPr lang="en-GB" noProof="0" dirty="0"/>
              <a:t>CCM</a:t>
            </a:r>
          </a:p>
          <a:p>
            <a:pPr lvl="1"/>
            <a:r>
              <a:rPr lang="en-GB" noProof="0" dirty="0" err="1"/>
              <a:t>Corba</a:t>
            </a:r>
            <a:r>
              <a:rPr lang="en-GB" noProof="0" dirty="0"/>
              <a:t> and Java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Client Application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054763"/>
              </p:ext>
            </p:extLst>
          </p:nvPr>
        </p:nvGraphicFramePr>
        <p:xfrm>
          <a:off x="469900" y="2135188"/>
          <a:ext cx="8237538" cy="308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61150" imgH="2160798" progId="Word.Document.12">
                  <p:embed/>
                </p:oleObj>
              </mc:Choice>
              <mc:Fallback>
                <p:oleObj name="Document" r:id="rId2" imgW="5761150" imgH="21607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9900" y="2135188"/>
                        <a:ext cx="8237538" cy="308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12140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CORBA allows creating distributed system using various programming languages and deploy on various platforms.</a:t>
            </a:r>
          </a:p>
          <a:p>
            <a:r>
              <a:rPr lang="en-GB" dirty="0"/>
              <a:t>Component's interactions are facilitated using ORB interface.</a:t>
            </a:r>
          </a:p>
          <a:p>
            <a:r>
              <a:rPr lang="en-GB" dirty="0"/>
              <a:t>ORB coordinates components interaction, converts data types.</a:t>
            </a:r>
          </a:p>
          <a:p>
            <a:r>
              <a:rPr lang="en-GB" dirty="0"/>
              <a:t>Interfaces are defined in IDL.</a:t>
            </a:r>
          </a:p>
          <a:p>
            <a:r>
              <a:rPr lang="en-GB" dirty="0"/>
              <a:t>IDL is used for generating client stubs and server slaves, skeletons.</a:t>
            </a:r>
          </a:p>
          <a:p>
            <a:r>
              <a:rPr lang="en-GB" dirty="0"/>
              <a:t>COBA provides a set for services for components interaction, network communication, transactions.</a:t>
            </a:r>
          </a:p>
          <a:p>
            <a:r>
              <a:rPr lang="en-GB" dirty="0"/>
              <a:t>CORBA defines CCM that describe component structure.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Colin Atkinson, Christian </a:t>
            </a:r>
            <a:r>
              <a:rPr lang="en-GB" noProof="0" dirty="0" err="1"/>
              <a:t>Bunse</a:t>
            </a:r>
            <a:r>
              <a:rPr lang="en-GB" noProof="0" dirty="0"/>
              <a:t>, Hans-Gerhard Gross, Christian </a:t>
            </a:r>
            <a:r>
              <a:rPr lang="en-GB" noProof="0" dirty="0" err="1"/>
              <a:t>Peper</a:t>
            </a:r>
            <a:r>
              <a:rPr lang="en-GB" noProof="0" dirty="0"/>
              <a:t>. Component-Based Software Development for Embedded Systems: An Overview of Current Research Trends, Springer, ISBN 978-3540306443, 2005, 353p.</a:t>
            </a:r>
          </a:p>
          <a:p>
            <a:r>
              <a:rPr lang="en-GB" noProof="0" dirty="0"/>
              <a:t>Ivica </a:t>
            </a:r>
            <a:r>
              <a:rPr lang="en-GB" noProof="0" dirty="0" err="1"/>
              <a:t>Crnkovic</a:t>
            </a:r>
            <a:r>
              <a:rPr lang="en-GB" noProof="0" dirty="0"/>
              <a:t>, Magnus Larsson, Building Reliable Component-Based Software Systems, 2002, 452p.</a:t>
            </a:r>
          </a:p>
          <a:p>
            <a:r>
              <a:rPr lang="en-GB" noProof="0" dirty="0"/>
              <a:t>Clemens </a:t>
            </a:r>
            <a:r>
              <a:rPr lang="en-GB" noProof="0" dirty="0" err="1"/>
              <a:t>Szyperski</a:t>
            </a:r>
            <a:r>
              <a:rPr lang="en-GB" noProof="0" dirty="0"/>
              <a:t>. Component Software: Beyond Object-Oriented Programming. Addison-Wesley Professional, 2002, ISBN 978-0201178883, 411p.</a:t>
            </a:r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CORBA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4797152"/>
            <a:ext cx="809627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lt-LT" dirty="0"/>
              <a:t>Projektas „Aukštojo mokslo I ir II pakopų informatikos ir informatikos inžinerijos krypčių studijų programų atnaujinimas bei naujų sukūrimas ir įgyvendinimas (AMIPA)“, projekto kodas VP1–2.2–ŠMM–09–V–01–003, finansuojamas iš Europos socialinio fondo ir Lietuvos valstybės biudžeto lėšų.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79859"/>
            <a:ext cx="16319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13208"/>
            <a:ext cx="1536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7959"/>
            <a:ext cx="844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626" y="119558"/>
            <a:ext cx="679450" cy="67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81477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CORBA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How to implement</a:t>
            </a:r>
            <a:r>
              <a:rPr lang="lt-LT" noProof="0" dirty="0"/>
              <a:t> a</a:t>
            </a:r>
            <a:r>
              <a:rPr lang="en-GB" noProof="0" dirty="0"/>
              <a:t> system that is:</a:t>
            </a:r>
          </a:p>
          <a:p>
            <a:pPr lvl="1"/>
            <a:r>
              <a:rPr lang="en-GB" noProof="0" dirty="0"/>
              <a:t>distributed, </a:t>
            </a:r>
          </a:p>
          <a:p>
            <a:pPr lvl="1"/>
            <a:r>
              <a:rPr lang="en-GB" noProof="0" dirty="0"/>
              <a:t>Object-oriented,</a:t>
            </a:r>
          </a:p>
          <a:p>
            <a:pPr lvl="1"/>
            <a:r>
              <a:rPr lang="en-GB" noProof="0" dirty="0"/>
              <a:t>Implemented </a:t>
            </a:r>
            <a:r>
              <a:rPr lang="lt-LT" noProof="0" dirty="0" err="1"/>
              <a:t>in</a:t>
            </a:r>
            <a:r>
              <a:rPr lang="en-GB" noProof="0" dirty="0"/>
              <a:t> various programming languages,</a:t>
            </a:r>
          </a:p>
          <a:p>
            <a:pPr lvl="1"/>
            <a:r>
              <a:rPr lang="en-GB" noProof="0" dirty="0"/>
              <a:t>Works on multiple platforms?</a:t>
            </a:r>
          </a:p>
        </p:txBody>
      </p:sp>
    </p:spTree>
    <p:extLst>
      <p:ext uri="{BB962C8B-B14F-4D97-AF65-F5344CB8AC3E}">
        <p14:creationId xmlns:p14="http://schemas.microsoft.com/office/powerpoint/2010/main" val="21753404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CORBA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CORBA - Common Object Request Broker Architecture.</a:t>
            </a:r>
          </a:p>
          <a:p>
            <a:r>
              <a:rPr lang="en-GB" noProof="0" dirty="0"/>
              <a:t>Programming language independent:</a:t>
            </a:r>
          </a:p>
          <a:p>
            <a:pPr lvl="1"/>
            <a:r>
              <a:rPr lang="en-GB" noProof="0" dirty="0"/>
              <a:t>Interfaces is defined using IDL;</a:t>
            </a:r>
          </a:p>
          <a:p>
            <a:pPr lvl="1"/>
            <a:r>
              <a:rPr lang="en-GB" noProof="0" dirty="0"/>
              <a:t>Target code is generated from IDL.</a:t>
            </a:r>
          </a:p>
          <a:p>
            <a:r>
              <a:rPr lang="en-GB" noProof="0" dirty="0"/>
              <a:t>Platform independent implementation</a:t>
            </a:r>
          </a:p>
          <a:p>
            <a:pPr lvl="1"/>
            <a:r>
              <a:rPr lang="en-GB" noProof="0" dirty="0"/>
              <a:t>Java and native.</a:t>
            </a:r>
          </a:p>
          <a:p>
            <a:r>
              <a:rPr lang="en-GB" noProof="0" dirty="0"/>
              <a:t>STRONG and ANY data types.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829328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CORBA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noProof="0" dirty="0"/>
              <a:t>A set of requests interfaces,</a:t>
            </a:r>
          </a:p>
          <a:p>
            <a:pPr lvl="0"/>
            <a:r>
              <a:rPr lang="en-GB" noProof="0" dirty="0"/>
              <a:t>ORB (Object Request Broker),</a:t>
            </a:r>
          </a:p>
          <a:p>
            <a:pPr lvl="0"/>
            <a:r>
              <a:rPr lang="en-GB" noProof="0" dirty="0"/>
              <a:t>Adapters.</a:t>
            </a:r>
          </a:p>
          <a:p>
            <a:endParaRPr lang="en-GB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378253"/>
              </p:ext>
            </p:extLst>
          </p:nvPr>
        </p:nvGraphicFramePr>
        <p:xfrm>
          <a:off x="432572" y="3429000"/>
          <a:ext cx="8171753" cy="281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50626" imgH="952521" progId="Visio.Drawing.11">
                  <p:embed/>
                </p:oleObj>
              </mc:Choice>
              <mc:Fallback>
                <p:oleObj name="Visio" r:id="rId2" imgW="2750626" imgH="95252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2572" y="3429000"/>
                        <a:ext cx="8171753" cy="2812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5599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CORBA Structure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32639"/>
              </p:ext>
            </p:extLst>
          </p:nvPr>
        </p:nvGraphicFramePr>
        <p:xfrm>
          <a:off x="323528" y="2073190"/>
          <a:ext cx="8517781" cy="4041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16616" imgH="1851660" progId="Visio.Drawing.11">
                  <p:embed/>
                </p:oleObj>
              </mc:Choice>
              <mc:Fallback>
                <p:oleObj name="Visio" r:id="rId2" imgW="3916616" imgH="18516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2073190"/>
                        <a:ext cx="8517781" cy="4041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1173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CORBA Services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noProof="0" dirty="0"/>
              <a:t>Names Service.</a:t>
            </a:r>
          </a:p>
          <a:p>
            <a:pPr lvl="0"/>
            <a:r>
              <a:rPr lang="en-GB" noProof="0" dirty="0"/>
              <a:t>Events Service.</a:t>
            </a:r>
          </a:p>
          <a:p>
            <a:pPr lvl="0"/>
            <a:r>
              <a:rPr lang="en-GB" noProof="0" dirty="0"/>
              <a:t>Objects Transactions Service (OTS).</a:t>
            </a:r>
          </a:p>
          <a:p>
            <a:pPr lvl="0"/>
            <a:r>
              <a:rPr lang="en-GB" noProof="0" dirty="0"/>
              <a:t>Security Service.</a:t>
            </a:r>
          </a:p>
          <a:p>
            <a:pPr lvl="0"/>
            <a:r>
              <a:rPr lang="en-GB" noProof="0" dirty="0"/>
              <a:t>Parallel programming </a:t>
            </a:r>
            <a:r>
              <a:rPr lang="lt-LT" noProof="0" dirty="0"/>
              <a:t>C</a:t>
            </a:r>
            <a:r>
              <a:rPr lang="en-GB" noProof="0" dirty="0" err="1"/>
              <a:t>ontrol</a:t>
            </a:r>
            <a:r>
              <a:rPr lang="en-GB" noProof="0" dirty="0"/>
              <a:t> Service.</a:t>
            </a:r>
          </a:p>
          <a:p>
            <a:pPr lvl="0"/>
            <a:r>
              <a:rPr lang="en-GB" noProof="0" dirty="0"/>
              <a:t>Licensing Service.</a:t>
            </a:r>
          </a:p>
          <a:p>
            <a:pPr lvl="0"/>
            <a:r>
              <a:rPr lang="en-GB" noProof="0" dirty="0"/>
              <a:t>Object life-Cycle service.</a:t>
            </a:r>
          </a:p>
          <a:p>
            <a:pPr lvl="0"/>
            <a:r>
              <a:rPr lang="en-GB" noProof="0" dirty="0"/>
              <a:t>Objects relations service.</a:t>
            </a:r>
          </a:p>
          <a:p>
            <a:pPr lvl="0"/>
            <a:r>
              <a:rPr lang="en-GB" noProof="0" dirty="0"/>
              <a:t>Persistence Service.</a:t>
            </a:r>
          </a:p>
          <a:p>
            <a:pPr lvl="0"/>
            <a:r>
              <a:rPr lang="en-GB" noProof="0" dirty="0"/>
              <a:t>Externalization Service.</a:t>
            </a:r>
          </a:p>
          <a:p>
            <a:pPr lvl="0"/>
            <a:r>
              <a:rPr lang="en-GB" noProof="0" dirty="0"/>
              <a:t>Properties Service.</a:t>
            </a:r>
          </a:p>
          <a:p>
            <a:pPr lvl="0"/>
            <a:r>
              <a:rPr lang="en-GB" noProof="0" dirty="0"/>
              <a:t>Objects requests Service.</a:t>
            </a:r>
          </a:p>
          <a:p>
            <a:pPr lvl="0"/>
            <a:r>
              <a:rPr lang="en-GB" noProof="0" dirty="0"/>
              <a:t>Objects Collections Service.</a:t>
            </a:r>
          </a:p>
          <a:p>
            <a:pPr lvl="0"/>
            <a:r>
              <a:rPr lang="en-GB" noProof="0" dirty="0"/>
              <a:t>Time Service.</a:t>
            </a:r>
          </a:p>
        </p:txBody>
      </p:sp>
    </p:spTree>
    <p:extLst>
      <p:ext uri="{BB962C8B-B14F-4D97-AF65-F5344CB8AC3E}">
        <p14:creationId xmlns:p14="http://schemas.microsoft.com/office/powerpoint/2010/main" val="1426543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CCM - CORBA Component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Distributed Object Model</a:t>
            </a:r>
          </a:p>
          <a:p>
            <a:pPr lvl="1"/>
            <a:r>
              <a:rPr lang="en-GB" noProof="0" dirty="0"/>
              <a:t>heterogenous, uses OMG Interface Definition Language (OMG IDL);</a:t>
            </a:r>
          </a:p>
          <a:p>
            <a:pPr lvl="1"/>
            <a:r>
              <a:rPr lang="en-GB" noProof="0" dirty="0"/>
              <a:t>Ensured portability, standardized transformations to target languages;</a:t>
            </a:r>
          </a:p>
          <a:p>
            <a:pPr lvl="1"/>
            <a:r>
              <a:rPr lang="en-GB" noProof="0" dirty="0"/>
              <a:t>Enabled interoperability: GIOP / IIOP;</a:t>
            </a:r>
          </a:p>
          <a:p>
            <a:pPr lvl="1"/>
            <a:r>
              <a:rPr lang="en-GB" noProof="0" dirty="0"/>
              <a:t>Various requests models are used: SII, DII, </a:t>
            </a:r>
            <a:r>
              <a:rPr lang="en-GB" noProof="0" dirty="0" err="1"/>
              <a:t>ir</a:t>
            </a:r>
            <a:r>
              <a:rPr lang="en-GB" noProof="0" dirty="0"/>
              <a:t> AMI.</a:t>
            </a:r>
          </a:p>
          <a:p>
            <a:r>
              <a:rPr lang="en-GB" noProof="0" dirty="0"/>
              <a:t>Minimal, real-time, robust profiles:</a:t>
            </a:r>
          </a:p>
          <a:p>
            <a:pPr lvl="1"/>
            <a:r>
              <a:rPr lang="en-GB" noProof="0" dirty="0"/>
              <a:t>Non-standard packaging and deployment.</a:t>
            </a:r>
          </a:p>
          <a:p>
            <a:pPr lvl="1"/>
            <a:r>
              <a:rPr lang="en-GB" noProof="0" dirty="0"/>
              <a:t>Life-cycle, activation, names, search, messages, persistence.</a:t>
            </a:r>
          </a:p>
          <a:p>
            <a:r>
              <a:rPr lang="en-GB" noProof="0" dirty="0"/>
              <a:t>Transactions, persistence, real-time, robustness, etc.</a:t>
            </a:r>
          </a:p>
        </p:txBody>
      </p:sp>
    </p:spTree>
    <p:extLst>
      <p:ext uri="{BB962C8B-B14F-4D97-AF65-F5344CB8AC3E}">
        <p14:creationId xmlns:p14="http://schemas.microsoft.com/office/powerpoint/2010/main" val="8879290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CCM Component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505862"/>
              </p:ext>
            </p:extLst>
          </p:nvPr>
        </p:nvGraphicFramePr>
        <p:xfrm>
          <a:off x="395536" y="2132856"/>
          <a:ext cx="8099941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02147" imgH="1127678" progId="Visio.Drawing.11">
                  <p:embed/>
                </p:oleObj>
              </mc:Choice>
              <mc:Fallback>
                <p:oleObj name="Visio" r:id="rId2" imgW="3002147" imgH="112767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2132856"/>
                        <a:ext cx="8099941" cy="302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36096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cbse-08</Template>
  <TotalTime>5549</TotalTime>
  <Words>655</Words>
  <Application>Microsoft Office PowerPoint</Application>
  <PresentationFormat>Affichage à l'écran (4:3)</PresentationFormat>
  <Paragraphs>130</Paragraphs>
  <Slides>23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Candara</vt:lpstr>
      <vt:lpstr>Soho</vt:lpstr>
      <vt:lpstr>Visio</vt:lpstr>
      <vt:lpstr>Document</vt:lpstr>
      <vt:lpstr>CORBA</vt:lpstr>
      <vt:lpstr>Topics</vt:lpstr>
      <vt:lpstr>CORBA</vt:lpstr>
      <vt:lpstr>CORBA </vt:lpstr>
      <vt:lpstr>CORBA</vt:lpstr>
      <vt:lpstr>CORBA Structure</vt:lpstr>
      <vt:lpstr>CORBA Services</vt:lpstr>
      <vt:lpstr>CCM - CORBA Component Model</vt:lpstr>
      <vt:lpstr>CCM Component</vt:lpstr>
      <vt:lpstr>CCM Component - Interface</vt:lpstr>
      <vt:lpstr>CCM Component Types</vt:lpstr>
      <vt:lpstr>CCM Components</vt:lpstr>
      <vt:lpstr>CCM Program</vt:lpstr>
      <vt:lpstr>CCM Model</vt:lpstr>
      <vt:lpstr>IDL Interface</vt:lpstr>
      <vt:lpstr>Java Server</vt:lpstr>
      <vt:lpstr>Slave Implementation</vt:lpstr>
      <vt:lpstr>Server Application</vt:lpstr>
      <vt:lpstr>Java Client</vt:lpstr>
      <vt:lpstr>Client Application</vt:lpstr>
      <vt:lpstr>Summary</vt:lpstr>
      <vt:lpstr>References</vt:lpstr>
      <vt:lpstr>CORBA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215</cp:revision>
  <dcterms:created xsi:type="dcterms:W3CDTF">2011-08-08T21:06:46Z</dcterms:created>
  <dcterms:modified xsi:type="dcterms:W3CDTF">2024-04-19T15:27:31Z</dcterms:modified>
</cp:coreProperties>
</file>