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" ContentType="application/vnd.visi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99" r:id="rId1"/>
  </p:sldMasterIdLst>
  <p:notesMasterIdLst>
    <p:notesMasterId r:id="rId20"/>
  </p:notesMasterIdLst>
  <p:sldIdLst>
    <p:sldId id="256" r:id="rId2"/>
    <p:sldId id="257" r:id="rId3"/>
    <p:sldId id="263" r:id="rId4"/>
    <p:sldId id="264" r:id="rId5"/>
    <p:sldId id="265" r:id="rId6"/>
    <p:sldId id="266" r:id="rId7"/>
    <p:sldId id="275" r:id="rId8"/>
    <p:sldId id="268" r:id="rId9"/>
    <p:sldId id="267" r:id="rId10"/>
    <p:sldId id="269" r:id="rId11"/>
    <p:sldId id="272" r:id="rId12"/>
    <p:sldId id="270" r:id="rId13"/>
    <p:sldId id="273" r:id="rId14"/>
    <p:sldId id="271" r:id="rId15"/>
    <p:sldId id="274" r:id="rId16"/>
    <p:sldId id="261" r:id="rId17"/>
    <p:sldId id="262" r:id="rId18"/>
    <p:sldId id="276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95" autoAdjust="0"/>
  </p:normalViewPr>
  <p:slideViewPr>
    <p:cSldViewPr>
      <p:cViewPr varScale="1">
        <p:scale>
          <a:sx n="176" d="100"/>
          <a:sy n="176" d="100"/>
        </p:scale>
        <p:origin x="907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F666-68BF-4350-B966-D67724C03F49}" type="datetimeFigureOut">
              <a:rPr lang="fr-FR" smtClean="0"/>
              <a:pPr/>
              <a:t>03/05/2021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A764-303B-4C21-8315-8BE78E95A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08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D8F18F-6817-4679-8A6B-D00CC26D0D0D}" type="datetime1">
              <a:rPr lang="fr-FR" smtClean="0"/>
              <a:pPr/>
              <a:t>03/05/2021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1C9B-792C-4D75-91D1-A656F88413FB}" type="datetime1">
              <a:rPr lang="fr-FR" smtClean="0"/>
              <a:pPr/>
              <a:t>03/05/2021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7E5A-A05C-4FAC-9682-CCDDA30EB4D6}" type="datetime1">
              <a:rPr lang="fr-FR" smtClean="0"/>
              <a:pPr/>
              <a:t>03/05/2021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03/05/2021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9F8AFE-631E-4499-976F-DFAFBC86C9F1}" type="datetime1">
              <a:rPr lang="fr-FR" smtClean="0"/>
              <a:pPr/>
              <a:t>03/05/2021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03/05/2021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FB-EFCA-4FE2-B973-E6287F316345}" type="datetime1">
              <a:rPr lang="fr-FR" smtClean="0"/>
              <a:pPr/>
              <a:t>03/05/2021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310ED-E096-4C3F-A7EC-F4B6EE3F0921}" type="datetime1">
              <a:rPr lang="fr-FR" smtClean="0"/>
              <a:pPr/>
              <a:t>03/05/2021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D24D-B56F-49D1-B4F7-BDEDEBCDB76D}" type="datetime1">
              <a:rPr lang="fr-FR" smtClean="0"/>
              <a:pPr/>
              <a:t>03/05/2021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CDA2B8-9791-4D68-A65D-E4BF9B64E796}" type="datetime1">
              <a:rPr lang="fr-FR" smtClean="0"/>
              <a:pPr/>
              <a:t>03/05/2021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2C2D23-9AEF-4330-B9F8-F67FEC40616F}" type="datetime1">
              <a:rPr lang="fr-FR" smtClean="0"/>
              <a:pPr/>
              <a:t>03/05/2021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03/05/2021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Microsoft_Visio_2003-2010_Drawing.vsd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Cloud Computing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Software as a Service (SaaS)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Software is provided in Cloud as a service.</a:t>
            </a:r>
          </a:p>
          <a:p>
            <a:r>
              <a:rPr lang="en-GB" noProof="0" dirty="0"/>
              <a:t>Browser is used for accessing it.</a:t>
            </a:r>
          </a:p>
          <a:p>
            <a:r>
              <a:rPr lang="en-GB" noProof="0" dirty="0"/>
              <a:t>Custom apps can be created and hosted on the Cloud using providers API</a:t>
            </a:r>
          </a:p>
          <a:p>
            <a:r>
              <a:rPr lang="en-GB" noProof="0" dirty="0"/>
              <a:t>Ex: Google Apps.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Cloud Storage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Usage</a:t>
            </a:r>
          </a:p>
          <a:p>
            <a:pPr lvl="1"/>
            <a:r>
              <a:rPr lang="en-GB" noProof="0" dirty="0"/>
              <a:t>User data can be accessed anytime from anywhere.</a:t>
            </a:r>
          </a:p>
          <a:p>
            <a:pPr lvl="1"/>
            <a:r>
              <a:rPr lang="en-GB" noProof="0" dirty="0"/>
              <a:t>User apps can work with cloud file system instead of a local one.</a:t>
            </a:r>
          </a:p>
          <a:p>
            <a:pPr lvl="1"/>
            <a:r>
              <a:rPr lang="en-GB" noProof="0" dirty="0"/>
              <a:t>(ex, stated editing on a phone, finished on a tablet).</a:t>
            </a:r>
          </a:p>
          <a:p>
            <a:pPr lvl="1"/>
            <a:r>
              <a:rPr lang="en-GB" noProof="0" dirty="0"/>
              <a:t>Data base in cloud</a:t>
            </a:r>
          </a:p>
          <a:p>
            <a:r>
              <a:rPr lang="en-GB" noProof="0" dirty="0"/>
              <a:t>Problems:</a:t>
            </a:r>
          </a:p>
          <a:p>
            <a:pPr lvl="1"/>
            <a:r>
              <a:rPr lang="en-GB" noProof="0" dirty="0"/>
              <a:t>Data synchronization:</a:t>
            </a:r>
          </a:p>
          <a:p>
            <a:pPr lvl="2"/>
            <a:r>
              <a:rPr lang="en-GB" noProof="0" dirty="0"/>
              <a:t>User edits same document on several devices:</a:t>
            </a:r>
          </a:p>
          <a:p>
            <a:pPr lvl="3"/>
            <a:r>
              <a:rPr lang="en-GB" noProof="0" dirty="0"/>
              <a:t>Save the latest,</a:t>
            </a:r>
          </a:p>
          <a:p>
            <a:pPr lvl="3"/>
            <a:r>
              <a:rPr lang="en-GB" noProof="0" dirty="0"/>
              <a:t>merge,</a:t>
            </a:r>
          </a:p>
          <a:p>
            <a:pPr lvl="3"/>
            <a:r>
              <a:rPr lang="en-GB" noProof="0" dirty="0"/>
              <a:t>User has to resolve conflict manually.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Cloud Storage usage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Provider allows to store data in Cloud.</a:t>
            </a:r>
          </a:p>
          <a:p>
            <a:r>
              <a:rPr lang="en-GB" noProof="0" dirty="0"/>
              <a:t>Service can be access using:</a:t>
            </a:r>
          </a:p>
          <a:p>
            <a:pPr lvl="1"/>
            <a:r>
              <a:rPr lang="en-GB" noProof="0" dirty="0" err="1"/>
              <a:t>WebDav</a:t>
            </a:r>
            <a:r>
              <a:rPr lang="en-GB" noProof="0" dirty="0"/>
              <a:t> – HTTP protocol for file system access.</a:t>
            </a:r>
          </a:p>
          <a:p>
            <a:pPr lvl="1"/>
            <a:r>
              <a:rPr lang="en-GB" noProof="0" dirty="0"/>
              <a:t>REST API</a:t>
            </a:r>
          </a:p>
          <a:p>
            <a:pPr lvl="2"/>
            <a:r>
              <a:rPr lang="en-GB" noProof="0" dirty="0"/>
              <a:t>Data is manipulated using HTTP command (GET, POST, DELETE).</a:t>
            </a:r>
          </a:p>
          <a:p>
            <a:pPr lvl="2"/>
            <a:r>
              <a:rPr lang="en-GB" noProof="0" dirty="0"/>
              <a:t>Ubuntu One.</a:t>
            </a:r>
          </a:p>
          <a:p>
            <a:pPr lvl="1"/>
            <a:r>
              <a:rPr lang="en-GB" noProof="0" dirty="0"/>
              <a:t>XML web services</a:t>
            </a:r>
          </a:p>
          <a:p>
            <a:pPr lvl="2"/>
            <a:r>
              <a:rPr lang="en-GB" noProof="0" dirty="0"/>
              <a:t>Storage is accessed using SOAP, REST.</a:t>
            </a:r>
          </a:p>
          <a:p>
            <a:pPr lvl="2"/>
            <a:r>
              <a:rPr lang="en-GB" noProof="0" dirty="0"/>
              <a:t>Amazon S3, Microsoft Azure.</a:t>
            </a:r>
          </a:p>
          <a:p>
            <a:pPr lvl="1"/>
            <a:r>
              <a:rPr lang="en-GB" noProof="0" dirty="0"/>
              <a:t>Custom component</a:t>
            </a:r>
          </a:p>
          <a:p>
            <a:pPr lvl="2"/>
            <a:r>
              <a:rPr lang="en-GB" noProof="0" dirty="0"/>
              <a:t>Cloud provider provides library, component.</a:t>
            </a:r>
          </a:p>
          <a:p>
            <a:pPr lvl="2"/>
            <a:r>
              <a:rPr lang="en-GB" noProof="0" dirty="0"/>
              <a:t>Google Docs.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Storage Presentation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Storage can be used, presented as:</a:t>
            </a:r>
          </a:p>
          <a:p>
            <a:pPr lvl="1"/>
            <a:r>
              <a:rPr lang="en-GB" noProof="0" dirty="0"/>
              <a:t>Relational data base (Azure SQL),</a:t>
            </a:r>
          </a:p>
          <a:p>
            <a:pPr lvl="1"/>
            <a:r>
              <a:rPr lang="en-GB" noProof="0" dirty="0"/>
              <a:t>File System,</a:t>
            </a:r>
          </a:p>
          <a:p>
            <a:pPr lvl="1"/>
            <a:r>
              <a:rPr lang="en-GB" noProof="0" dirty="0"/>
              <a:t>Raw disk.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Cloud Compute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Lot’s of parallel tasks can be run with easy.</a:t>
            </a:r>
          </a:p>
          <a:p>
            <a:r>
              <a:rPr lang="en-GB" noProof="0" dirty="0"/>
              <a:t>Cloud provider defines programming interface</a:t>
            </a:r>
          </a:p>
          <a:p>
            <a:endParaRPr lang="en-GB" noProof="0" dirty="0"/>
          </a:p>
          <a:p>
            <a:pPr lvl="2"/>
            <a:r>
              <a:rPr lang="en-GB" noProof="0" dirty="0"/>
              <a:t> public class </a:t>
            </a:r>
            <a:r>
              <a:rPr lang="en-GB" noProof="0" dirty="0" err="1"/>
              <a:t>WorkerRole</a:t>
            </a:r>
            <a:r>
              <a:rPr lang="en-GB" noProof="0" dirty="0"/>
              <a:t> : </a:t>
            </a:r>
            <a:r>
              <a:rPr lang="en-GB" noProof="0" dirty="0" err="1"/>
              <a:t>RoleEntryPoint</a:t>
            </a:r>
            <a:endParaRPr lang="en-GB" noProof="0" dirty="0"/>
          </a:p>
          <a:p>
            <a:pPr lvl="2"/>
            <a:r>
              <a:rPr lang="en-GB" noProof="0" dirty="0"/>
              <a:t>  {</a:t>
            </a:r>
          </a:p>
          <a:p>
            <a:pPr lvl="2"/>
            <a:r>
              <a:rPr lang="en-GB" noProof="0" dirty="0"/>
              <a:t>        public override void Run()</a:t>
            </a:r>
          </a:p>
          <a:p>
            <a:pPr lvl="2"/>
            <a:r>
              <a:rPr lang="en-GB" noProof="0" dirty="0"/>
              <a:t>        public override bool </a:t>
            </a:r>
            <a:r>
              <a:rPr lang="en-GB" noProof="0" dirty="0" err="1"/>
              <a:t>OnStart</a:t>
            </a:r>
            <a:r>
              <a:rPr lang="en-GB" noProof="0" dirty="0"/>
              <a:t>()</a:t>
            </a:r>
          </a:p>
          <a:p>
            <a:pPr lvl="2"/>
            <a:r>
              <a:rPr lang="en-GB" noProof="0" dirty="0"/>
              <a:t>        public override bool </a:t>
            </a:r>
            <a:r>
              <a:rPr lang="en-GB" noProof="0" dirty="0" err="1"/>
              <a:t>OnStop</a:t>
            </a:r>
            <a:r>
              <a:rPr lang="en-GB" noProof="0" dirty="0"/>
              <a:t>()</a:t>
            </a:r>
          </a:p>
          <a:p>
            <a:pPr lvl="2"/>
            <a:r>
              <a:rPr lang="en-GB" noProof="0" dirty="0"/>
              <a:t>  }</a:t>
            </a:r>
          </a:p>
          <a:p>
            <a:r>
              <a:rPr lang="en-GB" noProof="0" dirty="0"/>
              <a:t>Component is packaged and deployed in Cloud.</a:t>
            </a:r>
          </a:p>
          <a:p>
            <a:r>
              <a:rPr lang="en-GB" noProof="0" dirty="0"/>
              <a:t>Cloud provider providers different interface:</a:t>
            </a:r>
          </a:p>
          <a:p>
            <a:pPr lvl="1"/>
            <a:r>
              <a:rPr lang="en-GB" noProof="0" dirty="0"/>
              <a:t>API, components – Azure.</a:t>
            </a:r>
          </a:p>
          <a:p>
            <a:pPr lvl="1"/>
            <a:r>
              <a:rPr lang="en-GB" noProof="0" dirty="0"/>
              <a:t>Virtual machine – Amazon EC2.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Cloud Apps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Combines and uses Cloud Services:</a:t>
            </a:r>
          </a:p>
          <a:p>
            <a:pPr lvl="1"/>
            <a:r>
              <a:rPr lang="en-GB" dirty="0"/>
              <a:t>Cloud Storage – data persistence.</a:t>
            </a:r>
          </a:p>
          <a:p>
            <a:pPr lvl="2"/>
            <a:r>
              <a:rPr lang="en-GB" dirty="0"/>
              <a:t>Ex. products catalogue, user settings.</a:t>
            </a:r>
          </a:p>
          <a:p>
            <a:pPr lvl="1"/>
            <a:r>
              <a:rPr lang="en-GB" dirty="0"/>
              <a:t>Cloud Compute – background processing tasks.</a:t>
            </a:r>
          </a:p>
          <a:p>
            <a:pPr lvl="2"/>
            <a:r>
              <a:rPr lang="en-GB" dirty="0"/>
              <a:t>Ex. orders processing, game server-side logic.</a:t>
            </a:r>
          </a:p>
          <a:p>
            <a:pPr lvl="1"/>
            <a:r>
              <a:rPr lang="en-GB" dirty="0"/>
              <a:t>Presentation – web app</a:t>
            </a:r>
          </a:p>
          <a:p>
            <a:pPr lvl="2"/>
            <a:r>
              <a:rPr lang="en-GB" dirty="0"/>
              <a:t>Ex. web site, or game interface.</a:t>
            </a:r>
          </a:p>
          <a:p>
            <a:r>
              <a:rPr lang="en-GB" dirty="0"/>
              <a:t>Google app engine.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Cloud services can reduce operational costs if used correctly.</a:t>
            </a:r>
          </a:p>
          <a:p>
            <a:r>
              <a:rPr lang="en-GB" noProof="0" dirty="0"/>
              <a:t>Cloud services can be provided as PaaS, IaaS, SaaS.</a:t>
            </a:r>
          </a:p>
          <a:p>
            <a:r>
              <a:rPr lang="en-GB" noProof="0" dirty="0"/>
              <a:t>Cloud providers provide different API’s for using cloud services.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Colin Atkinson, Christian </a:t>
            </a:r>
            <a:r>
              <a:rPr lang="en-GB" noProof="0" dirty="0" err="1"/>
              <a:t>Bunse</a:t>
            </a:r>
            <a:r>
              <a:rPr lang="en-GB" noProof="0" dirty="0"/>
              <a:t>, Hans-Gerhard Gross, Christian </a:t>
            </a:r>
            <a:r>
              <a:rPr lang="en-GB" noProof="0" dirty="0" err="1"/>
              <a:t>Peper</a:t>
            </a:r>
            <a:r>
              <a:rPr lang="en-GB" noProof="0" dirty="0"/>
              <a:t>. Component-Based Software Development for Embedded Systems: An Overview of Current Research Trends, Springer, ISBN 978-3540306443, 2005, 353p.</a:t>
            </a:r>
          </a:p>
          <a:p>
            <a:r>
              <a:rPr lang="en-GB" noProof="0" dirty="0"/>
              <a:t>Ivica </a:t>
            </a:r>
            <a:r>
              <a:rPr lang="en-GB" noProof="0" dirty="0" err="1"/>
              <a:t>Crnkovic</a:t>
            </a:r>
            <a:r>
              <a:rPr lang="en-GB" noProof="0" dirty="0"/>
              <a:t>, Magnus Larsson, Building Reliable Component-Based Software Systems, 2002, 452p.</a:t>
            </a:r>
          </a:p>
          <a:p>
            <a:r>
              <a:rPr lang="en-GB" noProof="0" dirty="0"/>
              <a:t>Clemens </a:t>
            </a:r>
            <a:r>
              <a:rPr lang="en-GB" noProof="0" dirty="0" err="1"/>
              <a:t>Szyperski</a:t>
            </a:r>
            <a:r>
              <a:rPr lang="en-GB" noProof="0" dirty="0"/>
              <a:t>. Component Software: Beyond Object-Oriented Programming. Addison-Wesley Professional, 2002, ISBN 978-0201178883, 411p.</a:t>
            </a:r>
          </a:p>
          <a:p>
            <a:r>
              <a:rPr lang="en-GB" noProof="0" dirty="0"/>
              <a:t>George Reese. Cloud Application Architectures: Building Applications and Infrastructure in the Cloud. O'Reilly Media. ISBN 978-0596156367. 208p.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 err="1"/>
              <a:t>Debesų</a:t>
            </a:r>
            <a:r>
              <a:rPr lang="en-GB" noProof="0" dirty="0"/>
              <a:t> </a:t>
            </a:r>
            <a:r>
              <a:rPr lang="en-GB" noProof="0" dirty="0" err="1"/>
              <a:t>kompiuterija</a:t>
            </a:r>
            <a:endParaRPr lang="en-GB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797152"/>
            <a:ext cx="809627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lt-LT" dirty="0"/>
              <a:t>Projektas „Aukštojo mokslo I ir II pakopų informatikos ir informatikos inžinerijos krypčių studijų programų atnaujinimas bei naujų sukūrimas ir įgyvendinimas (AMIPA)“, projekto kodas VP1–2.2–ŠMM–09–V–01–003, finansuojamas iš Europos socialinio fondo ir Lietuvos valstybės biudžeto lėšų.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8640"/>
            <a:ext cx="16319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8640"/>
            <a:ext cx="15367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726" y="207690"/>
            <a:ext cx="8445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7690"/>
            <a:ext cx="679450" cy="67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8333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GB" noProof="0" dirty="0"/>
              <a:t>Cloud Types.</a:t>
            </a:r>
          </a:p>
          <a:p>
            <a:pPr lvl="1"/>
            <a:r>
              <a:rPr lang="en-GB" noProof="0" dirty="0"/>
              <a:t>Pros and Cons.</a:t>
            </a:r>
          </a:p>
          <a:p>
            <a:pPr lvl="1"/>
            <a:r>
              <a:rPr lang="en-GB" noProof="0" dirty="0"/>
              <a:t>Compute Services.</a:t>
            </a:r>
          </a:p>
          <a:p>
            <a:pPr lvl="1"/>
            <a:r>
              <a:rPr lang="en-GB" noProof="0" dirty="0"/>
              <a:t>Storage Services.</a:t>
            </a:r>
          </a:p>
          <a:p>
            <a:pPr lvl="1"/>
            <a:r>
              <a:rPr lang="en-GB" noProof="0" dirty="0"/>
              <a:t>Cloud Apps.</a:t>
            </a:r>
          </a:p>
          <a:p>
            <a:pPr lvl="1"/>
            <a:endParaRPr lang="en-GB" noProof="0" dirty="0"/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Where to Deploy Components?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Where can be services deployed?</a:t>
            </a:r>
          </a:p>
          <a:p>
            <a:pPr lvl="1"/>
            <a:r>
              <a:rPr lang="en-GB" noProof="0" dirty="0"/>
              <a:t>On premises, build all infrastructure and deploy.</a:t>
            </a:r>
          </a:p>
          <a:p>
            <a:pPr lvl="2"/>
            <a:r>
              <a:rPr lang="en-GB" noProof="0" dirty="0"/>
              <a:t>Full control</a:t>
            </a:r>
          </a:p>
          <a:p>
            <a:pPr lvl="1"/>
            <a:r>
              <a:rPr lang="en-GB" noProof="0" dirty="0"/>
              <a:t>Deploy in cloud.</a:t>
            </a:r>
          </a:p>
          <a:p>
            <a:pPr lvl="2"/>
            <a:r>
              <a:rPr lang="en-GB" noProof="0" dirty="0"/>
              <a:t>Less control.</a:t>
            </a:r>
          </a:p>
          <a:p>
            <a:pPr lvl="2"/>
            <a:r>
              <a:rPr lang="en-GB" noProof="0" dirty="0"/>
              <a:t>Service may be adapted to use cloud API.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Cloud Types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Infrastructure as a Service (IaaS)</a:t>
            </a:r>
          </a:p>
          <a:p>
            <a:pPr lvl="1"/>
            <a:r>
              <a:rPr lang="en-GB" noProof="0" dirty="0"/>
              <a:t>virtualization,</a:t>
            </a:r>
          </a:p>
          <a:p>
            <a:pPr lvl="1"/>
            <a:r>
              <a:rPr lang="en-GB" noProof="0" dirty="0"/>
              <a:t>Virtualized machines, network.</a:t>
            </a:r>
          </a:p>
          <a:p>
            <a:pPr marL="170752" lvl="1" indent="0">
              <a:buNone/>
            </a:pPr>
            <a:endParaRPr lang="en-GB" noProof="0" dirty="0"/>
          </a:p>
          <a:p>
            <a:r>
              <a:rPr lang="en-GB" noProof="0" dirty="0"/>
              <a:t>Platform as a Service (PaaS)</a:t>
            </a:r>
          </a:p>
          <a:p>
            <a:pPr lvl="1"/>
            <a:r>
              <a:rPr lang="en-GB" noProof="0" dirty="0"/>
              <a:t>Services provided trough API,</a:t>
            </a:r>
          </a:p>
          <a:p>
            <a:pPr lvl="1"/>
            <a:r>
              <a:rPr lang="en-GB" noProof="0" dirty="0"/>
              <a:t>Hardware and software is hidden.</a:t>
            </a:r>
          </a:p>
          <a:p>
            <a:endParaRPr lang="en-GB" noProof="0" dirty="0"/>
          </a:p>
          <a:p>
            <a:r>
              <a:rPr lang="en-GB" noProof="0" dirty="0"/>
              <a:t>Software as a Service (SaaS) </a:t>
            </a:r>
          </a:p>
          <a:p>
            <a:pPr lvl="1"/>
            <a:r>
              <a:rPr lang="en-GB" noProof="0" dirty="0"/>
              <a:t>Software is deployed in cloud.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Cloud Computing Advantages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Pay for only what is used.</a:t>
            </a:r>
          </a:p>
          <a:p>
            <a:r>
              <a:rPr lang="en-GB" noProof="0" dirty="0"/>
              <a:t>Software is accessible everywhere.</a:t>
            </a:r>
          </a:p>
          <a:p>
            <a:r>
              <a:rPr lang="en-GB" noProof="0" dirty="0"/>
              <a:t>No deployment.</a:t>
            </a:r>
          </a:p>
          <a:p>
            <a:r>
              <a:rPr lang="en-GB" noProof="0" dirty="0"/>
              <a:t>No upfront costs.</a:t>
            </a:r>
          </a:p>
          <a:p>
            <a:r>
              <a:rPr lang="en-GB" noProof="0" dirty="0"/>
              <a:t>Reduced costs (?)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Cloud Computing Disadvantages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Availability, business continuity.</a:t>
            </a:r>
          </a:p>
          <a:p>
            <a:r>
              <a:rPr lang="en-GB" noProof="0" dirty="0"/>
              <a:t>Data, vendor lock-in.</a:t>
            </a:r>
          </a:p>
          <a:p>
            <a:r>
              <a:rPr lang="en-GB" noProof="0" dirty="0"/>
              <a:t>Data confidentiality and audit.</a:t>
            </a:r>
          </a:p>
          <a:p>
            <a:r>
              <a:rPr lang="en-GB" noProof="0" dirty="0"/>
              <a:t>Limited data transfer options.</a:t>
            </a:r>
          </a:p>
          <a:p>
            <a:r>
              <a:rPr lang="en-GB" noProof="0" dirty="0"/>
              <a:t>Performance unpredictability.</a:t>
            </a:r>
          </a:p>
          <a:p>
            <a:r>
              <a:rPr lang="en-GB" noProof="0" dirty="0"/>
              <a:t>Data storage expansion.</a:t>
            </a:r>
          </a:p>
          <a:p>
            <a:r>
              <a:rPr lang="en-GB" noProof="0" dirty="0"/>
              <a:t>Bugs in distributed systems.</a:t>
            </a:r>
          </a:p>
          <a:p>
            <a:r>
              <a:rPr lang="en-GB" noProof="0" dirty="0"/>
              <a:t>Fast scaling.</a:t>
            </a:r>
          </a:p>
          <a:p>
            <a:r>
              <a:rPr lang="en-GB" noProof="0" dirty="0"/>
              <a:t>Reputation sharing.</a:t>
            </a:r>
          </a:p>
          <a:p>
            <a:r>
              <a:rPr lang="en-GB" noProof="0" dirty="0"/>
              <a:t>Software licensing.</a:t>
            </a:r>
          </a:p>
          <a:p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Cloud Services Usage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SaaS provider builds and hosts its service using cloud API.</a:t>
            </a:r>
          </a:p>
          <a:p>
            <a:r>
              <a:rPr lang="en-GB" noProof="0" dirty="0"/>
              <a:t>Component is deployed on Cloud.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505995"/>
              </p:ext>
            </p:extLst>
          </p:nvPr>
        </p:nvGraphicFramePr>
        <p:xfrm>
          <a:off x="539552" y="3573016"/>
          <a:ext cx="7889945" cy="106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47950" imgH="754009" progId="Visio.Drawing.11">
                  <p:embed/>
                </p:oleObj>
              </mc:Choice>
              <mc:Fallback>
                <p:oleObj name="Visio" r:id="rId2" imgW="5447950" imgH="7540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3573016"/>
                        <a:ext cx="7889945" cy="1061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03501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Infrastructure as a Service (IaaS)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Virtual infrastructure in Cloud.</a:t>
            </a:r>
          </a:p>
          <a:p>
            <a:r>
              <a:rPr lang="en-GB" noProof="0" dirty="0"/>
              <a:t>Ability to have a set of virtual machines in Cloud.</a:t>
            </a:r>
          </a:p>
          <a:p>
            <a:r>
              <a:rPr lang="en-GB" noProof="0" dirty="0"/>
              <a:t>More fine-grained control.</a:t>
            </a:r>
          </a:p>
          <a:p>
            <a:r>
              <a:rPr lang="en-GB" noProof="0" dirty="0"/>
              <a:t>Services can be deployed in any way.</a:t>
            </a:r>
          </a:p>
          <a:p>
            <a:r>
              <a:rPr lang="en-GB" noProof="0" dirty="0"/>
              <a:t>No need to worry about hardware.</a:t>
            </a:r>
          </a:p>
          <a:p>
            <a:r>
              <a:rPr lang="en-GB" noProof="0" dirty="0"/>
              <a:t>Ex. Amazon EC2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Platform as a Service (PaaS)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Provided as a set of services. </a:t>
            </a:r>
          </a:p>
          <a:p>
            <a:r>
              <a:rPr lang="en-GB" noProof="0" dirty="0"/>
              <a:t>Main features and services:</a:t>
            </a:r>
          </a:p>
          <a:p>
            <a:pPr lvl="1"/>
            <a:r>
              <a:rPr lang="en-GB" noProof="0" dirty="0"/>
              <a:t>Storage service.</a:t>
            </a:r>
          </a:p>
          <a:p>
            <a:pPr lvl="1"/>
            <a:r>
              <a:rPr lang="en-GB" noProof="0" dirty="0"/>
              <a:t>Compute service.</a:t>
            </a:r>
          </a:p>
          <a:p>
            <a:pPr lvl="1"/>
            <a:r>
              <a:rPr lang="en-GB" noProof="0" dirty="0"/>
              <a:t>Can be accessed using API, ex, SOAP, REST, Power Shell.</a:t>
            </a:r>
          </a:p>
          <a:p>
            <a:pPr lvl="1"/>
            <a:r>
              <a:rPr lang="en-GB" noProof="0" dirty="0"/>
              <a:t>Software can be assembled from components (own and provided by Cloud).</a:t>
            </a:r>
          </a:p>
          <a:p>
            <a:r>
              <a:rPr lang="en-GB" noProof="0" dirty="0"/>
              <a:t>Ex.: Microsoft Azure.</a:t>
            </a:r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cbse-10</Template>
  <TotalTime>6493</TotalTime>
  <Words>823</Words>
  <Application>Microsoft Office PowerPoint</Application>
  <PresentationFormat>Affichage à l'écran (4:3)</PresentationFormat>
  <Paragraphs>145</Paragraphs>
  <Slides>18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Candara</vt:lpstr>
      <vt:lpstr>Soho</vt:lpstr>
      <vt:lpstr>Dessin Microsoft Visio 2003-2010</vt:lpstr>
      <vt:lpstr>Cloud Computing</vt:lpstr>
      <vt:lpstr>Topics</vt:lpstr>
      <vt:lpstr>Where to Deploy Components?</vt:lpstr>
      <vt:lpstr>Cloud Types</vt:lpstr>
      <vt:lpstr>Cloud Computing Advantages</vt:lpstr>
      <vt:lpstr>Cloud Computing Disadvantages</vt:lpstr>
      <vt:lpstr>Cloud Services Usage</vt:lpstr>
      <vt:lpstr>Infrastructure as a Service (IaaS)</vt:lpstr>
      <vt:lpstr>Platform as a Service (PaaS)</vt:lpstr>
      <vt:lpstr>Software as a Service (SaaS) </vt:lpstr>
      <vt:lpstr>Cloud Storage</vt:lpstr>
      <vt:lpstr>Cloud Storage usage</vt:lpstr>
      <vt:lpstr>Storage Presentation</vt:lpstr>
      <vt:lpstr>Cloud Compute</vt:lpstr>
      <vt:lpstr>Cloud Apps</vt:lpstr>
      <vt:lpstr>Summary</vt:lpstr>
      <vt:lpstr>References</vt:lpstr>
      <vt:lpstr>Debesų kompiuterija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Šarūnas Packevičius</cp:lastModifiedBy>
  <cp:revision>323</cp:revision>
  <dcterms:created xsi:type="dcterms:W3CDTF">2011-08-08T21:06:46Z</dcterms:created>
  <dcterms:modified xsi:type="dcterms:W3CDTF">2021-05-03T20:33:38Z</dcterms:modified>
</cp:coreProperties>
</file>