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2"/>
  </p:notesMasterIdLst>
  <p:sldIdLst>
    <p:sldId id="279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7" r:id="rId16"/>
    <p:sldId id="276" r:id="rId17"/>
    <p:sldId id="278" r:id="rId18"/>
    <p:sldId id="261" r:id="rId19"/>
    <p:sldId id="262" r:id="rId20"/>
    <p:sldId id="2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83" autoAdjust="0"/>
  </p:normalViewPr>
  <p:slideViewPr>
    <p:cSldViewPr>
      <p:cViewPr varScale="1">
        <p:scale>
          <a:sx n="143" d="100"/>
          <a:sy n="143" d="100"/>
        </p:scale>
        <p:origin x="8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7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Microsoft_Visio_2003-2010_Drawing.vsd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Component-based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32974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Steps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Find candidate components that could be used for system build.</a:t>
            </a:r>
          </a:p>
          <a:p>
            <a:r>
              <a:rPr lang="en-GB" noProof="0" dirty="0"/>
              <a:t>Select components that matches system requirements.</a:t>
            </a:r>
          </a:p>
          <a:p>
            <a:pPr lvl="1"/>
            <a:r>
              <a:rPr lang="en-GB" noProof="0" dirty="0"/>
              <a:t>Requirements can be changed.</a:t>
            </a:r>
          </a:p>
          <a:p>
            <a:r>
              <a:rPr lang="en-GB" noProof="0" dirty="0"/>
              <a:t>Create additional components for a system.</a:t>
            </a:r>
          </a:p>
          <a:p>
            <a:pPr lvl="1"/>
            <a:r>
              <a:rPr lang="en-GB" noProof="0" dirty="0"/>
              <a:t>Not attractive.</a:t>
            </a:r>
          </a:p>
          <a:p>
            <a:pPr lvl="1"/>
            <a:r>
              <a:rPr lang="en-GB" noProof="0" dirty="0"/>
              <a:t>Components will contain core system functionality.</a:t>
            </a:r>
          </a:p>
          <a:p>
            <a:pPr lvl="1"/>
            <a:r>
              <a:rPr lang="en-GB" noProof="0" dirty="0"/>
              <a:t>Competitive advantage an be gained using internal, closed components.</a:t>
            </a:r>
          </a:p>
          <a:p>
            <a:r>
              <a:rPr lang="en-GB" noProof="0" dirty="0"/>
              <a:t>Adapt selected components to match:</a:t>
            </a:r>
          </a:p>
          <a:p>
            <a:pPr lvl="1"/>
            <a:r>
              <a:rPr lang="en-GB" noProof="0" dirty="0"/>
              <a:t>Selected component model,</a:t>
            </a:r>
          </a:p>
          <a:p>
            <a:pPr lvl="1"/>
            <a:r>
              <a:rPr lang="en-GB" noProof="0" dirty="0"/>
              <a:t>System requirements.</a:t>
            </a:r>
          </a:p>
          <a:p>
            <a:r>
              <a:rPr lang="en-GB" noProof="0" dirty="0"/>
              <a:t>Assemble system from components.</a:t>
            </a:r>
          </a:p>
          <a:p>
            <a:r>
              <a:rPr lang="en-GB" noProof="0" dirty="0"/>
              <a:t>Update outdated components.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Architecture and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and architecture are tightly connected.</a:t>
            </a:r>
          </a:p>
          <a:p>
            <a:r>
              <a:rPr lang="en-GB" noProof="0" dirty="0"/>
              <a:t>Any system can be presented as</a:t>
            </a:r>
          </a:p>
          <a:p>
            <a:pPr lvl="1"/>
            <a:r>
              <a:rPr lang="en-GB" noProof="0" dirty="0"/>
              <a:t>components</a:t>
            </a:r>
          </a:p>
          <a:p>
            <a:pPr lvl="1"/>
            <a:r>
              <a:rPr lang="en-GB" noProof="0" dirty="0"/>
              <a:t>And connections between them.</a:t>
            </a:r>
          </a:p>
          <a:p>
            <a:r>
              <a:rPr lang="en-GB" noProof="0" dirty="0"/>
              <a:t>Traditionally components are hidden in monolithic code.</a:t>
            </a:r>
          </a:p>
          <a:p>
            <a:r>
              <a:rPr lang="en-GB" noProof="0" dirty="0"/>
              <a:t>CBSE – components (architecture) is visible in deployed system. 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Types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Based on system components can be grouped into:</a:t>
            </a:r>
          </a:p>
          <a:p>
            <a:pPr lvl="1"/>
            <a:r>
              <a:rPr lang="en-GB" noProof="0" dirty="0"/>
              <a:t>Special purpose build components,</a:t>
            </a:r>
          </a:p>
          <a:p>
            <a:pPr lvl="1"/>
            <a:r>
              <a:rPr lang="en-GB" noProof="0" dirty="0"/>
              <a:t>Reusable components,</a:t>
            </a:r>
          </a:p>
          <a:p>
            <a:pPr lvl="1"/>
            <a:r>
              <a:rPr lang="en-GB" noProof="0" dirty="0"/>
              <a:t>Internal components,</a:t>
            </a:r>
          </a:p>
          <a:p>
            <a:pPr lvl="1"/>
            <a:r>
              <a:rPr lang="en-GB" noProof="0" dirty="0"/>
              <a:t>Commercial of the Shelf (COTS).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Integration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Top-down</a:t>
            </a:r>
          </a:p>
          <a:p>
            <a:pPr lvl="1"/>
            <a:r>
              <a:rPr lang="en-GB" noProof="0" dirty="0"/>
              <a:t>Reuse un-friendly.</a:t>
            </a:r>
          </a:p>
          <a:p>
            <a:pPr lvl="1"/>
            <a:r>
              <a:rPr lang="en-GB" noProof="0" dirty="0"/>
              <a:t>Ensures requirements implementation.</a:t>
            </a:r>
          </a:p>
          <a:p>
            <a:r>
              <a:rPr lang="en-GB" noProof="0" dirty="0"/>
              <a:t>Bottom-up and Top-Down mix</a:t>
            </a:r>
          </a:p>
          <a:p>
            <a:pPr lvl="1"/>
            <a:r>
              <a:rPr lang="en-GB" noProof="0" dirty="0"/>
              <a:t>Requirements and components analysis is performed.</a:t>
            </a:r>
          </a:p>
          <a:p>
            <a:pPr lvl="1"/>
            <a:r>
              <a:rPr lang="en-GB" noProof="0" dirty="0"/>
              <a:t>Architecture is influenced by components and their specifics.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UML and Component System </a:t>
            </a:r>
            <a:r>
              <a:rPr lang="en-GB" noProof="0" dirty="0" err="1"/>
              <a:t>Modells</a:t>
            </a:r>
            <a:endParaRPr lang="en-GB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UML is used for modelling component systems.</a:t>
            </a:r>
          </a:p>
          <a:p>
            <a:r>
              <a:rPr lang="en-GB" noProof="0" dirty="0"/>
              <a:t>Model defines components, interfaces and interactions.</a:t>
            </a:r>
          </a:p>
          <a:p>
            <a:r>
              <a:rPr lang="en-GB" noProof="0" dirty="0"/>
              <a:t>Project model uses actual components that may not match logical model.</a:t>
            </a:r>
          </a:p>
          <a:p>
            <a:r>
              <a:rPr lang="en-GB" noProof="0" dirty="0"/>
              <a:t>Deployment model shows </a:t>
            </a:r>
            <a:r>
              <a:rPr lang="en-GB" dirty="0"/>
              <a:t>w</a:t>
            </a:r>
            <a:r>
              <a:rPr lang="en-GB" noProof="0" dirty="0"/>
              <a:t>here components will be installed.</a:t>
            </a:r>
          </a:p>
          <a:p>
            <a:pPr lvl="1"/>
            <a:r>
              <a:rPr lang="en-GB" noProof="0" dirty="0"/>
              <a:t>Logical model may not match deployment model.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Presentation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Package</a:t>
            </a:r>
          </a:p>
          <a:p>
            <a:r>
              <a:rPr lang="en-GB" noProof="0" dirty="0"/>
              <a:t>Stereotype</a:t>
            </a:r>
          </a:p>
          <a:p>
            <a:r>
              <a:rPr lang="en-GB" noProof="0" dirty="0"/>
              <a:t>Interface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53575"/>
              </p:ext>
            </p:extLst>
          </p:nvPr>
        </p:nvGraphicFramePr>
        <p:xfrm>
          <a:off x="4743468" y="2884822"/>
          <a:ext cx="3996653" cy="335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36176" imgH="2127156" progId="Visio.Drawing.11">
                  <p:embed/>
                </p:oleObj>
              </mc:Choice>
              <mc:Fallback>
                <p:oleObj name="Visio" r:id="rId2" imgW="2536176" imgH="21271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3468" y="2884822"/>
                        <a:ext cx="3996653" cy="3351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UML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433584" cy="4937760"/>
          </a:xfrm>
        </p:spPr>
        <p:txBody>
          <a:bodyPr/>
          <a:lstStyle/>
          <a:p>
            <a:r>
              <a:rPr lang="en-GB" noProof="0" dirty="0"/>
              <a:t>Component's diagram.</a:t>
            </a:r>
          </a:p>
          <a:p>
            <a:r>
              <a:rPr lang="en-GB" noProof="0" dirty="0"/>
              <a:t>Interfaces.</a:t>
            </a:r>
          </a:p>
          <a:p>
            <a:r>
              <a:rPr lang="en-GB" noProof="0" dirty="0"/>
              <a:t>Separate views for each detail level.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51178"/>
              </p:ext>
            </p:extLst>
          </p:nvPr>
        </p:nvGraphicFramePr>
        <p:xfrm>
          <a:off x="3638952" y="136526"/>
          <a:ext cx="5385862" cy="6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17401" imgH="7556671" progId="Word.Document.12">
                  <p:embed/>
                </p:oleObj>
              </mc:Choice>
              <mc:Fallback>
                <p:oleObj name="Document" r:id="rId2" imgW="5917401" imgH="7556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8952" y="136526"/>
                        <a:ext cx="5385862" cy="6882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CBSE Problems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Component’s trustworthiness.</a:t>
            </a:r>
          </a:p>
          <a:p>
            <a:r>
              <a:rPr lang="en-GB" noProof="0" dirty="0"/>
              <a:t>Component’s certification.</a:t>
            </a:r>
          </a:p>
          <a:p>
            <a:r>
              <a:rPr lang="en-GB" noProof="0" dirty="0"/>
              <a:t>Component’s predictability.</a:t>
            </a:r>
          </a:p>
          <a:p>
            <a:r>
              <a:rPr lang="en-GB" noProof="0" dirty="0"/>
              <a:t>Requirements management and components choice.</a:t>
            </a:r>
          </a:p>
          <a:p>
            <a:r>
              <a:rPr lang="en-GB" noProof="0" dirty="0"/>
              <a:t>Long term software maintenance.</a:t>
            </a:r>
          </a:p>
          <a:p>
            <a:r>
              <a:rPr lang="en-GB" noProof="0" dirty="0"/>
              <a:t>Development models.</a:t>
            </a:r>
          </a:p>
          <a:p>
            <a:r>
              <a:rPr lang="en-GB" noProof="0" dirty="0"/>
              <a:t>Component’s configurations.</a:t>
            </a:r>
          </a:p>
          <a:p>
            <a:r>
              <a:rPr lang="en-GB" noProof="0" dirty="0"/>
              <a:t>Critical systems and CBSE.</a:t>
            </a:r>
          </a:p>
          <a:p>
            <a:r>
              <a:rPr lang="en-GB" noProof="0" dirty="0"/>
              <a:t>Tools.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Systems design has no differences between CBSE and Typical models.</a:t>
            </a:r>
          </a:p>
          <a:p>
            <a:r>
              <a:rPr lang="en-GB" noProof="0" dirty="0"/>
              <a:t>Bottom-up and Top-Down mix is more suitable for CBSE.</a:t>
            </a:r>
          </a:p>
          <a:p>
            <a:r>
              <a:rPr lang="en-GB" noProof="0" dirty="0"/>
              <a:t>UML can be used for component system modelling.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. Component-based Software Engineering – New Challenges in Software Development.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Design.</a:t>
            </a:r>
          </a:p>
          <a:p>
            <a:r>
              <a:rPr lang="en-GB" noProof="0" dirty="0"/>
              <a:t>Component System Architecture.</a:t>
            </a:r>
          </a:p>
          <a:p>
            <a:r>
              <a:rPr lang="en-GB" noProof="0" dirty="0"/>
              <a:t>Design and UML.</a:t>
            </a:r>
          </a:p>
          <a:p>
            <a:r>
              <a:rPr lang="en-GB" noProof="0" dirty="0"/>
              <a:t>Components Selection.</a:t>
            </a: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Komponentinės</a:t>
            </a:r>
            <a:r>
              <a:rPr lang="en-GB" noProof="0" dirty="0"/>
              <a:t> </a:t>
            </a:r>
            <a:r>
              <a:rPr lang="en-GB" noProof="0" dirty="0" err="1"/>
              <a:t>programinės</a:t>
            </a:r>
            <a:r>
              <a:rPr lang="en-GB" noProof="0" dirty="0"/>
              <a:t> </a:t>
            </a:r>
            <a:r>
              <a:rPr lang="en-GB" noProof="0" dirty="0" err="1"/>
              <a:t>įrangos</a:t>
            </a:r>
            <a:r>
              <a:rPr lang="en-GB" noProof="0" dirty="0"/>
              <a:t> </a:t>
            </a:r>
            <a:r>
              <a:rPr lang="en-GB" noProof="0" dirty="0" err="1"/>
              <a:t>kūrimas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26" y="20769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7690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969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Software Projects Problems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is complex and big.</a:t>
            </a:r>
          </a:p>
          <a:p>
            <a:r>
              <a:rPr lang="en-GB" noProof="0" dirty="0"/>
              <a:t>Missed delivery deadlines.</a:t>
            </a:r>
          </a:p>
          <a:p>
            <a:r>
              <a:rPr lang="en-GB" noProof="0" dirty="0"/>
              <a:t>Overbudget.</a:t>
            </a:r>
          </a:p>
          <a:p>
            <a:r>
              <a:rPr lang="en-GB" noProof="0" dirty="0"/>
              <a:t>Unsatisfactory quality.</a:t>
            </a:r>
          </a:p>
          <a:p>
            <a:r>
              <a:rPr lang="en-GB" noProof="0" dirty="0"/>
              <a:t>Increasing maintenance costs.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CBD (Component-based Development)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Rapid response to changes (of requirements) is required.</a:t>
            </a:r>
          </a:p>
          <a:p>
            <a:r>
              <a:rPr lang="en-GB" noProof="0" dirty="0"/>
              <a:t>Beed to cope with increasing software complexity.</a:t>
            </a:r>
          </a:p>
          <a:p>
            <a:r>
              <a:rPr lang="en-GB" noProof="0" dirty="0"/>
              <a:t>Main solution – code reuse.</a:t>
            </a:r>
          </a:p>
          <a:p>
            <a:r>
              <a:rPr lang="en-GB" noProof="0" dirty="0"/>
              <a:t>Software is assembled by integrating existing, ready-made components.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Effective complexity management.</a:t>
            </a:r>
          </a:p>
          <a:p>
            <a:r>
              <a:rPr lang="en-GB" noProof="0" dirty="0"/>
              <a:t>Shorter time to market.</a:t>
            </a:r>
          </a:p>
          <a:p>
            <a:r>
              <a:rPr lang="en-GB" noProof="0" dirty="0"/>
              <a:t>Increased productivity.</a:t>
            </a:r>
          </a:p>
          <a:p>
            <a:r>
              <a:rPr lang="en-GB" noProof="0" dirty="0"/>
              <a:t>Increased quality.</a:t>
            </a:r>
          </a:p>
          <a:p>
            <a:r>
              <a:rPr lang="en-GB" noProof="0" dirty="0"/>
              <a:t>Greater uniformness.</a:t>
            </a:r>
          </a:p>
          <a:p>
            <a:r>
              <a:rPr lang="en-GB" noProof="0" dirty="0"/>
              <a:t>Better usability.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Disadvantages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development requires more time and resources.</a:t>
            </a:r>
          </a:p>
          <a:p>
            <a:r>
              <a:rPr lang="en-GB" noProof="0" dirty="0"/>
              <a:t>Unclear requirements for components.</a:t>
            </a:r>
          </a:p>
          <a:p>
            <a:r>
              <a:rPr lang="en-GB" noProof="0" dirty="0"/>
              <a:t>Conflict between ease of use and reusability.</a:t>
            </a:r>
          </a:p>
          <a:p>
            <a:r>
              <a:rPr lang="en-GB" noProof="0" dirty="0"/>
              <a:t>Component maintenance costs.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Based Systems Life Cycle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development issues are resolved in a same fashion as in traditional models.</a:t>
            </a:r>
          </a:p>
          <a:p>
            <a:r>
              <a:rPr lang="en-GB" noProof="0" dirty="0"/>
              <a:t>The same software development methods, tools and principles are used.</a:t>
            </a:r>
          </a:p>
          <a:p>
            <a:r>
              <a:rPr lang="en-GB" noProof="0" dirty="0"/>
              <a:t>Single difference:</a:t>
            </a:r>
          </a:p>
          <a:p>
            <a:pPr lvl="1"/>
            <a:r>
              <a:rPr lang="en-GB" noProof="0" dirty="0"/>
              <a:t>Software engineering is used for software and components development.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Building System from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Development is based on:</a:t>
            </a:r>
          </a:p>
          <a:p>
            <a:pPr lvl="1"/>
            <a:r>
              <a:rPr lang="en-GB" noProof="0" dirty="0"/>
              <a:t>Identifying reusable elements;</a:t>
            </a:r>
          </a:p>
          <a:p>
            <a:pPr lvl="1"/>
            <a:r>
              <a:rPr lang="en-GB" noProof="0" dirty="0"/>
              <a:t>Defining links between elements;</a:t>
            </a:r>
          </a:p>
          <a:p>
            <a:pPr lvl="1"/>
            <a:r>
              <a:rPr lang="en-GB" noProof="0" dirty="0"/>
              <a:t>Starting from requirements specification.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Design main steps:</a:t>
            </a:r>
          </a:p>
          <a:p>
            <a:pPr lvl="1"/>
            <a:r>
              <a:rPr lang="en-GB" noProof="0" dirty="0"/>
              <a:t>System architecture specification using function components and their interactions.</a:t>
            </a:r>
          </a:p>
          <a:p>
            <a:pPr lvl="1"/>
            <a:r>
              <a:rPr lang="en-GB" noProof="0" dirty="0"/>
              <a:t>System architecture specification using actual components.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CBSE and Waterfall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91591"/>
              </p:ext>
            </p:extLst>
          </p:nvPr>
        </p:nvGraphicFramePr>
        <p:xfrm>
          <a:off x="395536" y="2636912"/>
          <a:ext cx="810242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48228" imgH="1130180" progId="Visio.Drawing.11">
                  <p:embed/>
                </p:oleObj>
              </mc:Choice>
              <mc:Fallback>
                <p:oleObj name="Visio" r:id="rId2" imgW="5448228" imgH="11301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636912"/>
                        <a:ext cx="8102426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cbse-11</Template>
  <TotalTime>6750</TotalTime>
  <Words>686</Words>
  <Application>Microsoft Office PowerPoint</Application>
  <PresentationFormat>Affichage à l'écran (4:3)</PresentationFormat>
  <Paragraphs>130</Paragraphs>
  <Slides>20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</vt:lpstr>
      <vt:lpstr>Soho</vt:lpstr>
      <vt:lpstr>Dessin Microsoft Visio 2003-2010</vt:lpstr>
      <vt:lpstr>Visio</vt:lpstr>
      <vt:lpstr>Document Microsoft Word</vt:lpstr>
      <vt:lpstr>Component-based Development</vt:lpstr>
      <vt:lpstr>Topics</vt:lpstr>
      <vt:lpstr>Software Projects Problems</vt:lpstr>
      <vt:lpstr>CBD (Component-based Development)</vt:lpstr>
      <vt:lpstr>CBSE Advantages</vt:lpstr>
      <vt:lpstr>CBSE Disadvantages</vt:lpstr>
      <vt:lpstr>Component Based Systems Life Cycle</vt:lpstr>
      <vt:lpstr>Building System from Components</vt:lpstr>
      <vt:lpstr>CBSE and Waterfall</vt:lpstr>
      <vt:lpstr>CBSE Steps</vt:lpstr>
      <vt:lpstr>Software Architecture and Components</vt:lpstr>
      <vt:lpstr>Component Types</vt:lpstr>
      <vt:lpstr>Components Integration</vt:lpstr>
      <vt:lpstr>UML and Component System Modells</vt:lpstr>
      <vt:lpstr>Component Presentation</vt:lpstr>
      <vt:lpstr>UML Model</vt:lpstr>
      <vt:lpstr>CBSE Problems</vt:lpstr>
      <vt:lpstr>Summary</vt:lpstr>
      <vt:lpstr>References</vt:lpstr>
      <vt:lpstr>Komponentinės programinės įrangos kūrimas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404</cp:revision>
  <dcterms:created xsi:type="dcterms:W3CDTF">2011-08-08T21:06:46Z</dcterms:created>
  <dcterms:modified xsi:type="dcterms:W3CDTF">2021-05-10T20:25:02Z</dcterms:modified>
</cp:coreProperties>
</file>