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" ContentType="application/vnd.visi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699" r:id="rId1"/>
  </p:sldMasterIdLst>
  <p:notesMasterIdLst>
    <p:notesMasterId r:id="rId26"/>
  </p:notesMasterIdLst>
  <p:sldIdLst>
    <p:sldId id="256" r:id="rId2"/>
    <p:sldId id="257" r:id="rId3"/>
    <p:sldId id="264" r:id="rId4"/>
    <p:sldId id="263" r:id="rId5"/>
    <p:sldId id="282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61" r:id="rId23"/>
    <p:sldId id="262" r:id="rId24"/>
    <p:sldId id="283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>
      <p:cViewPr varScale="1">
        <p:scale>
          <a:sx n="143" d="100"/>
          <a:sy n="143" d="100"/>
        </p:scale>
        <p:origin x="8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1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3F666-68BF-4350-B966-D67724C03F49}" type="datetimeFigureOut">
              <a:rPr lang="fr-FR" smtClean="0"/>
              <a:pPr/>
              <a:t>10/05/2021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4A764-303B-4C21-8315-8BE78E95A08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19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3D8F18F-6817-4679-8A6B-D00CC26D0D0D}" type="datetime1">
              <a:rPr lang="fr-FR" smtClean="0"/>
              <a:pPr/>
              <a:t>10/05/2021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D739C4FB-7D33-419B-8833-D1372BFD11C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1C9B-792C-4D75-91D1-A656F88413FB}" type="datetime1">
              <a:rPr lang="fr-FR" smtClean="0"/>
              <a:pPr/>
              <a:t>10/05/2021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7E5A-A05C-4FAC-9682-CCDDA30EB4D6}" type="datetime1">
              <a:rPr lang="fr-FR" smtClean="0"/>
              <a:pPr/>
              <a:t>10/05/2021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8CCC-5FFF-41FA-81A9-0B78ACA198CF}" type="datetime1">
              <a:rPr lang="fr-FR" smtClean="0"/>
              <a:pPr/>
              <a:t>10/05/2021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9F8AFE-631E-4499-976F-DFAFBC86C9F1}" type="datetime1">
              <a:rPr lang="fr-FR" smtClean="0"/>
              <a:pPr/>
              <a:t>10/05/2021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5720-24AA-4315-93F0-EA7394388648}" type="datetime1">
              <a:rPr lang="fr-FR" smtClean="0"/>
              <a:pPr/>
              <a:t>10/05/2021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0FB-EFCA-4FE2-B973-E6287F316345}" type="datetime1">
              <a:rPr lang="fr-FR" smtClean="0"/>
              <a:pPr/>
              <a:t>10/05/2021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E310ED-E096-4C3F-A7EC-F4B6EE3F0921}" type="datetime1">
              <a:rPr lang="fr-FR" smtClean="0"/>
              <a:pPr/>
              <a:t>10/05/2021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D24D-B56F-49D1-B4F7-BDEDEBCDB76D}" type="datetime1">
              <a:rPr lang="fr-FR" smtClean="0"/>
              <a:pPr/>
              <a:t>10/05/2021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4CDA2B8-9791-4D68-A65D-E4BF9B64E796}" type="datetime1">
              <a:rPr lang="fr-FR" smtClean="0"/>
              <a:pPr/>
              <a:t>10/05/2021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52C2D23-9AEF-4330-B9F8-F67FEC40616F}" type="datetime1">
              <a:rPr lang="fr-FR" smtClean="0"/>
              <a:pPr/>
              <a:t>10/05/2021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715FFEA2-8EE2-4E3B-A523-DF67F5ED41E6}" type="datetime1">
              <a:rPr lang="fr-FR" smtClean="0"/>
              <a:pPr/>
              <a:t>10/05/2021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00" r:id="rId1"/>
    <p:sldLayoutId id="2147485701" r:id="rId2"/>
    <p:sldLayoutId id="2147485702" r:id="rId3"/>
    <p:sldLayoutId id="2147485703" r:id="rId4"/>
    <p:sldLayoutId id="2147485704" r:id="rId5"/>
    <p:sldLayoutId id="2147485705" r:id="rId6"/>
    <p:sldLayoutId id="2147485706" r:id="rId7"/>
    <p:sldLayoutId id="2147485707" r:id="rId8"/>
    <p:sldLayoutId id="2147485708" r:id="rId9"/>
    <p:sldLayoutId id="2147485709" r:id="rId10"/>
    <p:sldLayoutId id="2147485710" r:id="rId11"/>
  </p:sldLayoutIdLst>
  <p:transition>
    <p:fade/>
  </p:transition>
  <p:hf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Microsoft_Visio_2003-2010_Drawing2.vsd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Microsoft_Visio_2003-2010_Drawing.vsd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Microsoft_Visio_2003-2010_Drawing1.vsd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 System Development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Graphical Software Building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Most popular component type.</a:t>
            </a:r>
          </a:p>
          <a:p>
            <a:r>
              <a:rPr lang="en-GB" noProof="0" dirty="0"/>
              <a:t>Component declares interface, specifies attributes, properties, and events.</a:t>
            </a:r>
          </a:p>
          <a:p>
            <a:r>
              <a:rPr lang="en-GB" noProof="0" dirty="0"/>
              <a:t>Rapid application development tools allows:</a:t>
            </a:r>
          </a:p>
          <a:p>
            <a:pPr lvl="1"/>
            <a:r>
              <a:rPr lang="en-GB" noProof="0" dirty="0"/>
              <a:t>Drag-drop component ,</a:t>
            </a:r>
          </a:p>
          <a:p>
            <a:pPr lvl="1"/>
            <a:r>
              <a:rPr lang="en-GB" noProof="0" dirty="0"/>
              <a:t>Edit properties:</a:t>
            </a:r>
          </a:p>
          <a:p>
            <a:pPr lvl="2"/>
            <a:r>
              <a:rPr lang="en-GB" noProof="0" dirty="0"/>
              <a:t>Simple types gets default properties editing interface.</a:t>
            </a:r>
          </a:p>
          <a:p>
            <a:pPr lvl="2"/>
            <a:r>
              <a:rPr lang="en-GB" noProof="0" dirty="0"/>
              <a:t>Complex types can have in-component provided design/edit tool.</a:t>
            </a:r>
          </a:p>
          <a:p>
            <a:pPr lvl="1"/>
            <a:r>
              <a:rPr lang="en-GB" noProof="0" dirty="0"/>
              <a:t>Generate events handling code.</a:t>
            </a:r>
          </a:p>
          <a:p>
            <a:pPr lvl="2"/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Visual Editor (Visual Studio)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133928"/>
              </p:ext>
            </p:extLst>
          </p:nvPr>
        </p:nvGraphicFramePr>
        <p:xfrm>
          <a:off x="539552" y="1284758"/>
          <a:ext cx="8424936" cy="5436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6039767" imgH="10153547" progId="Visio.Drawing.11">
                  <p:embed/>
                </p:oleObj>
              </mc:Choice>
              <mc:Fallback>
                <p:oleObj name="Visio" r:id="rId2" imgW="16039767" imgH="10153547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284758"/>
                        <a:ext cx="8424936" cy="54367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Shooter Game from Components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Let’s build:</a:t>
            </a:r>
          </a:p>
          <a:p>
            <a:r>
              <a:rPr lang="en-GB" noProof="0" dirty="0"/>
              <a:t>multi-player game;</a:t>
            </a:r>
          </a:p>
          <a:p>
            <a:r>
              <a:rPr lang="en-GB" noProof="0" dirty="0"/>
              <a:t>Realistic physics;</a:t>
            </a:r>
          </a:p>
          <a:p>
            <a:r>
              <a:rPr lang="en-GB" noProof="0" dirty="0"/>
              <a:t>Audio system.</a:t>
            </a:r>
          </a:p>
          <a:p>
            <a:endParaRPr lang="en-GB" noProof="0" dirty="0"/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Architecture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994192"/>
              </p:ext>
            </p:extLst>
          </p:nvPr>
        </p:nvGraphicFramePr>
        <p:xfrm>
          <a:off x="827584" y="1340767"/>
          <a:ext cx="8208912" cy="5413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887818" imgH="3882870" progId="Visio.Drawing.11">
                  <p:embed/>
                </p:oleObj>
              </mc:Choice>
              <mc:Fallback>
                <p:oleObj name="Visio" r:id="rId2" imgW="5887818" imgH="3882870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340767"/>
                        <a:ext cx="8208912" cy="5413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Actor – game objects.</a:t>
            </a:r>
          </a:p>
          <a:p>
            <a:r>
              <a:rPr lang="en-GB" noProof="0" dirty="0"/>
              <a:t>Physics – physics interactions.</a:t>
            </a:r>
          </a:p>
          <a:p>
            <a:r>
              <a:rPr lang="en-GB" noProof="0" dirty="0"/>
              <a:t>Server – controls games logic.</a:t>
            </a:r>
          </a:p>
          <a:p>
            <a:r>
              <a:rPr lang="en-GB" noProof="0" dirty="0"/>
              <a:t>World – World bounds, renders world.</a:t>
            </a:r>
          </a:p>
          <a:p>
            <a:r>
              <a:rPr lang="en-GB" noProof="0" dirty="0"/>
              <a:t>Network – client-server communication.</a:t>
            </a:r>
          </a:p>
          <a:p>
            <a:r>
              <a:rPr lang="en-GB" noProof="0" dirty="0" err="1"/>
              <a:t>FileSystem</a:t>
            </a:r>
            <a:r>
              <a:rPr lang="en-GB" noProof="0" dirty="0"/>
              <a:t> – virtual file system.</a:t>
            </a:r>
          </a:p>
          <a:p>
            <a:r>
              <a:rPr lang="en-GB" noProof="0" dirty="0"/>
              <a:t>Client – game client, renders worlds, communicates with server.</a:t>
            </a:r>
          </a:p>
          <a:p>
            <a:r>
              <a:rPr lang="en-GB" noProof="0" dirty="0"/>
              <a:t>Rendered – renders game view.</a:t>
            </a:r>
          </a:p>
          <a:p>
            <a:r>
              <a:rPr lang="en-GB" noProof="0" dirty="0"/>
              <a:t>Music – plays music (</a:t>
            </a:r>
            <a:r>
              <a:rPr lang="en-GB" noProof="0" dirty="0" err="1"/>
              <a:t>ogg</a:t>
            </a:r>
            <a:r>
              <a:rPr lang="en-GB" noProof="0" dirty="0"/>
              <a:t>).</a:t>
            </a:r>
          </a:p>
          <a:p>
            <a:r>
              <a:rPr lang="en-GB" noProof="0" dirty="0"/>
              <a:t>Model –represents game’s objects.</a:t>
            </a:r>
          </a:p>
          <a:p>
            <a:r>
              <a:rPr lang="en-GB" noProof="0" dirty="0"/>
              <a:t>Sound – plays sounds effects (</a:t>
            </a:r>
            <a:r>
              <a:rPr lang="en-GB" noProof="0" dirty="0" err="1"/>
              <a:t>ogg</a:t>
            </a:r>
            <a:r>
              <a:rPr lang="en-GB" noProof="0" dirty="0"/>
              <a:t>, wav).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Requirements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Windows.</a:t>
            </a:r>
          </a:p>
          <a:p>
            <a:r>
              <a:rPr lang="en-GB" noProof="0" dirty="0"/>
              <a:t>Sort time to market.</a:t>
            </a:r>
          </a:p>
          <a:p>
            <a:r>
              <a:rPr lang="en-GB" noProof="0" dirty="0"/>
              <a:t>Low latency.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 Candidates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Platform – game engine:</a:t>
            </a:r>
          </a:p>
          <a:p>
            <a:pPr lvl="1"/>
            <a:r>
              <a:rPr lang="en-GB" noProof="0" dirty="0"/>
              <a:t>Id Tech, unreal, cry engine, unity.</a:t>
            </a:r>
          </a:p>
          <a:p>
            <a:r>
              <a:rPr lang="en-GB" noProof="0" dirty="0"/>
              <a:t>Components</a:t>
            </a:r>
          </a:p>
          <a:p>
            <a:pPr lvl="1"/>
            <a:r>
              <a:rPr lang="en-GB" noProof="0" dirty="0"/>
              <a:t>Physics: PhysX, Bullet, Havok.</a:t>
            </a:r>
          </a:p>
          <a:p>
            <a:pPr lvl="1"/>
            <a:r>
              <a:rPr lang="en-GB" noProof="0" dirty="0"/>
              <a:t>Audio: FMOD, DirectSound, OGG </a:t>
            </a:r>
            <a:r>
              <a:rPr lang="en-GB" noProof="0" dirty="0" err="1"/>
              <a:t>Vorbis</a:t>
            </a:r>
            <a:r>
              <a:rPr lang="en-GB" noProof="0" dirty="0"/>
              <a:t>, XNA.</a:t>
            </a:r>
          </a:p>
          <a:p>
            <a:pPr lvl="1"/>
            <a:r>
              <a:rPr lang="en-GB" noProof="0" dirty="0"/>
              <a:t>Model: Direct3D, XNA.</a:t>
            </a:r>
          </a:p>
          <a:p>
            <a:pPr lvl="1"/>
            <a:r>
              <a:rPr lang="en-GB" noProof="0" dirty="0"/>
              <a:t>Render: XNA, OpenGL, Direct3D.</a:t>
            </a:r>
          </a:p>
          <a:p>
            <a:pPr lvl="1"/>
            <a:r>
              <a:rPr lang="en-GB" noProof="0" dirty="0"/>
              <a:t>Network: DirectPlay, SOAP, UDP/IP.</a:t>
            </a:r>
          </a:p>
          <a:p>
            <a:pPr lvl="1"/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Selection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Platform: .NET, </a:t>
            </a:r>
          </a:p>
          <a:p>
            <a:r>
              <a:rPr lang="en-GB" noProof="0" dirty="0"/>
              <a:t>Implementation: C#, C++</a:t>
            </a:r>
          </a:p>
          <a:p>
            <a:endParaRPr lang="en-GB" noProof="0" dirty="0"/>
          </a:p>
          <a:p>
            <a:r>
              <a:rPr lang="en-GB" noProof="0" dirty="0"/>
              <a:t>Components:</a:t>
            </a:r>
          </a:p>
          <a:p>
            <a:pPr lvl="1"/>
            <a:r>
              <a:rPr lang="en-GB" noProof="0" dirty="0"/>
              <a:t>Physics : PhysX.</a:t>
            </a:r>
          </a:p>
          <a:p>
            <a:pPr lvl="1"/>
            <a:r>
              <a:rPr lang="en-GB" noProof="0" dirty="0"/>
              <a:t>Audio: FMOD.</a:t>
            </a:r>
          </a:p>
          <a:p>
            <a:pPr lvl="1"/>
            <a:r>
              <a:rPr lang="en-GB" noProof="0" dirty="0"/>
              <a:t>Model: XNA.</a:t>
            </a:r>
          </a:p>
          <a:p>
            <a:pPr lvl="1"/>
            <a:r>
              <a:rPr lang="en-GB" noProof="0" dirty="0"/>
              <a:t>Render: XNA.</a:t>
            </a:r>
          </a:p>
          <a:p>
            <a:pPr lvl="1"/>
            <a:r>
              <a:rPr lang="en-GB" noProof="0" dirty="0"/>
              <a:t>Network: UDP/IP.</a:t>
            </a:r>
          </a:p>
          <a:p>
            <a:pPr lvl="1"/>
            <a:r>
              <a:rPr lang="en-GB" noProof="0" dirty="0"/>
              <a:t>Others – in-house built.</a:t>
            </a:r>
          </a:p>
          <a:p>
            <a:pPr lvl="1"/>
            <a:endParaRPr lang="en-GB" noProof="0" dirty="0"/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Architecture Change</a:t>
            </a: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807035"/>
              </p:ext>
            </p:extLst>
          </p:nvPr>
        </p:nvGraphicFramePr>
        <p:xfrm>
          <a:off x="1403648" y="1330223"/>
          <a:ext cx="7632848" cy="5469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951807" imgH="3547800" progId="Visio.Drawing.11">
                  <p:embed/>
                </p:oleObj>
              </mc:Choice>
              <mc:Fallback>
                <p:oleObj name="Visio" r:id="rId2" imgW="4951807" imgH="354780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330223"/>
                        <a:ext cx="7632848" cy="54695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Changes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Multiple components are changed by one.</a:t>
            </a:r>
          </a:p>
          <a:p>
            <a:r>
              <a:rPr lang="en-GB" noProof="0" dirty="0"/>
              <a:t>Some components do not implement required interface:</a:t>
            </a:r>
          </a:p>
          <a:p>
            <a:pPr lvl="1"/>
            <a:r>
              <a:rPr lang="en-GB" noProof="0" dirty="0"/>
              <a:t>Wrapped component (PhysX).</a:t>
            </a:r>
          </a:p>
          <a:p>
            <a:r>
              <a:rPr lang="en-GB" noProof="0" dirty="0"/>
              <a:t>Some requirements are rejected (</a:t>
            </a:r>
            <a:r>
              <a:rPr lang="en-GB" noProof="0" dirty="0" err="1"/>
              <a:t>Ogg</a:t>
            </a:r>
            <a:r>
              <a:rPr lang="en-GB" noProof="0" dirty="0"/>
              <a:t> audio support).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Topics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Components selection.</a:t>
            </a:r>
          </a:p>
          <a:p>
            <a:r>
              <a:rPr lang="en-GB" noProof="0" dirty="0"/>
              <a:t>Components gluing.</a:t>
            </a:r>
          </a:p>
          <a:p>
            <a:pPr lvl="1"/>
            <a:r>
              <a:rPr lang="en-GB" noProof="0" dirty="0"/>
              <a:t>Scripting languages.</a:t>
            </a:r>
          </a:p>
          <a:p>
            <a:pPr lvl="1"/>
            <a:r>
              <a:rPr lang="en-GB" noProof="0" dirty="0"/>
              <a:t>Rapid Application Development (RAD) tools.</a:t>
            </a:r>
          </a:p>
          <a:p>
            <a:pPr lvl="1"/>
            <a:r>
              <a:rPr lang="en-GB" noProof="0" dirty="0"/>
              <a:t>Visual system development.</a:t>
            </a:r>
          </a:p>
          <a:p>
            <a:r>
              <a:rPr lang="en-GB" noProof="0" dirty="0"/>
              <a:t>Component system maintenance.</a:t>
            </a:r>
          </a:p>
          <a:p>
            <a:r>
              <a:rPr lang="en-GB" noProof="0" dirty="0"/>
              <a:t>Developer roles.</a:t>
            </a:r>
          </a:p>
          <a:p>
            <a:pPr lvl="1"/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Developer Roles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Component System Architect.</a:t>
            </a:r>
          </a:p>
          <a:p>
            <a:r>
              <a:rPr lang="en-GB" noProof="0" dirty="0"/>
              <a:t>Component Framework Architect.</a:t>
            </a:r>
          </a:p>
          <a:p>
            <a:r>
              <a:rPr lang="en-GB" noProof="0" dirty="0"/>
              <a:t>Component Developer.</a:t>
            </a:r>
          </a:p>
          <a:p>
            <a:r>
              <a:rPr lang="en-GB" noProof="0" dirty="0"/>
              <a:t>Component Assembler.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 System Maintenance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Old components are replaced by new ones</a:t>
            </a:r>
          </a:p>
          <a:p>
            <a:pPr lvl="1"/>
            <a:r>
              <a:rPr lang="en-GB" noProof="0" dirty="0"/>
              <a:t>Drop-in replacement, not always work so.</a:t>
            </a:r>
          </a:p>
          <a:p>
            <a:r>
              <a:rPr lang="en-GB" noProof="0" dirty="0"/>
              <a:t>Full regression testing:</a:t>
            </a:r>
          </a:p>
          <a:p>
            <a:pPr lvl="1"/>
            <a:r>
              <a:rPr lang="en-GB" noProof="0" dirty="0"/>
              <a:t>New component bugs,</a:t>
            </a:r>
          </a:p>
          <a:p>
            <a:pPr lvl="1"/>
            <a:r>
              <a:rPr lang="en-GB" noProof="0" dirty="0"/>
              <a:t>Broken work arounds,</a:t>
            </a:r>
          </a:p>
          <a:p>
            <a:pPr lvl="1"/>
            <a:r>
              <a:rPr lang="en-GB" noProof="0" dirty="0"/>
              <a:t>Changed interfaces.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Summary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Multiple ways to glue components.</a:t>
            </a:r>
          </a:p>
          <a:p>
            <a:r>
              <a:rPr lang="en-GB" noProof="0" dirty="0"/>
              <a:t>Not all components can be found:</a:t>
            </a:r>
          </a:p>
          <a:p>
            <a:pPr lvl="1"/>
            <a:r>
              <a:rPr lang="en-GB" dirty="0"/>
              <a:t>Change Architecture,</a:t>
            </a:r>
            <a:endParaRPr lang="en-GB" noProof="0" dirty="0"/>
          </a:p>
          <a:p>
            <a:pPr lvl="1"/>
            <a:r>
              <a:rPr lang="en-GB" noProof="0" dirty="0"/>
              <a:t>Develop in-house components.</a:t>
            </a:r>
          </a:p>
          <a:p>
            <a:r>
              <a:rPr lang="en-GB" noProof="0" dirty="0"/>
              <a:t>New developer roles.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References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Colin Atkinson, Christian </a:t>
            </a:r>
            <a:r>
              <a:rPr lang="en-GB" noProof="0" dirty="0" err="1"/>
              <a:t>Bunse</a:t>
            </a:r>
            <a:r>
              <a:rPr lang="en-GB" noProof="0" dirty="0"/>
              <a:t>, Hans-Gerhard Gross, Christian </a:t>
            </a:r>
            <a:r>
              <a:rPr lang="en-GB" noProof="0" dirty="0" err="1"/>
              <a:t>Peper</a:t>
            </a:r>
            <a:r>
              <a:rPr lang="en-GB" noProof="0" dirty="0"/>
              <a:t>. Component-Based Software Development for Embedded Systems: An Overview of Current Research Trends, Springer, ISBN 978-3540306443, 2005, 353p.</a:t>
            </a:r>
          </a:p>
          <a:p>
            <a:r>
              <a:rPr lang="en-GB" noProof="0" dirty="0"/>
              <a:t>Ivica </a:t>
            </a:r>
            <a:r>
              <a:rPr lang="en-GB" noProof="0" dirty="0" err="1"/>
              <a:t>Crnkovic</a:t>
            </a:r>
            <a:r>
              <a:rPr lang="en-GB" noProof="0" dirty="0"/>
              <a:t>, Magnus Larsson, Building Reliable Component-Based Software Systems, 2002, 452p.</a:t>
            </a:r>
          </a:p>
          <a:p>
            <a:r>
              <a:rPr lang="en-GB" noProof="0" dirty="0"/>
              <a:t>Clemens </a:t>
            </a:r>
            <a:r>
              <a:rPr lang="en-GB" noProof="0" dirty="0" err="1"/>
              <a:t>Szyperski</a:t>
            </a:r>
            <a:r>
              <a:rPr lang="en-GB" noProof="0" dirty="0"/>
              <a:t>. Component Software: Beyond Object-Oriented Programming. Addison-Wesley Professional, 2002, ISBN 978-0201178883, 411p.</a:t>
            </a:r>
          </a:p>
          <a:p>
            <a:r>
              <a:rPr lang="en-GB" noProof="0" dirty="0" err="1"/>
              <a:t>Arvinder</a:t>
            </a:r>
            <a:r>
              <a:rPr lang="en-GB" noProof="0" dirty="0"/>
              <a:t> Kaur, </a:t>
            </a:r>
            <a:r>
              <a:rPr lang="en-GB" noProof="0" dirty="0" err="1"/>
              <a:t>Kulvinder</a:t>
            </a:r>
            <a:r>
              <a:rPr lang="en-GB" noProof="0" dirty="0"/>
              <a:t> Singh Mann. Component Based Software Engineering. International Journal of Computer Applications. Volume 2 – No.1, May 2010                                                    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Komponentinės</a:t>
            </a:r>
            <a:r>
              <a:rPr lang="en-GB" noProof="0" dirty="0"/>
              <a:t> </a:t>
            </a:r>
            <a:r>
              <a:rPr lang="en-GB" noProof="0" dirty="0" err="1"/>
              <a:t>programinės</a:t>
            </a:r>
            <a:r>
              <a:rPr lang="en-GB" noProof="0" dirty="0"/>
              <a:t> </a:t>
            </a:r>
            <a:r>
              <a:rPr lang="en-GB" noProof="0" dirty="0" err="1"/>
              <a:t>įrangos</a:t>
            </a:r>
            <a:r>
              <a:rPr lang="en-GB" noProof="0" dirty="0"/>
              <a:t> </a:t>
            </a:r>
            <a:r>
              <a:rPr lang="en-GB" noProof="0" dirty="0" err="1"/>
              <a:t>kūrimas</a:t>
            </a:r>
            <a:endParaRPr lang="en-GB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4797152"/>
            <a:ext cx="809627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lt-LT" dirty="0"/>
              <a:t>Projektas „Aukštojo mokslo I ir II pakopų informatikos ir informatikos inžinerijos krypčių studijų programų atnaujinimas bei naujų sukūrimas ir įgyvendinimas (AMIPA)“, projekto kodas VP1–2.2–ŠMM–09–V–01–003, finansuojamas iš Europos socialinio fondo ir Lietuvos valstybės biudžeto lėšų.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88640"/>
            <a:ext cx="16319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88640"/>
            <a:ext cx="15367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726" y="207690"/>
            <a:ext cx="8445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07690"/>
            <a:ext cx="679450" cy="679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34548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Components Selection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Is influenced by:</a:t>
            </a:r>
          </a:p>
          <a:p>
            <a:pPr lvl="1"/>
            <a:r>
              <a:rPr lang="en-GB" noProof="0" dirty="0"/>
              <a:t>Requirements specification</a:t>
            </a:r>
          </a:p>
          <a:p>
            <a:pPr lvl="1"/>
            <a:r>
              <a:rPr lang="en-GB" noProof="0" dirty="0"/>
              <a:t>Project specification</a:t>
            </a:r>
          </a:p>
          <a:p>
            <a:pPr lvl="2"/>
            <a:r>
              <a:rPr lang="en-GB" noProof="0" dirty="0"/>
              <a:t>Project and architecture constraints.</a:t>
            </a:r>
          </a:p>
          <a:p>
            <a:pPr lvl="1"/>
            <a:r>
              <a:rPr lang="en-GB" noProof="0" dirty="0"/>
              <a:t>Project plan</a:t>
            </a:r>
          </a:p>
          <a:p>
            <a:pPr lvl="2"/>
            <a:r>
              <a:rPr lang="en-GB" noProof="0" dirty="0"/>
              <a:t>Process definition</a:t>
            </a:r>
          </a:p>
          <a:p>
            <a:pPr lvl="2"/>
            <a:r>
              <a:rPr lang="en-GB" noProof="0" dirty="0"/>
              <a:t>Schedule constraints.</a:t>
            </a:r>
          </a:p>
          <a:p>
            <a:pPr lvl="1"/>
            <a:r>
              <a:rPr lang="en-GB" noProof="0" dirty="0"/>
              <a:t>Organization constraints:</a:t>
            </a:r>
          </a:p>
          <a:p>
            <a:pPr lvl="2"/>
            <a:r>
              <a:rPr lang="en-GB" noProof="0" dirty="0"/>
              <a:t>Reuse strategy;</a:t>
            </a:r>
          </a:p>
          <a:p>
            <a:pPr lvl="2"/>
            <a:r>
              <a:rPr lang="en-GB" noProof="0" dirty="0"/>
              <a:t>Team abilities;</a:t>
            </a:r>
          </a:p>
          <a:p>
            <a:pPr lvl="2"/>
            <a:r>
              <a:rPr lang="en-GB" noProof="0" dirty="0"/>
              <a:t>Best practices;</a:t>
            </a:r>
          </a:p>
          <a:p>
            <a:pPr lvl="2"/>
            <a:r>
              <a:rPr lang="en-GB" noProof="0" dirty="0"/>
              <a:t>Existing infrastructure;</a:t>
            </a:r>
          </a:p>
          <a:p>
            <a:pPr lvl="2"/>
            <a:r>
              <a:rPr lang="en-GB" noProof="0" dirty="0"/>
              <a:t>Management contracts.</a:t>
            </a:r>
          </a:p>
          <a:p>
            <a:pPr lvl="1"/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Components Selection (OTSO Model)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656809"/>
              </p:ext>
            </p:extLst>
          </p:nvPr>
        </p:nvGraphicFramePr>
        <p:xfrm>
          <a:off x="2123728" y="1474264"/>
          <a:ext cx="6263506" cy="515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572113" imgH="5403919" progId="Visio.Drawing.11">
                  <p:embed/>
                </p:oleObj>
              </mc:Choice>
              <mc:Fallback>
                <p:oleObj name="Visio" r:id="rId2" imgW="6572113" imgH="540391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23728" y="1474264"/>
                        <a:ext cx="6263506" cy="5155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Evaluation Criteria Selection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338987"/>
              </p:ext>
            </p:extLst>
          </p:nvPr>
        </p:nvGraphicFramePr>
        <p:xfrm>
          <a:off x="179511" y="1340768"/>
          <a:ext cx="8688263" cy="5442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416530" imgH="4641661" progId="Visio.Drawing.11">
                  <p:embed/>
                </p:oleObj>
              </mc:Choice>
              <mc:Fallback>
                <p:oleObj name="Visio" r:id="rId2" imgW="7416530" imgH="464166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9511" y="1340768"/>
                        <a:ext cx="8688263" cy="5442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651464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COTS Evaluation Criteria Groups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noProof="0" dirty="0"/>
              <a:t>COTS functional requirements.</a:t>
            </a:r>
          </a:p>
          <a:p>
            <a:r>
              <a:rPr lang="en-GB" noProof="0" dirty="0"/>
              <a:t>Quality requirements:</a:t>
            </a:r>
          </a:p>
          <a:p>
            <a:pPr lvl="1"/>
            <a:r>
              <a:rPr lang="en-GB" noProof="0" dirty="0"/>
              <a:t>reliability,</a:t>
            </a:r>
          </a:p>
          <a:p>
            <a:pPr lvl="1"/>
            <a:r>
              <a:rPr lang="en-GB" noProof="0" dirty="0"/>
              <a:t>maintainability,</a:t>
            </a:r>
          </a:p>
          <a:p>
            <a:pPr lvl="1"/>
            <a:r>
              <a:rPr lang="en-GB" noProof="0" dirty="0"/>
              <a:t>transferability.</a:t>
            </a:r>
          </a:p>
          <a:p>
            <a:r>
              <a:rPr lang="en-GB" noProof="0" dirty="0"/>
              <a:t>Business constraints:</a:t>
            </a:r>
          </a:p>
          <a:p>
            <a:pPr lvl="1"/>
            <a:r>
              <a:rPr lang="en-GB" noProof="0" dirty="0"/>
              <a:t>price,</a:t>
            </a:r>
          </a:p>
          <a:p>
            <a:pPr lvl="1"/>
            <a:r>
              <a:rPr lang="en-GB" noProof="0" dirty="0"/>
              <a:t>Supplier reputation,</a:t>
            </a:r>
          </a:p>
          <a:p>
            <a:pPr lvl="1"/>
            <a:r>
              <a:rPr lang="en-GB" noProof="0" dirty="0"/>
              <a:t>Road-map.</a:t>
            </a:r>
          </a:p>
          <a:p>
            <a:r>
              <a:rPr lang="en-GB" noProof="0" dirty="0"/>
              <a:t>System architecture constraints:</a:t>
            </a:r>
          </a:p>
          <a:p>
            <a:pPr lvl="1"/>
            <a:r>
              <a:rPr lang="en-GB" noProof="0" dirty="0"/>
              <a:t>Operating system constraints,</a:t>
            </a:r>
          </a:p>
          <a:p>
            <a:pPr lvl="1"/>
            <a:r>
              <a:rPr lang="en-GB" noProof="0" dirty="0"/>
              <a:t>Functions distribution constraints,</a:t>
            </a:r>
          </a:p>
          <a:p>
            <a:pPr lvl="1"/>
            <a:r>
              <a:rPr lang="en-GB" noProof="0" dirty="0"/>
              <a:t>Communication between modules constraints.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Selection Process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Find alternatives.</a:t>
            </a:r>
          </a:p>
          <a:p>
            <a:r>
              <a:rPr lang="en-GB" noProof="0" dirty="0"/>
              <a:t>Define main search criteria:</a:t>
            </a:r>
          </a:p>
          <a:p>
            <a:pPr lvl="1"/>
            <a:r>
              <a:rPr lang="en-GB" noProof="0" dirty="0"/>
              <a:t>System functions,</a:t>
            </a:r>
          </a:p>
          <a:p>
            <a:pPr lvl="1"/>
            <a:r>
              <a:rPr lang="en-GB" noProof="0" dirty="0"/>
              <a:t>Main constraints.</a:t>
            </a:r>
          </a:p>
          <a:p>
            <a:r>
              <a:rPr lang="en-GB" noProof="0" dirty="0"/>
              <a:t>Filter alternatives based on constraints.</a:t>
            </a:r>
          </a:p>
          <a:p>
            <a:endParaRPr lang="en-GB" noProof="0" dirty="0"/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Gluing Components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Component Platforms.</a:t>
            </a:r>
          </a:p>
          <a:p>
            <a:r>
              <a:rPr lang="en-GB" noProof="0" dirty="0"/>
              <a:t>Visual Designer.</a:t>
            </a:r>
          </a:p>
          <a:p>
            <a:r>
              <a:rPr lang="en-GB" noProof="0" dirty="0"/>
              <a:t>Document model.</a:t>
            </a:r>
          </a:p>
          <a:p>
            <a:r>
              <a:rPr lang="en-GB" noProof="0" dirty="0"/>
              <a:t>Commination between remote components SOAP, COM+, REST, etc.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Scripting Languages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Components are integrated by platform rules:</a:t>
            </a:r>
          </a:p>
          <a:p>
            <a:pPr lvl="1"/>
            <a:r>
              <a:rPr lang="en-GB" noProof="0" dirty="0"/>
              <a:t>Platform glue language (Java).</a:t>
            </a:r>
          </a:p>
          <a:p>
            <a:pPr lvl="1"/>
            <a:r>
              <a:rPr lang="en-GB" noProof="0" dirty="0"/>
              <a:t>Multiple platform languages, byte code level (C#, VB.NET, - .NET).</a:t>
            </a:r>
          </a:p>
          <a:p>
            <a:pPr lvl="1"/>
            <a:r>
              <a:rPr lang="en-GB" noProof="0" dirty="0"/>
              <a:t>Scripting languages (IE, COM, VB, JavaScript).</a:t>
            </a:r>
          </a:p>
          <a:p>
            <a:pPr lvl="2"/>
            <a:r>
              <a:rPr lang="en-GB" noProof="0" dirty="0"/>
              <a:t>Component implements specific scripting language (</a:t>
            </a:r>
            <a:r>
              <a:rPr lang="en-GB" noProof="0" dirty="0" err="1"/>
              <a:t>IDispatch</a:t>
            </a:r>
            <a:r>
              <a:rPr lang="en-GB" noProof="0" dirty="0"/>
              <a:t>).</a:t>
            </a:r>
          </a:p>
          <a:p>
            <a:pPr lvl="2"/>
            <a:r>
              <a:rPr lang="en-GB" noProof="0" dirty="0"/>
              <a:t>Scripting runtime uses that interface (Invoke(</a:t>
            </a:r>
            <a:r>
              <a:rPr lang="en-GB" noProof="0" dirty="0" err="1"/>
              <a:t>MethodName</a:t>
            </a:r>
            <a:r>
              <a:rPr lang="en-GB" noProof="0" dirty="0"/>
              <a:t>, arguments[])).</a:t>
            </a:r>
          </a:p>
          <a:p>
            <a:pPr lvl="2"/>
            <a:r>
              <a:rPr lang="en-GB" noProof="0" dirty="0"/>
              <a:t>Methods are called by names (String parameters).</a:t>
            </a:r>
          </a:p>
          <a:p>
            <a:pPr lvl="2"/>
            <a:r>
              <a:rPr lang="en-GB" noProof="0" dirty="0"/>
              <a:t>Data is passed as string.</a:t>
            </a:r>
          </a:p>
          <a:p>
            <a:pPr lvl="2"/>
            <a:r>
              <a:rPr lang="en-GB" noProof="0" dirty="0"/>
              <a:t>Platform determines data and performs conversion.</a:t>
            </a:r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cbse-10</Template>
  <TotalTime>7531</TotalTime>
  <Words>803</Words>
  <Application>Microsoft Office PowerPoint</Application>
  <PresentationFormat>Affichage à l'écran (4:3)</PresentationFormat>
  <Paragraphs>165</Paragraphs>
  <Slides>24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Candara</vt:lpstr>
      <vt:lpstr>Soho</vt:lpstr>
      <vt:lpstr>Dessin Microsoft Visio 2003-2010</vt:lpstr>
      <vt:lpstr>Visio</vt:lpstr>
      <vt:lpstr>Component System Development</vt:lpstr>
      <vt:lpstr>Topics</vt:lpstr>
      <vt:lpstr>Components Selection</vt:lpstr>
      <vt:lpstr>Components Selection (OTSO Model)</vt:lpstr>
      <vt:lpstr>Evaluation Criteria Selection</vt:lpstr>
      <vt:lpstr>COTS Evaluation Criteria Groups</vt:lpstr>
      <vt:lpstr>Selection Process</vt:lpstr>
      <vt:lpstr>Gluing Components</vt:lpstr>
      <vt:lpstr>Scripting Languages</vt:lpstr>
      <vt:lpstr>Graphical Software Building</vt:lpstr>
      <vt:lpstr>Visual Editor (Visual Studio)</vt:lpstr>
      <vt:lpstr>Shooter Game from Components</vt:lpstr>
      <vt:lpstr>Architecture</vt:lpstr>
      <vt:lpstr>Components</vt:lpstr>
      <vt:lpstr>Requirements</vt:lpstr>
      <vt:lpstr>Component Candidates</vt:lpstr>
      <vt:lpstr>Selection</vt:lpstr>
      <vt:lpstr>Architecture Change</vt:lpstr>
      <vt:lpstr>Changes</vt:lpstr>
      <vt:lpstr>Developer Roles</vt:lpstr>
      <vt:lpstr>Component System Maintenance</vt:lpstr>
      <vt:lpstr>Summary</vt:lpstr>
      <vt:lpstr>References</vt:lpstr>
      <vt:lpstr>Komponentinės programinės įrangos kūrimas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Re: MAGISTRU modulis: Komponentinis programu sistemu projektavimas</dc:title>
  <dc:creator>Utilisateur Windows</dc:creator>
  <cp:lastModifiedBy>Šarūnas Packevičius</cp:lastModifiedBy>
  <cp:revision>499</cp:revision>
  <dcterms:created xsi:type="dcterms:W3CDTF">2011-08-08T21:06:46Z</dcterms:created>
  <dcterms:modified xsi:type="dcterms:W3CDTF">2021-05-10T21:20:31Z</dcterms:modified>
</cp:coreProperties>
</file>