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61" r:id="rId12"/>
    <p:sldId id="262" r:id="rId13"/>
    <p:sldId id="27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83" autoAdjust="0"/>
  </p:normalViewPr>
  <p:slideViewPr>
    <p:cSldViewPr>
      <p:cViewPr varScale="1">
        <p:scale>
          <a:sx n="143" d="100"/>
          <a:sy n="143" d="100"/>
        </p:scale>
        <p:origin x="8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bse-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cat>
            <c:strRef>
              <c:f>'[cbse-02.xlsx]Sheet3'!$C$7:$C$14</c:f>
              <c:strCache>
                <c:ptCount val="8"/>
                <c:pt idx="0">
                  <c:v>.NET </c:v>
                </c:pt>
                <c:pt idx="1">
                  <c:v>ActiveX / COM </c:v>
                </c:pt>
                <c:pt idx="2">
                  <c:v>Java Components</c:v>
                </c:pt>
                <c:pt idx="3">
                  <c:v>JavaScript / AJAX</c:v>
                </c:pt>
                <c:pt idx="4">
                  <c:v>Flash / Flex</c:v>
                </c:pt>
                <c:pt idx="5">
                  <c:v>C++ / MFC Class Librarie</c:v>
                </c:pt>
                <c:pt idx="6">
                  <c:v>DLL</c:v>
                </c:pt>
                <c:pt idx="7">
                  <c:v>VCL</c:v>
                </c:pt>
              </c:strCache>
            </c:strRef>
          </c:cat>
          <c:val>
            <c:numRef>
              <c:f>'[cbse-02.xlsx]Sheet3'!$D$7:$D$14</c:f>
              <c:numCache>
                <c:formatCode>General</c:formatCode>
                <c:ptCount val="8"/>
                <c:pt idx="0">
                  <c:v>1368</c:v>
                </c:pt>
                <c:pt idx="1">
                  <c:v>451</c:v>
                </c:pt>
                <c:pt idx="2">
                  <c:v>169</c:v>
                </c:pt>
                <c:pt idx="3">
                  <c:v>164</c:v>
                </c:pt>
                <c:pt idx="4">
                  <c:v>17</c:v>
                </c:pt>
                <c:pt idx="5">
                  <c:v>78</c:v>
                </c:pt>
                <c:pt idx="6">
                  <c:v>308</c:v>
                </c:pt>
                <c:pt idx="7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5D-4738-8D8A-AEA7F04E3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9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11/05/2021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11/05/2021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Development Business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Technologies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 err="1"/>
              <a:t>ComponentSource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.NET pop</a:t>
            </a: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04693061"/>
              </p:ext>
            </p:extLst>
          </p:nvPr>
        </p:nvGraphicFramePr>
        <p:xfrm>
          <a:off x="4616450" y="1298575"/>
          <a:ext cx="4251325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68045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Imperfect technology can exist in a market</a:t>
            </a:r>
          </a:p>
          <a:p>
            <a:pPr lvl="0"/>
            <a:r>
              <a:rPr lang="en-GB" noProof="0" dirty="0"/>
              <a:t>Perfect technology can wannish without market.</a:t>
            </a:r>
          </a:p>
          <a:p>
            <a:pPr lvl="0"/>
            <a:r>
              <a:rPr lang="en-GB" noProof="0" dirty="0"/>
              <a:t>Gradual market build.</a:t>
            </a:r>
          </a:p>
          <a:p>
            <a:r>
              <a:rPr lang="en-GB" noProof="0" dirty="0"/>
              <a:t>Components can be distributed </a:t>
            </a:r>
            <a:r>
              <a:rPr lang="en-GB" noProof="0"/>
              <a:t>personally or </a:t>
            </a:r>
            <a:r>
              <a:rPr lang="en-GB" noProof="0" dirty="0"/>
              <a:t>by a middle-tier.</a:t>
            </a:r>
          </a:p>
          <a:p>
            <a:r>
              <a:rPr lang="en-GB" noProof="0" dirty="0"/>
              <a:t>Licensing models: per user, developer, free, etc.</a:t>
            </a:r>
          </a:p>
          <a:p>
            <a:r>
              <a:rPr lang="en-GB" noProof="0" dirty="0"/>
              <a:t>.NET - pop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Component-Based Software Development for Embedded Systems: An Overview of Current Research Trends, Springer, ISBN 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Building Reliable Component-Based Software Systems, 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Component Software: Beyond Object-Oriented Programming. Addison-Wesley Professional, 2002, ISBN 978-0201178883, 411p.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 err="1"/>
              <a:t>Komponentų</a:t>
            </a:r>
            <a:r>
              <a:rPr lang="en-GB" noProof="0" dirty="0"/>
              <a:t> </a:t>
            </a:r>
            <a:r>
              <a:rPr lang="en-GB" noProof="0" dirty="0" err="1"/>
              <a:t>gamybos</a:t>
            </a:r>
            <a:r>
              <a:rPr lang="en-GB" noProof="0" dirty="0"/>
              <a:t> </a:t>
            </a:r>
            <a:r>
              <a:rPr lang="en-GB" noProof="0" dirty="0" err="1"/>
              <a:t>verslas</a:t>
            </a:r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8640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8640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726" y="207690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7690"/>
            <a:ext cx="679450" cy="67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2875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Markets</a:t>
            </a:r>
          </a:p>
          <a:p>
            <a:r>
              <a:rPr lang="en-GB" noProof="0" dirty="0"/>
              <a:t>Building Market</a:t>
            </a:r>
          </a:p>
          <a:p>
            <a:r>
              <a:rPr lang="en-GB" noProof="0" dirty="0"/>
              <a:t>Components Distribution</a:t>
            </a:r>
          </a:p>
          <a:p>
            <a:r>
              <a:rPr lang="en-GB" noProof="0" dirty="0"/>
              <a:t>Licensing</a:t>
            </a:r>
          </a:p>
          <a:p>
            <a:r>
              <a:rPr lang="en-GB" noProof="0" dirty="0"/>
              <a:t>Trends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Market and Technology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Imperfect technology can exist in a market</a:t>
            </a:r>
          </a:p>
          <a:p>
            <a:pPr lvl="0"/>
            <a:r>
              <a:rPr lang="en-GB" noProof="0" dirty="0"/>
              <a:t>Perfect technology can wannish without market.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36778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Building Market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Match supply and demand.</a:t>
            </a:r>
          </a:p>
          <a:p>
            <a:endParaRPr lang="en-GB" noProof="0" dirty="0"/>
          </a:p>
          <a:p>
            <a:r>
              <a:rPr lang="en-GB" noProof="0" dirty="0"/>
              <a:t>Gradual approach: extend existing technologies.</a:t>
            </a:r>
          </a:p>
          <a:p>
            <a:pPr lvl="1"/>
            <a:r>
              <a:rPr lang="en-GB" noProof="0" dirty="0"/>
              <a:t>VBX -&gt; OCX -&gt; OLE -&gt; ActiveX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63529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Technologies 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Markets are created based on technologies' flexibility.</a:t>
            </a:r>
          </a:p>
          <a:p>
            <a:r>
              <a:rPr lang="en-GB" noProof="0" dirty="0"/>
              <a:t>Components are bought from independent sources and integrated by third parties.</a:t>
            </a:r>
          </a:p>
          <a:p>
            <a:r>
              <a:rPr lang="en-GB" noProof="0" dirty="0"/>
              <a:t>Late state integration can be used with components.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631478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Obtain components:</a:t>
            </a:r>
          </a:p>
          <a:p>
            <a:pPr lvl="1"/>
            <a:r>
              <a:rPr lang="en-GB" noProof="0" dirty="0"/>
              <a:t>Component stores,</a:t>
            </a:r>
          </a:p>
          <a:p>
            <a:pPr lvl="1"/>
            <a:r>
              <a:rPr lang="en-GB" noProof="0" dirty="0"/>
              <a:t>Web search,</a:t>
            </a:r>
          </a:p>
          <a:p>
            <a:pPr lvl="1"/>
            <a:r>
              <a:rPr lang="en-GB" noProof="0" dirty="0"/>
              <a:t>Web services discovery registry (UDDI).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13416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Catalogues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are provided in catalogues.</a:t>
            </a:r>
          </a:p>
          <a:p>
            <a:r>
              <a:rPr lang="en-GB" noProof="0" dirty="0"/>
              <a:t>Universal component description language/style.</a:t>
            </a:r>
          </a:p>
          <a:p>
            <a:r>
              <a:rPr lang="en-GB" noProof="0" dirty="0"/>
              <a:t>Components grouped by:</a:t>
            </a:r>
          </a:p>
          <a:p>
            <a:pPr lvl="1"/>
            <a:r>
              <a:rPr lang="en-GB" noProof="0" dirty="0"/>
              <a:t>platform: .NET, Java, COM;</a:t>
            </a:r>
          </a:p>
          <a:p>
            <a:pPr lvl="1"/>
            <a:r>
              <a:rPr lang="en-GB" noProof="0" dirty="0"/>
              <a:t>types: UI, reports, charts;</a:t>
            </a:r>
          </a:p>
          <a:p>
            <a:pPr lvl="1"/>
            <a:r>
              <a:rPr lang="en-GB" noProof="0" dirty="0"/>
              <a:t>licensing: commercial, open source, free.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20366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Licensing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Per use.</a:t>
            </a:r>
          </a:p>
          <a:p>
            <a:r>
              <a:rPr lang="en-GB" noProof="0" dirty="0"/>
              <a:t>Data transfer.</a:t>
            </a:r>
          </a:p>
          <a:p>
            <a:r>
              <a:rPr lang="en-GB" noProof="0" dirty="0"/>
              <a:t>Developer, unrestricted.</a:t>
            </a:r>
          </a:p>
          <a:p>
            <a:r>
              <a:rPr lang="en-GB" noProof="0" dirty="0"/>
              <a:t>Per instance.</a:t>
            </a:r>
          </a:p>
          <a:p>
            <a:r>
              <a:rPr lang="en-GB" noProof="0" dirty="0"/>
              <a:t>Site license.</a:t>
            </a:r>
          </a:p>
          <a:p>
            <a:r>
              <a:rPr lang="en-GB" noProof="0" dirty="0"/>
              <a:t>Others, combinations…</a:t>
            </a:r>
          </a:p>
        </p:txBody>
      </p:sp>
    </p:spTree>
    <p:extLst>
      <p:ext uri="{BB962C8B-B14F-4D97-AF65-F5344CB8AC3E}">
        <p14:creationId xmlns:p14="http://schemas.microsoft.com/office/powerpoint/2010/main" val="21691627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Middle-tier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Companies, individuals that facilitates components sales, support.</a:t>
            </a:r>
          </a:p>
          <a:p>
            <a:r>
              <a:rPr lang="en-GB" noProof="0" dirty="0"/>
              <a:t>Developers do not have to worry about expensive activities:</a:t>
            </a:r>
          </a:p>
          <a:p>
            <a:pPr lvl="1"/>
            <a:r>
              <a:rPr lang="en-GB" noProof="0" dirty="0"/>
              <a:t>Customer support,</a:t>
            </a:r>
          </a:p>
          <a:p>
            <a:pPr lvl="1"/>
            <a:r>
              <a:rPr lang="en-GB" noProof="0" dirty="0"/>
              <a:t>Building markets.</a:t>
            </a:r>
          </a:p>
          <a:p>
            <a:r>
              <a:rPr lang="en-GB" noProof="0" dirty="0"/>
              <a:t>Ex.:</a:t>
            </a:r>
          </a:p>
          <a:p>
            <a:pPr lvl="1"/>
            <a:r>
              <a:rPr lang="en-GB" noProof="0" dirty="0" err="1"/>
              <a:t>ComponentSource</a:t>
            </a:r>
            <a:r>
              <a:rPr lang="en-GB" noProof="0" dirty="0"/>
              <a:t>,</a:t>
            </a:r>
          </a:p>
          <a:p>
            <a:pPr lvl="1"/>
            <a:r>
              <a:rPr lang="en-GB" noProof="0" dirty="0"/>
              <a:t>Java-Source.net.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698944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cbse-13</Template>
  <TotalTime>7237</TotalTime>
  <Words>382</Words>
  <Application>Microsoft Office PowerPoint</Application>
  <PresentationFormat>Affichage à l'écran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Candara</vt:lpstr>
      <vt:lpstr>Soho</vt:lpstr>
      <vt:lpstr>Component Development Business</vt:lpstr>
      <vt:lpstr>Topics</vt:lpstr>
      <vt:lpstr>Market and Technology</vt:lpstr>
      <vt:lpstr>Building Market</vt:lpstr>
      <vt:lpstr>Component Technologies Properties</vt:lpstr>
      <vt:lpstr>Distribution</vt:lpstr>
      <vt:lpstr>Catalogues</vt:lpstr>
      <vt:lpstr>Licensing</vt:lpstr>
      <vt:lpstr>Middle-tier</vt:lpstr>
      <vt:lpstr>Technologies</vt:lpstr>
      <vt:lpstr>Summary</vt:lpstr>
      <vt:lpstr>References</vt:lpstr>
      <vt:lpstr>Komponentų gamybos verslas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399</cp:revision>
  <dcterms:created xsi:type="dcterms:W3CDTF">2011-08-08T21:06:46Z</dcterms:created>
  <dcterms:modified xsi:type="dcterms:W3CDTF">2021-05-10T21:39:50Z</dcterms:modified>
</cp:coreProperties>
</file>