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" ContentType="application/vnd.visi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99" r:id="rId1"/>
  </p:sldMasterIdLst>
  <p:notesMasterIdLst>
    <p:notesMasterId r:id="rId26"/>
  </p:notesMasterIdLst>
  <p:sldIdLst>
    <p:sldId id="256" r:id="rId2"/>
    <p:sldId id="257" r:id="rId3"/>
    <p:sldId id="263" r:id="rId4"/>
    <p:sldId id="264" r:id="rId5"/>
    <p:sldId id="265" r:id="rId6"/>
    <p:sldId id="275" r:id="rId7"/>
    <p:sldId id="276" r:id="rId8"/>
    <p:sldId id="277" r:id="rId9"/>
    <p:sldId id="266" r:id="rId10"/>
    <p:sldId id="267" r:id="rId11"/>
    <p:sldId id="268" r:id="rId12"/>
    <p:sldId id="278" r:id="rId13"/>
    <p:sldId id="269" r:id="rId14"/>
    <p:sldId id="279" r:id="rId15"/>
    <p:sldId id="280" r:id="rId16"/>
    <p:sldId id="281" r:id="rId17"/>
    <p:sldId id="282" r:id="rId18"/>
    <p:sldId id="271" r:id="rId19"/>
    <p:sldId id="272" r:id="rId20"/>
    <p:sldId id="273" r:id="rId21"/>
    <p:sldId id="274" r:id="rId22"/>
    <p:sldId id="261" r:id="rId23"/>
    <p:sldId id="262" r:id="rId24"/>
    <p:sldId id="283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93243" autoAdjust="0"/>
  </p:normalViewPr>
  <p:slideViewPr>
    <p:cSldViewPr>
      <p:cViewPr varScale="1">
        <p:scale>
          <a:sx n="154" d="100"/>
          <a:sy n="154" d="100"/>
        </p:scale>
        <p:origin x="5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8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F666-68BF-4350-B966-D67724C03F49}" type="datetimeFigureOut">
              <a:rPr lang="fr-FR" smtClean="0"/>
              <a:pPr/>
              <a:t>11/05/2021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A764-303B-4C21-8315-8BE78E95A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879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D8F18F-6817-4679-8A6B-D00CC26D0D0D}" type="datetime1">
              <a:rPr lang="fr-FR" smtClean="0"/>
              <a:pPr/>
              <a:t>11/05/2021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1C9B-792C-4D75-91D1-A656F88413FB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7E5A-A05C-4FAC-9682-CCDDA30EB4D6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9F8AFE-631E-4499-976F-DFAFBC86C9F1}" type="datetime1">
              <a:rPr lang="fr-FR" smtClean="0"/>
              <a:pPr/>
              <a:t>11/05/2021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FB-EFCA-4FE2-B973-E6287F316345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310ED-E096-4C3F-A7EC-F4B6EE3F0921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24D-B56F-49D1-B4F7-BDEDEBCDB76D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CDA2B8-9791-4D68-A65D-E4BF9B64E796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2C2D23-9AEF-4330-B9F8-F67FEC40616F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Microsoft_Visio_2003-2010_Drawing.vsd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Components Quality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Contract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GB" noProof="0" dirty="0"/>
              <a:t>Server contract</a:t>
            </a:r>
          </a:p>
          <a:p>
            <a:pPr lvl="1"/>
            <a:r>
              <a:rPr lang="en-GB" noProof="0" dirty="0"/>
              <a:t>Works as defined in component specification.</a:t>
            </a:r>
          </a:p>
          <a:p>
            <a:pPr lvl="0"/>
            <a:r>
              <a:rPr lang="en-GB" noProof="0" dirty="0"/>
              <a:t>Client contract</a:t>
            </a:r>
          </a:p>
          <a:p>
            <a:pPr lvl="1"/>
            <a:r>
              <a:rPr lang="en-GB" noProof="0" dirty="0"/>
              <a:t>Component works as it is expected from it in a component system.</a:t>
            </a:r>
          </a:p>
        </p:txBody>
      </p:sp>
    </p:spTree>
    <p:extLst>
      <p:ext uri="{BB962C8B-B14F-4D97-AF65-F5344CB8AC3E}">
        <p14:creationId xmlns:p14="http://schemas.microsoft.com/office/powerpoint/2010/main" val="19490277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Developer uses same testing methods (white, black box, ...).</a:t>
            </a:r>
          </a:p>
          <a:p>
            <a:pPr lvl="1"/>
            <a:endParaRPr lang="en-GB" noProof="0" dirty="0"/>
          </a:p>
          <a:p>
            <a:r>
              <a:rPr lang="en-GB" noProof="0" dirty="0"/>
              <a:t>Developer tests according component’s specification:</a:t>
            </a:r>
          </a:p>
          <a:p>
            <a:pPr lvl="1"/>
            <a:r>
              <a:rPr lang="en-GB" noProof="0" dirty="0"/>
              <a:t>Imitates possible environments and tests in them.</a:t>
            </a:r>
          </a:p>
          <a:p>
            <a:pPr lvl="1"/>
            <a:r>
              <a:rPr lang="en-GB" noProof="0" dirty="0"/>
              <a:t>Provides tests with a component.</a:t>
            </a:r>
          </a:p>
          <a:p>
            <a:endParaRPr lang="en-GB" noProof="0" dirty="0"/>
          </a:p>
          <a:p>
            <a:r>
              <a:rPr lang="en-GB" noProof="0" dirty="0"/>
              <a:t>Client tests if component works as expected.</a:t>
            </a:r>
          </a:p>
        </p:txBody>
      </p:sp>
    </p:spTree>
    <p:extLst>
      <p:ext uri="{BB962C8B-B14F-4D97-AF65-F5344CB8AC3E}">
        <p14:creationId xmlns:p14="http://schemas.microsoft.com/office/powerpoint/2010/main" val="2862060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Contract 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 expects:</a:t>
            </a:r>
          </a:p>
          <a:p>
            <a:pPr lvl="1"/>
            <a:r>
              <a:rPr lang="en-GB" noProof="0" dirty="0"/>
              <a:t>Does environment provide expected services?</a:t>
            </a:r>
          </a:p>
          <a:p>
            <a:pPr lvl="1"/>
            <a:r>
              <a:rPr lang="en-GB" noProof="0" dirty="0"/>
              <a:t>Does dependent components work as expected?</a:t>
            </a:r>
          </a:p>
          <a:p>
            <a:pPr lvl="1"/>
            <a:endParaRPr lang="en-GB" noProof="0" dirty="0"/>
          </a:p>
          <a:p>
            <a:r>
              <a:rPr lang="en-GB" noProof="0" dirty="0"/>
              <a:t>Component is provided with contract tests.</a:t>
            </a:r>
          </a:p>
          <a:p>
            <a:r>
              <a:rPr lang="en-GB" noProof="0" dirty="0"/>
              <a:t>Component is integrated into client context.</a:t>
            </a:r>
          </a:p>
          <a:p>
            <a:r>
              <a:rPr lang="en-GB" noProof="0" dirty="0"/>
              <a:t>Included component tests ate executed.</a:t>
            </a:r>
          </a:p>
          <a:p>
            <a:r>
              <a:rPr lang="en-GB" noProof="0" dirty="0"/>
              <a:t>Tests check if environment matches expectations.</a:t>
            </a:r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01379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Tests Steps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GB" noProof="0" dirty="0"/>
              <a:t>Setting initial state.</a:t>
            </a:r>
          </a:p>
          <a:p>
            <a:pPr lvl="0"/>
            <a:r>
              <a:rPr lang="en-GB" noProof="0" dirty="0"/>
              <a:t>Passing test date.</a:t>
            </a:r>
          </a:p>
          <a:p>
            <a:pPr lvl="0"/>
            <a:r>
              <a:rPr lang="en-GB" noProof="0" dirty="0"/>
              <a:t>Using component services.</a:t>
            </a:r>
          </a:p>
          <a:p>
            <a:pPr lvl="0"/>
            <a:r>
              <a:rPr lang="en-GB" noProof="0" dirty="0"/>
              <a:t>Checking component state.</a:t>
            </a:r>
          </a:p>
          <a:p>
            <a:pPr lvl="0"/>
            <a:r>
              <a:rPr lang="en-GB" noProof="0" dirty="0"/>
              <a:t>Validating component response.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55434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Candy Vending Machine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2536" y="1556792"/>
            <a:ext cx="8185928" cy="4512755"/>
          </a:xfrm>
        </p:spPr>
      </p:pic>
    </p:spTree>
    <p:extLst>
      <p:ext uri="{BB962C8B-B14F-4D97-AF65-F5344CB8AC3E}">
        <p14:creationId xmlns:p14="http://schemas.microsoft.com/office/powerpoint/2010/main" val="101595865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Candy Vending – </a:t>
            </a:r>
            <a:r>
              <a:rPr lang="en-GB" noProof="0" dirty="0" err="1"/>
              <a:t>CoinsCollector</a:t>
            </a:r>
            <a:r>
              <a:rPr lang="en-GB" noProof="0" dirty="0"/>
              <a:t> Interface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212439"/>
              </p:ext>
            </p:extLst>
          </p:nvPr>
        </p:nvGraphicFramePr>
        <p:xfrm>
          <a:off x="395536" y="1340768"/>
          <a:ext cx="8496944" cy="5376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22790" imgH="3748841" progId="Word.Document.12">
                  <p:embed/>
                </p:oleObj>
              </mc:Choice>
              <mc:Fallback>
                <p:oleObj name="Document" r:id="rId2" imgW="5922790" imgH="37488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340768"/>
                        <a:ext cx="8496944" cy="5376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764547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Coins Collector Tests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GB" noProof="0" dirty="0"/>
              <a:t>Start collection (need 2.5 Eur).</a:t>
            </a:r>
          </a:p>
          <a:p>
            <a:pPr lvl="0"/>
            <a:r>
              <a:rPr lang="en-GB" noProof="0" dirty="0"/>
              <a:t>Insert 1 Eur coin.</a:t>
            </a:r>
          </a:p>
          <a:p>
            <a:pPr lvl="0"/>
            <a:r>
              <a:rPr lang="en-GB" noProof="0" dirty="0"/>
              <a:t>Insert 2 Eur coin.</a:t>
            </a:r>
          </a:p>
          <a:p>
            <a:pPr lvl="0"/>
            <a:r>
              <a:rPr lang="en-GB" noProof="0" dirty="0"/>
              <a:t>Stop collection.</a:t>
            </a:r>
          </a:p>
          <a:p>
            <a:pPr lvl="0"/>
            <a:r>
              <a:rPr lang="en-GB" noProof="0" dirty="0"/>
              <a:t>Check collected amount. </a:t>
            </a:r>
          </a:p>
          <a:p>
            <a:pPr lvl="0"/>
            <a:r>
              <a:rPr lang="en-GB" noProof="0" dirty="0"/>
              <a:t>Expects: 2.5 Eur.</a:t>
            </a:r>
          </a:p>
          <a:p>
            <a:endParaRPr lang="en-GB" noProof="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934218"/>
              </p:ext>
            </p:extLst>
          </p:nvPr>
        </p:nvGraphicFramePr>
        <p:xfrm>
          <a:off x="3932388" y="2276872"/>
          <a:ext cx="5900232" cy="4581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66396" imgH="4476761" progId="Word.Document.12">
                  <p:embed/>
                </p:oleObj>
              </mc:Choice>
              <mc:Fallback>
                <p:oleObj name="Document" r:id="rId2" imgW="5766396" imgH="44767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32388" y="2276872"/>
                        <a:ext cx="5900232" cy="4581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248747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Test 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Missing </a:t>
            </a:r>
            <a:r>
              <a:rPr lang="en-GB" noProof="0" dirty="0" err="1"/>
              <a:t>insertCoin</a:t>
            </a:r>
            <a:r>
              <a:rPr lang="en-GB" noProof="0" dirty="0"/>
              <a:t> method – internal state can not be observed or manipulated.</a:t>
            </a:r>
          </a:p>
          <a:p>
            <a:endParaRPr lang="en-GB" noProof="0" dirty="0"/>
          </a:p>
          <a:p>
            <a:r>
              <a:rPr lang="en-GB" noProof="0" dirty="0"/>
              <a:t>Solutions:</a:t>
            </a:r>
          </a:p>
          <a:p>
            <a:pPr lvl="1"/>
            <a:r>
              <a:rPr lang="en-GB" noProof="0" dirty="0"/>
              <a:t>State is changed using existing component’s interface.</a:t>
            </a:r>
          </a:p>
          <a:p>
            <a:pPr lvl="1"/>
            <a:r>
              <a:rPr lang="en-GB" noProof="0" dirty="0"/>
              <a:t>Component is provided with a testing interface.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5832410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Testing Interface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Special purpose-built testing interface: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422143"/>
              </p:ext>
            </p:extLst>
          </p:nvPr>
        </p:nvGraphicFramePr>
        <p:xfrm>
          <a:off x="611559" y="1988840"/>
          <a:ext cx="8387229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17401" imgH="3152993" progId="Word.Document.12">
                  <p:embed/>
                </p:oleObj>
              </mc:Choice>
              <mc:Fallback>
                <p:oleObj name="Document" r:id="rId2" imgW="5917401" imgH="31529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59" y="1988840"/>
                        <a:ext cx="8387229" cy="4464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12293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Providing Testing Interfaces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GB" noProof="0" dirty="0"/>
              <a:t>All-in-One, convenient.</a:t>
            </a:r>
          </a:p>
          <a:p>
            <a:pPr lvl="0"/>
            <a:r>
              <a:rPr lang="en-GB" noProof="0" dirty="0"/>
              <a:t>Two components:</a:t>
            </a:r>
          </a:p>
          <a:p>
            <a:pPr lvl="1"/>
            <a:r>
              <a:rPr lang="en-GB" noProof="0" dirty="0"/>
              <a:t>Component</a:t>
            </a:r>
          </a:p>
          <a:p>
            <a:pPr lvl="1"/>
            <a:r>
              <a:rPr lang="en-GB" noProof="0" dirty="0"/>
              <a:t>And Component with a contract testing.</a:t>
            </a:r>
          </a:p>
          <a:p>
            <a:pPr lvl="2"/>
            <a:r>
              <a:rPr lang="en-GB" noProof="0" dirty="0"/>
              <a:t>After resting redundant components can be removed.</a:t>
            </a:r>
          </a:p>
        </p:txBody>
      </p:sp>
    </p:spTree>
    <p:extLst>
      <p:ext uri="{BB962C8B-B14F-4D97-AF65-F5344CB8AC3E}">
        <p14:creationId xmlns:p14="http://schemas.microsoft.com/office/powerpoint/2010/main" val="1349269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Testing Problems</a:t>
            </a:r>
          </a:p>
          <a:p>
            <a:r>
              <a:rPr lang="en-GB" noProof="0" dirty="0"/>
              <a:t>Integrated Components Tests</a:t>
            </a:r>
          </a:p>
          <a:p>
            <a:r>
              <a:rPr lang="en-GB" noProof="0" dirty="0"/>
              <a:t>Assertion Tests</a:t>
            </a:r>
          </a:p>
          <a:p>
            <a:r>
              <a:rPr lang="en-GB" noProof="0" dirty="0"/>
              <a:t>Component Contract Test</a:t>
            </a:r>
          </a:p>
          <a:p>
            <a:r>
              <a:rPr lang="en-GB" noProof="0" dirty="0"/>
              <a:t>Component Test Interface</a:t>
            </a:r>
          </a:p>
          <a:p>
            <a:r>
              <a:rPr lang="en-GB" noProof="0" dirty="0"/>
              <a:t>Component System Testing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Integrated Contract Testing Model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981945"/>
              </p:ext>
            </p:extLst>
          </p:nvPr>
        </p:nvGraphicFramePr>
        <p:xfrm>
          <a:off x="395536" y="1484784"/>
          <a:ext cx="8354207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48226" imgH="3289060" progId="Visio.Drawing.11">
                  <p:embed/>
                </p:oleObj>
              </mc:Choice>
              <mc:Fallback>
                <p:oleObj name="Visio" r:id="rId2" imgW="6248226" imgH="32890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484784"/>
                        <a:ext cx="8354207" cy="439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19218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System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GB" noProof="0" dirty="0"/>
              <a:t>Components are tested in isolation.</a:t>
            </a:r>
          </a:p>
          <a:p>
            <a:pPr lvl="0"/>
            <a:r>
              <a:rPr lang="en-GB" noProof="0" dirty="0"/>
              <a:t>Combine components – integration testing. </a:t>
            </a:r>
          </a:p>
          <a:p>
            <a:pPr lvl="0"/>
            <a:r>
              <a:rPr lang="en-GB" noProof="0" dirty="0"/>
              <a:t>Combine more components – integration testing. </a:t>
            </a:r>
          </a:p>
          <a:p>
            <a:pPr lvl="0"/>
            <a:r>
              <a:rPr lang="en-GB" noProof="0" dirty="0"/>
              <a:t>Full system test.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540180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Developers test to component’s specification.</a:t>
            </a:r>
          </a:p>
          <a:p>
            <a:r>
              <a:rPr lang="en-GB" noProof="0" dirty="0"/>
              <a:t>Users perform contract tests:</a:t>
            </a:r>
          </a:p>
          <a:p>
            <a:pPr lvl="1"/>
            <a:r>
              <a:rPr lang="en-GB" noProof="0" dirty="0"/>
              <a:t>Checks if components works as expected.</a:t>
            </a:r>
          </a:p>
          <a:p>
            <a:r>
              <a:rPr lang="en-GB" noProof="0" dirty="0"/>
              <a:t>Developer provides testing interface and tests.</a:t>
            </a:r>
          </a:p>
          <a:p>
            <a:r>
              <a:rPr lang="en-GB" noProof="0" dirty="0"/>
              <a:t>No changes in full system testing.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Gross, H.-G., Component-Based Software Testing with UML. 2010, Berlin: Springer.</a:t>
            </a:r>
          </a:p>
          <a:p>
            <a:r>
              <a:rPr lang="en-GB" noProof="0" dirty="0" err="1"/>
              <a:t>Beydeda</a:t>
            </a:r>
            <a:r>
              <a:rPr lang="en-GB" noProof="0" dirty="0"/>
              <a:t>, S. Self-testability in unit testing. 2005.</a:t>
            </a:r>
          </a:p>
          <a:p>
            <a:r>
              <a:rPr lang="en-GB" noProof="0" dirty="0"/>
              <a:t>64.	Canna, J. Testing, fun? Really?: Using unit and functional tests in the development process.  2001  2010-09-10]; Available from: http://www-128.ibm.com/developerworks/library/j-test.html.</a:t>
            </a:r>
          </a:p>
          <a:p>
            <a:r>
              <a:rPr lang="en-GB" noProof="0" dirty="0" err="1"/>
              <a:t>Louridas</a:t>
            </a:r>
            <a:r>
              <a:rPr lang="en-GB" noProof="0" dirty="0"/>
              <a:t>, P., JUnit: unit testing and coding in tandem. Software, IEEE, 2005. 22(4): p. 12-15.</a:t>
            </a:r>
          </a:p>
          <a:p>
            <a:r>
              <a:rPr lang="en-GB" noProof="0" dirty="0"/>
              <a:t>Binder, R.V., Testing Object-Oriented Systems: Models, Patterns, and Tools. 2003, Boston: Addison-Wesley Professional. 1248.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 err="1"/>
              <a:t>Komponentų</a:t>
            </a:r>
            <a:r>
              <a:rPr lang="en-GB" noProof="0" dirty="0"/>
              <a:t> </a:t>
            </a:r>
            <a:r>
              <a:rPr lang="en-GB" noProof="0" dirty="0" err="1"/>
              <a:t>kokybė</a:t>
            </a:r>
            <a:endParaRPr lang="en-GB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797152"/>
            <a:ext cx="809627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lt-LT" dirty="0"/>
              <a:t>Projektas „Aukštojo mokslo I ir II pakopų informatikos ir informatikos inžinerijos krypčių studijų programų atnaujinimas bei naujų sukūrimas ir įgyvendinimas (AMIPA)“, projekto kodas VP1–2.2–ŠMM–09–V–01–003, finansuojamas iš Europos socialinio fondo ir Lietuvos valstybės biudžeto lėšų.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8640"/>
            <a:ext cx="16319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8640"/>
            <a:ext cx="15367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726" y="207690"/>
            <a:ext cx="8445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7690"/>
            <a:ext cx="679450" cy="67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18530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Testing Problems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 works in unknown context.</a:t>
            </a:r>
          </a:p>
          <a:p>
            <a:pPr lvl="1"/>
            <a:r>
              <a:rPr lang="en-GB" noProof="0" dirty="0"/>
              <a:t>Developers can only guess about component's usage.</a:t>
            </a:r>
          </a:p>
          <a:p>
            <a:r>
              <a:rPr lang="en-GB" noProof="0" dirty="0"/>
              <a:t>Component is a black box.</a:t>
            </a:r>
          </a:p>
          <a:p>
            <a:pPr lvl="1"/>
            <a:r>
              <a:rPr lang="en-GB" noProof="0" dirty="0"/>
              <a:t>Reduced testability and controllability.</a:t>
            </a:r>
          </a:p>
          <a:p>
            <a:r>
              <a:rPr lang="en-GB" noProof="0" dirty="0"/>
              <a:t>Sufficient component testing:</a:t>
            </a:r>
          </a:p>
          <a:p>
            <a:pPr lvl="1"/>
            <a:r>
              <a:rPr lang="en-GB" noProof="0" dirty="0"/>
              <a:t>How much testing is needed by user?</a:t>
            </a:r>
          </a:p>
          <a:p>
            <a:pPr lvl="1"/>
            <a:r>
              <a:rPr lang="en-GB" noProof="0" dirty="0"/>
              <a:t>How much testing is needed by developer?</a:t>
            </a:r>
          </a:p>
        </p:txBody>
      </p:sp>
    </p:spTree>
    <p:extLst>
      <p:ext uri="{BB962C8B-B14F-4D97-AF65-F5344CB8AC3E}">
        <p14:creationId xmlns:p14="http://schemas.microsoft.com/office/powerpoint/2010/main" val="20353442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Integrated Components Tests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Tests are provided with a component.</a:t>
            </a:r>
          </a:p>
          <a:p>
            <a:r>
              <a:rPr lang="en-GB" noProof="0" dirty="0"/>
              <a:t>Tests are provided by component developer.</a:t>
            </a:r>
          </a:p>
          <a:p>
            <a:r>
              <a:rPr lang="en-GB" noProof="0" dirty="0"/>
              <a:t>Tests check if component is used correctly – validates user data.</a:t>
            </a:r>
          </a:p>
          <a:p>
            <a:r>
              <a:rPr lang="en-GB" noProof="0" dirty="0"/>
              <a:t>Tests check if component calculates correct response.</a:t>
            </a:r>
          </a:p>
          <a:p>
            <a:r>
              <a:rPr lang="en-GB" noProof="0" dirty="0"/>
              <a:t>Component checks if environment is satisfactory:</a:t>
            </a:r>
          </a:p>
          <a:p>
            <a:pPr lvl="1"/>
            <a:r>
              <a:rPr lang="en-GB" noProof="0" dirty="0"/>
              <a:t>Are all dependencies met?</a:t>
            </a:r>
          </a:p>
          <a:p>
            <a:pPr lvl="1"/>
            <a:r>
              <a:rPr lang="en-GB" noProof="0" dirty="0"/>
              <a:t>Are all platform services available?</a:t>
            </a:r>
          </a:p>
        </p:txBody>
      </p:sp>
    </p:spTree>
    <p:extLst>
      <p:ext uri="{BB962C8B-B14F-4D97-AF65-F5344CB8AC3E}">
        <p14:creationId xmlns:p14="http://schemas.microsoft.com/office/powerpoint/2010/main" val="9961615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Assertions and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Assertions are not testing.</a:t>
            </a:r>
          </a:p>
          <a:p>
            <a:r>
              <a:rPr lang="en-GB" noProof="0" dirty="0"/>
              <a:t>Assertions are using during development and integration.</a:t>
            </a:r>
          </a:p>
          <a:p>
            <a:r>
              <a:rPr lang="en-GB" noProof="0" dirty="0"/>
              <a:t>Reassembles hardware self-check tests.</a:t>
            </a:r>
          </a:p>
          <a:p>
            <a:r>
              <a:rPr lang="en-GB" noProof="0" dirty="0"/>
              <a:t>Assertions are added to component code and are validated on each use..</a:t>
            </a:r>
          </a:p>
        </p:txBody>
      </p:sp>
    </p:spTree>
    <p:extLst>
      <p:ext uri="{BB962C8B-B14F-4D97-AF65-F5344CB8AC3E}">
        <p14:creationId xmlns:p14="http://schemas.microsoft.com/office/powerpoint/2010/main" val="8523822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Assertion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GB" noProof="0" dirty="0"/>
              <a:t>Method: preconditions.</a:t>
            </a:r>
          </a:p>
          <a:p>
            <a:pPr lvl="0"/>
            <a:r>
              <a:rPr lang="en-GB" noProof="0" dirty="0"/>
              <a:t>Method: postconditions.</a:t>
            </a:r>
          </a:p>
          <a:p>
            <a:pPr lvl="0"/>
            <a:r>
              <a:rPr lang="en-GB" noProof="0" dirty="0"/>
              <a:t>Object: invariants.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79194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Bank Example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340768"/>
            <a:ext cx="5259329" cy="3024336"/>
          </a:xfr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209256"/>
              </p:ext>
            </p:extLst>
          </p:nvPr>
        </p:nvGraphicFramePr>
        <p:xfrm>
          <a:off x="4427984" y="4581128"/>
          <a:ext cx="6673850" cy="247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17401" imgH="2197159" progId="Word.Document.12">
                  <p:embed/>
                </p:oleObj>
              </mc:Choice>
              <mc:Fallback>
                <p:oleObj name="Document" r:id="rId3" imgW="5917401" imgH="2197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984" y="4581128"/>
                        <a:ext cx="6673850" cy="2478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6017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Assertions in Code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256258"/>
              </p:ext>
            </p:extLst>
          </p:nvPr>
        </p:nvGraphicFramePr>
        <p:xfrm>
          <a:off x="681064" y="1412776"/>
          <a:ext cx="8643464" cy="5729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22790" imgH="3925504" progId="Word.Document.12">
                  <p:embed/>
                </p:oleObj>
              </mc:Choice>
              <mc:Fallback>
                <p:oleObj name="Document" r:id="rId2" imgW="5922790" imgH="39255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1064" y="1412776"/>
                        <a:ext cx="8643464" cy="5729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4933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Usage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1626496"/>
          </a:xfrm>
        </p:spPr>
        <p:txBody>
          <a:bodyPr/>
          <a:lstStyle/>
          <a:p>
            <a:r>
              <a:rPr lang="en-GB" noProof="0" dirty="0"/>
              <a:t>Integrated with other components.</a:t>
            </a:r>
          </a:p>
          <a:p>
            <a:r>
              <a:rPr lang="en-GB" noProof="0" dirty="0"/>
              <a:t>Provides interfaces.</a:t>
            </a:r>
          </a:p>
          <a:p>
            <a:r>
              <a:rPr lang="en-GB" noProof="0" dirty="0"/>
              <a:t>Requires interfaces.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1266456"/>
          </a:xfrm>
        </p:spPr>
        <p:txBody>
          <a:bodyPr/>
          <a:lstStyle/>
          <a:p>
            <a:r>
              <a:rPr lang="en-GB" noProof="0" dirty="0"/>
              <a:t>Component does not know what components will be connected to it.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24427"/>
            <a:ext cx="7176285" cy="350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83185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cbse-14</Template>
  <TotalTime>6761</TotalTime>
  <Words>702</Words>
  <Application>Microsoft Office PowerPoint</Application>
  <PresentationFormat>Affichage à l'écran (4:3)</PresentationFormat>
  <Paragraphs>133</Paragraphs>
  <Slides>24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3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Candara</vt:lpstr>
      <vt:lpstr>Soho</vt:lpstr>
      <vt:lpstr>Document Microsoft Word</vt:lpstr>
      <vt:lpstr>Document</vt:lpstr>
      <vt:lpstr>Dessin Microsoft Visio 2003-2010</vt:lpstr>
      <vt:lpstr>Components Quality</vt:lpstr>
      <vt:lpstr>Topics</vt:lpstr>
      <vt:lpstr>Testing Problems</vt:lpstr>
      <vt:lpstr>Integrated Components Tests</vt:lpstr>
      <vt:lpstr>Assertions and Testing</vt:lpstr>
      <vt:lpstr>Assertion Types</vt:lpstr>
      <vt:lpstr>Bank Example</vt:lpstr>
      <vt:lpstr>Assertions in Code</vt:lpstr>
      <vt:lpstr>Component Usage</vt:lpstr>
      <vt:lpstr>Component Contract</vt:lpstr>
      <vt:lpstr>Component Testing</vt:lpstr>
      <vt:lpstr>Contract Test</vt:lpstr>
      <vt:lpstr>Component Tests Steps</vt:lpstr>
      <vt:lpstr>Candy Vending Machine</vt:lpstr>
      <vt:lpstr>Candy Vending – CoinsCollector Interface</vt:lpstr>
      <vt:lpstr>Coins Collector Tests</vt:lpstr>
      <vt:lpstr>Test Problem</vt:lpstr>
      <vt:lpstr>Testing Interface Design</vt:lpstr>
      <vt:lpstr>Providing Testing Interfaces</vt:lpstr>
      <vt:lpstr>Integrated Contract Testing Model</vt:lpstr>
      <vt:lpstr>Component System Testing</vt:lpstr>
      <vt:lpstr>Summary</vt:lpstr>
      <vt:lpstr>References</vt:lpstr>
      <vt:lpstr>Komponentų kokybė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Šarūnas Packevičius</cp:lastModifiedBy>
  <cp:revision>420</cp:revision>
  <dcterms:created xsi:type="dcterms:W3CDTF">2011-08-08T21:06:46Z</dcterms:created>
  <dcterms:modified xsi:type="dcterms:W3CDTF">2021-05-10T22:19:16Z</dcterms:modified>
</cp:coreProperties>
</file>