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712" r:id="rId1"/>
    <p:sldMasterId id="2147485725" r:id="rId2"/>
  </p:sldMasterIdLst>
  <p:notesMasterIdLst>
    <p:notesMasterId r:id="rId26"/>
  </p:notesMasterIdLst>
  <p:sldIdLst>
    <p:sldId id="283" r:id="rId3"/>
    <p:sldId id="281" r:id="rId4"/>
    <p:sldId id="277" r:id="rId5"/>
    <p:sldId id="280" r:id="rId6"/>
    <p:sldId id="276" r:id="rId7"/>
    <p:sldId id="278" r:id="rId8"/>
    <p:sldId id="279" r:id="rId9"/>
    <p:sldId id="257" r:id="rId10"/>
    <p:sldId id="282" r:id="rId11"/>
    <p:sldId id="264" r:id="rId12"/>
    <p:sldId id="267" r:id="rId13"/>
    <p:sldId id="265" r:id="rId14"/>
    <p:sldId id="266" r:id="rId15"/>
    <p:sldId id="258" r:id="rId16"/>
    <p:sldId id="272" r:id="rId17"/>
    <p:sldId id="270" r:id="rId18"/>
    <p:sldId id="271" r:id="rId19"/>
    <p:sldId id="273" r:id="rId20"/>
    <p:sldId id="259" r:id="rId21"/>
    <p:sldId id="260" r:id="rId22"/>
    <p:sldId id="274" r:id="rId23"/>
    <p:sldId id="261" r:id="rId24"/>
    <p:sldId id="262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 autoAdjust="0"/>
    <p:restoredTop sz="94703" autoAdjust="0"/>
  </p:normalViewPr>
  <p:slideViewPr>
    <p:cSldViewPr>
      <p:cViewPr varScale="1">
        <p:scale>
          <a:sx n="152" d="100"/>
          <a:sy n="152" d="100"/>
        </p:scale>
        <p:origin x="22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69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Necessity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mother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invention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en-US" b="1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4A764-303B-4C21-8315-8BE78E95A08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9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Necessity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mother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invention</a:t>
            </a:r>
            <a:r>
              <a:rPr lang="en-US" b="1" dirty="0"/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en-US" b="1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4A764-303B-4C21-8315-8BE78E95A08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7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451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1348D-665D-941B-9133-BE85E8FD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443A8F-6700-C584-FAA3-3377D4A35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51312C-672B-6DD7-6FFF-D834221E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8819A4-437F-CD61-2F0E-4D66857B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26A4E-97D0-F570-1B0E-5512F8D0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588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DE87B-64F1-E31C-D87D-53266E44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10070-F34D-54F5-0318-7F5D9578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AE1A04-0627-C009-FD36-2DCE4925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218FB6-6E91-1D83-0A89-927B78D1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2651E8-327B-DAF4-B4BE-54643585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34770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34AE8-363E-215F-F7EC-F583799C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E43D69-87FF-C60D-6CC2-000CBF2ED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1A75E-C415-35F5-4A51-13CDD95E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53298-2F25-6683-7ACF-ABFAA92E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5EEB6-EE99-A21F-ADCD-3DB89C1F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21334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2771B-1F03-610C-4118-CF81A42B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A17D2-8989-A70B-AB8E-3CD451FC0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05174-A5ED-3F0A-9F7F-F9E79E819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58937B-D9B1-ADAD-0E17-10BF5F15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ACB99F-AD97-F2E5-797A-E1D39960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A9BB55-29FE-A042-DF3F-087AE239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39689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A02DF-3DD0-4BCB-C98A-12048E4F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98E077-EBA6-729A-0865-ABD1B790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8B81E6-F16F-273A-999F-1594F7F9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441B80-9E9F-6AE2-E01D-B35045C47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9F236D-66A3-180D-E8F7-363065836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17D064-22A2-3BB0-4DEE-909A549E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CC67C1-E57E-492C-D141-5EABB662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99FE37-F56D-6606-025E-AD59B76A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39723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F44FA-ED9C-B03A-565D-19A5815A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ABBD7E-67E5-87F7-4DC0-814BD391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195A33-055A-58ED-AE7E-5306AC27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773D4A-D88B-01BC-D8FA-5728800B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79264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F585E7-D194-D0DA-8582-D9D42826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80F861-356C-235A-EB9E-4D0D1849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C1DFD5-4E53-37BD-913F-055EB436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0336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322D3-B30A-7109-35CF-1BD06C51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7B4F7E-61E9-BD33-56CF-47AE23CB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03CFE1-85DE-25B6-2D7A-902D91640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002124-AA5F-A76E-D478-96708232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1A65A0-6099-C197-8920-63054A97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51DD7A-2CDD-DAEF-8447-26F316CD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81326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D88C8-07EB-050F-C504-2FEC189A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85F4E4-3717-D8CA-A017-83F9D14D0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620369-F0EF-88D2-3266-814A74634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BBFD66-7111-180E-CD2F-618633C3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33469A-879F-FD5F-DA05-E96B6393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0BDC27-B917-AEC6-40D0-BD87E480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59873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43E18-ED8F-6E58-45BA-DF22D559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21BE2F-42E1-0FC9-FFFE-CD141D946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4E5376-F50C-BBF5-AC42-2E3B15F3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6FCE8-BC8E-1D83-0272-0ADD36F8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AF7D79-C64A-CB4D-39A0-BF6709F0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13009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D1FFF0-0405-F338-19D4-BB313D45F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8B53CE-6ECC-2CF2-5CF2-12896EF3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C2529B-656A-8095-F914-786AEFF0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A5EBC1-785C-811E-0B33-56CE14E1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F84A6-E0C0-FF14-8F49-38FAC546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0126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29430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4457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3A41F9-FE4D-3D5E-D581-69057BAF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26B04D-0AF0-1FF9-F997-EDEBA7A7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9C17F-DECC-B9CC-5144-09985A479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42A8EC-72FB-FA64-A2F5-C93EBF6E4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263CB-B216-A9DF-44E2-49F0AADD5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55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26" r:id="rId1"/>
    <p:sldLayoutId id="2147485727" r:id="rId2"/>
    <p:sldLayoutId id="2147485728" r:id="rId3"/>
    <p:sldLayoutId id="2147485729" r:id="rId4"/>
    <p:sldLayoutId id="2147485730" r:id="rId5"/>
    <p:sldLayoutId id="2147485731" r:id="rId6"/>
    <p:sldLayoutId id="2147485732" r:id="rId7"/>
    <p:sldLayoutId id="2147485733" r:id="rId8"/>
    <p:sldLayoutId id="2147485734" r:id="rId9"/>
    <p:sldLayoutId id="2147485735" r:id="rId10"/>
    <p:sldLayoutId id="2147485736" r:id="rId11"/>
    <p:sldLayoutId id="2147485737" r:id="rId12"/>
    <p:sldLayoutId id="2147485738" r:id="rId13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noProof="0" dirty="0"/>
              <a:t>Component Based Software Engineering - CBSE</a:t>
            </a:r>
            <a:endParaRPr lang="lt-LT"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noProof="0" dirty="0"/>
              <a:t>CBSE Process - Iterative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994478"/>
              </p:ext>
            </p:extLst>
          </p:nvPr>
        </p:nvGraphicFramePr>
        <p:xfrm>
          <a:off x="395536" y="1484784"/>
          <a:ext cx="8482621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31699" imgH="2567858" progId="Visio.Drawing.11">
                  <p:embed/>
                </p:oleObj>
              </mc:Choice>
              <mc:Fallback>
                <p:oleObj name="Visio" r:id="rId2" imgW="4731699" imgH="2567858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84784"/>
                        <a:ext cx="8482621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CBSE Advantages and Disadvantages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621811"/>
              </p:ext>
            </p:extLst>
          </p:nvPr>
        </p:nvGraphicFramePr>
        <p:xfrm>
          <a:off x="2051720" y="1412776"/>
          <a:ext cx="5112568" cy="288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09026" imgH="3116127" progId="Visio.Drawing.11">
                  <p:embed/>
                </p:oleObj>
              </mc:Choice>
              <mc:Fallback>
                <p:oleObj name="Visio" r:id="rId2" imgW="5509026" imgH="3116127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412776"/>
                        <a:ext cx="5112568" cy="2889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683568" y="4848255"/>
            <a:ext cx="36724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Software Development: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Reduced costs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GB" sz="1600" dirty="0">
                <a:latin typeface="+mj-lt"/>
                <a:ea typeface="Calibri" pitchFamily="34" charset="0"/>
                <a:cs typeface="Times New Roman" pitchFamily="18" charset="0"/>
              </a:rPr>
              <a:t>Shorter time to market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Increased software reliability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Better maintenance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Improved quality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88024" y="4971366"/>
            <a:ext cx="38884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Due to components usage: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269875" marR="0" lvl="0" indent="-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Lost flexibility – constrained business processes.</a:t>
            </a:r>
          </a:p>
          <a:p>
            <a:pPr marL="269875" marR="0" lvl="0" indent="-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GB" sz="1600" dirty="0">
                <a:latin typeface="+mj-lt"/>
                <a:ea typeface="Calibri" pitchFamily="34" charset="0"/>
                <a:cs typeface="Times New Roman" pitchFamily="18" charset="0"/>
              </a:rPr>
              <a:t>Lost uniqueness.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269875" marR="0" lvl="0" indent="-2698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436510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2">
                    <a:lumMod val="50000"/>
                  </a:schemeClr>
                </a:solidFill>
                <a:latin typeface="+mj-lt"/>
                <a:cs typeface="Aharoni" pitchFamily="2" charset="-79"/>
              </a:rPr>
              <a:t>Advantages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j-lt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4365104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C00000"/>
                </a:solidFill>
                <a:latin typeface="+mj-lt"/>
                <a:cs typeface="Aharoni" pitchFamily="2" charset="-79"/>
              </a:rPr>
              <a:t>Disadvantages</a:t>
            </a:r>
            <a:endParaRPr lang="en-US" b="1" dirty="0">
              <a:solidFill>
                <a:srgbClr val="C00000"/>
              </a:solidFill>
              <a:latin typeface="+mj-lt"/>
              <a:cs typeface="Aharoni" pitchFamily="2" charset="-79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 Search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395537" y="1709738"/>
            <a:ext cx="8640960" cy="4386262"/>
          </a:xfrm>
        </p:spPr>
        <p:txBody>
          <a:bodyPr>
            <a:normAutofit/>
          </a:bodyPr>
          <a:lstStyle/>
          <a:p>
            <a:r>
              <a:rPr lang="en-GB" sz="2400" noProof="0" dirty="0"/>
              <a:t>Components search based on System Requirements.</a:t>
            </a:r>
          </a:p>
          <a:p>
            <a:r>
              <a:rPr lang="en-GB" sz="2400" noProof="0" dirty="0"/>
              <a:t>Search in components stores.</a:t>
            </a:r>
          </a:p>
          <a:p>
            <a:r>
              <a:rPr lang="en-GB" sz="2400" noProof="0" dirty="0"/>
              <a:t>Component's candidates are filtered by refining system requirements – functional and non functional.</a:t>
            </a:r>
          </a:p>
          <a:p>
            <a:r>
              <a:rPr lang="en-GB" sz="2400" noProof="0" dirty="0"/>
              <a:t>Selected components rarely satisfy all requirements, therefore:</a:t>
            </a:r>
          </a:p>
          <a:p>
            <a:pPr lvl="1"/>
            <a:r>
              <a:rPr lang="en-GB" sz="2400" noProof="0" dirty="0"/>
              <a:t>Requirements are refined</a:t>
            </a:r>
          </a:p>
          <a:p>
            <a:pPr lvl="1"/>
            <a:r>
              <a:rPr lang="en-GB" sz="2400" noProof="0" dirty="0"/>
              <a:t>Architecture is reworked</a:t>
            </a:r>
          </a:p>
          <a:p>
            <a:pPr lvl="1"/>
            <a:r>
              <a:rPr lang="en-GB" sz="2400" noProof="0" dirty="0"/>
              <a:t>New components are developed</a:t>
            </a:r>
          </a:p>
          <a:p>
            <a:pPr lvl="1"/>
            <a:r>
              <a:rPr lang="en-GB" sz="2400" noProof="0" dirty="0"/>
              <a:t>Components are extended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Components Markets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1800" noProof="0" dirty="0"/>
              <a:t>The critical mass of buyers is necessary for components to appear.</a:t>
            </a:r>
          </a:p>
          <a:p>
            <a:r>
              <a:rPr lang="en-GB" sz="1800" noProof="0" dirty="0"/>
              <a:t>No components – no buyers.</a:t>
            </a:r>
          </a:p>
          <a:p>
            <a:r>
              <a:rPr lang="en-GB" sz="1800" noProof="0" dirty="0"/>
              <a:t>Components pushes out traditional software developers:</a:t>
            </a:r>
          </a:p>
          <a:p>
            <a:pPr lvl="1"/>
            <a:r>
              <a:rPr lang="en-GB" noProof="0" dirty="0"/>
              <a:t>Components are updated, refined more rapidly.</a:t>
            </a:r>
          </a:p>
          <a:p>
            <a:pPr lvl="1"/>
            <a:r>
              <a:rPr lang="en-GB" sz="1800" noProof="0" dirty="0"/>
              <a:t>Components are cheaper that specialized software solutions.</a:t>
            </a:r>
          </a:p>
          <a:p>
            <a:r>
              <a:rPr lang="en-GB" sz="1800" noProof="0" dirty="0"/>
              <a:t>Not to lose market – software solutions have to be converted to components.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Definition of Component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:</a:t>
            </a:r>
          </a:p>
          <a:p>
            <a:pPr lvl="1"/>
            <a:r>
              <a:rPr lang="en-GB" noProof="0" dirty="0"/>
              <a:t>Is an independent unit of deployment,</a:t>
            </a:r>
          </a:p>
          <a:p>
            <a:pPr lvl="1"/>
            <a:r>
              <a:rPr lang="en-GB" noProof="0" dirty="0"/>
              <a:t>Is a composition unit from third parties,</a:t>
            </a:r>
          </a:p>
          <a:p>
            <a:pPr lvl="1"/>
            <a:r>
              <a:rPr lang="en-GB" noProof="0" dirty="0"/>
              <a:t>Its internal state can not be observed externally.</a:t>
            </a:r>
          </a:p>
          <a:p>
            <a:r>
              <a:rPr lang="en-GB" noProof="0" dirty="0"/>
              <a:t>Component scope varies:</a:t>
            </a:r>
          </a:p>
          <a:p>
            <a:pPr lvl="1"/>
            <a:r>
              <a:rPr lang="en-GB" noProof="0" dirty="0"/>
              <a:t>From minimal functionality</a:t>
            </a:r>
          </a:p>
          <a:p>
            <a:pPr lvl="1"/>
            <a:r>
              <a:rPr lang="en-GB" noProof="0" dirty="0"/>
              <a:t>To heavy weight subsystems.</a:t>
            </a:r>
          </a:p>
          <a:p>
            <a:endParaRPr lang="en-GB" noProof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Definition of Component - Alternative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Software component is:</a:t>
            </a:r>
          </a:p>
          <a:p>
            <a:pPr lvl="1"/>
            <a:r>
              <a:rPr lang="en-GB" noProof="0" dirty="0"/>
              <a:t>a unit of composition,</a:t>
            </a:r>
          </a:p>
          <a:p>
            <a:pPr lvl="1"/>
            <a:r>
              <a:rPr lang="en-GB" noProof="0" dirty="0"/>
              <a:t>has an interface and a contract,</a:t>
            </a:r>
          </a:p>
          <a:p>
            <a:pPr lvl="1"/>
            <a:r>
              <a:rPr lang="en-GB" noProof="0" dirty="0"/>
              <a:t>has defined component’s dependencies.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Definition of object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401638" y="1484784"/>
            <a:ext cx="8027987" cy="4386262"/>
          </a:xfrm>
        </p:spPr>
        <p:txBody>
          <a:bodyPr>
            <a:normAutofit/>
          </a:bodyPr>
          <a:lstStyle/>
          <a:p>
            <a:r>
              <a:rPr lang="en-GB" noProof="0" dirty="0"/>
              <a:t>Objects:</a:t>
            </a:r>
          </a:p>
          <a:p>
            <a:pPr lvl="1"/>
            <a:r>
              <a:rPr lang="en-GB" noProof="0" dirty="0"/>
              <a:t>Have unique id,</a:t>
            </a:r>
          </a:p>
          <a:p>
            <a:pPr lvl="1"/>
            <a:r>
              <a:rPr lang="en-GB" noProof="0" dirty="0"/>
              <a:t>Have state that can be observable from outside,</a:t>
            </a:r>
          </a:p>
          <a:p>
            <a:pPr lvl="1"/>
            <a:r>
              <a:rPr lang="en-GB" noProof="0" dirty="0"/>
              <a:t>Encapsulates state and behaviour.</a:t>
            </a:r>
          </a:p>
          <a:p>
            <a:pPr lvl="0"/>
            <a:r>
              <a:rPr lang="en-GB" noProof="0" dirty="0"/>
              <a:t>Component ban be exposed through objects.</a:t>
            </a:r>
          </a:p>
          <a:p>
            <a:pPr lvl="0"/>
            <a:r>
              <a:rPr lang="en-GB" noProof="0" dirty="0"/>
              <a:t>Constructor defines initial object state.</a:t>
            </a:r>
          </a:p>
          <a:p>
            <a:pPr lvl="0"/>
            <a:endParaRPr lang="en-GB" noProof="0" dirty="0"/>
          </a:p>
          <a:p>
            <a:pPr lvl="0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and Object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can be build using objects.</a:t>
            </a:r>
          </a:p>
          <a:p>
            <a:r>
              <a:rPr lang="en-GB" noProof="0" dirty="0"/>
              <a:t>Components are built with OOP classes, however:</a:t>
            </a:r>
          </a:p>
          <a:p>
            <a:pPr lvl="1"/>
            <a:r>
              <a:rPr lang="en-GB" noProof="0" dirty="0"/>
              <a:t>That is not required,</a:t>
            </a:r>
          </a:p>
          <a:p>
            <a:pPr lvl="1"/>
            <a:r>
              <a:rPr lang="en-GB" noProof="0" dirty="0"/>
              <a:t>Can be created using procedural, functional approaches.</a:t>
            </a:r>
          </a:p>
          <a:p>
            <a:r>
              <a:rPr lang="en-GB" noProof="0" dirty="0"/>
              <a:t>Components can have a fixed set of objects that:</a:t>
            </a:r>
          </a:p>
          <a:p>
            <a:pPr lvl="1"/>
            <a:r>
              <a:rPr lang="en-GB" noProof="0" dirty="0"/>
              <a:t>Define initial component state.</a:t>
            </a:r>
          </a:p>
          <a:p>
            <a:pPr lvl="1"/>
            <a:r>
              <a:rPr lang="en-GB" noProof="0" dirty="0"/>
              <a:t>Contain components resources.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Examples of Components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GUI Library, ex.: </a:t>
            </a:r>
            <a:r>
              <a:rPr lang="en-GB" i="1" noProof="0" dirty="0" err="1"/>
              <a:t>CocoaTouch</a:t>
            </a:r>
            <a:endParaRPr lang="en-GB" i="1" noProof="0" dirty="0"/>
          </a:p>
          <a:p>
            <a:r>
              <a:rPr lang="en-GB" noProof="0" dirty="0"/>
              <a:t>public class Box { public int </a:t>
            </a:r>
            <a:r>
              <a:rPr lang="en-GB" noProof="0" dirty="0" err="1"/>
              <a:t>getSize</a:t>
            </a:r>
            <a:r>
              <a:rPr lang="en-GB" noProof="0" dirty="0"/>
              <a:t>(); };</a:t>
            </a:r>
          </a:p>
          <a:p>
            <a:r>
              <a:rPr lang="en-GB" noProof="0" dirty="0"/>
              <a:t>Charting component – </a:t>
            </a:r>
            <a:r>
              <a:rPr lang="en-GB" i="1" noProof="0" dirty="0" err="1"/>
              <a:t>MonarchCharts</a:t>
            </a:r>
            <a:endParaRPr lang="en-GB" i="1" noProof="0" dirty="0"/>
          </a:p>
          <a:p>
            <a:r>
              <a:rPr lang="en-GB" i="1" noProof="0" dirty="0"/>
              <a:t>SQL Server </a:t>
            </a:r>
          </a:p>
          <a:p>
            <a:r>
              <a:rPr lang="en-GB" i="1" noProof="0" dirty="0"/>
              <a:t>WebLogic application server</a:t>
            </a:r>
          </a:p>
          <a:p>
            <a:r>
              <a:rPr lang="en-GB" i="1" noProof="0" dirty="0"/>
              <a:t>IIS Web server</a:t>
            </a:r>
          </a:p>
          <a:p>
            <a:endParaRPr lang="en-GB" noProof="0" dirty="0"/>
          </a:p>
          <a:p>
            <a:pPr>
              <a:buNone/>
            </a:pPr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 System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Assembled from components. </a:t>
            </a:r>
          </a:p>
          <a:p>
            <a:r>
              <a:rPr lang="en-GB" noProof="0" dirty="0"/>
              <a:t>Components can be:</a:t>
            </a:r>
          </a:p>
          <a:p>
            <a:pPr lvl="1"/>
            <a:r>
              <a:rPr lang="en-GB" noProof="0" dirty="0"/>
              <a:t>Third party,</a:t>
            </a:r>
          </a:p>
          <a:p>
            <a:pPr lvl="1"/>
            <a:r>
              <a:rPr lang="en-GB" noProof="0" dirty="0"/>
              <a:t>In-house.</a:t>
            </a:r>
          </a:p>
          <a:p>
            <a:r>
              <a:rPr lang="en-GB" noProof="0" dirty="0"/>
              <a:t>Components are connected using a glue (programming, scripting language).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A3B95E-E1C9-4BAE-8EC6-7C1D8826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B4E6560-6570-45C7-A169-3D53BF2C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– Pick Two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0250EA-7C05-43C6-B8AE-9A7D0A0430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97580" y="2688907"/>
            <a:ext cx="2148840" cy="21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634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Requirements to Components System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</a:t>
            </a:r>
          </a:p>
          <a:p>
            <a:r>
              <a:rPr lang="en-GB" noProof="0" dirty="0"/>
              <a:t>Glue</a:t>
            </a:r>
          </a:p>
          <a:p>
            <a:r>
              <a:rPr lang="en-GB" noProof="0" dirty="0"/>
              <a:t>Components Platform</a:t>
            </a:r>
          </a:p>
          <a:p>
            <a:pPr lvl="1"/>
            <a:r>
              <a:rPr lang="en-GB" noProof="0" dirty="0"/>
              <a:t>Licensing tools</a:t>
            </a:r>
          </a:p>
          <a:p>
            <a:pPr lvl="1"/>
            <a:r>
              <a:rPr lang="en-GB" noProof="0" dirty="0"/>
              <a:t>Messages Service</a:t>
            </a:r>
          </a:p>
          <a:p>
            <a:pPr lvl="1"/>
            <a:r>
              <a:rPr lang="en-GB" noProof="0" dirty="0"/>
              <a:t>Transactions Support</a:t>
            </a:r>
          </a:p>
          <a:p>
            <a:pPr lvl="1"/>
            <a:r>
              <a:rPr lang="en-GB" noProof="0" dirty="0"/>
              <a:t>Components Interface Definition Language</a:t>
            </a:r>
          </a:p>
          <a:p>
            <a:pPr lvl="1"/>
            <a:r>
              <a:rPr lang="en-GB" noProof="0" dirty="0"/>
              <a:t>Multithreading Support</a:t>
            </a:r>
          </a:p>
          <a:p>
            <a:pPr lvl="1"/>
            <a:r>
              <a:rPr lang="en-GB" noProof="0" dirty="0"/>
              <a:t>Events Support</a:t>
            </a:r>
          </a:p>
          <a:p>
            <a:pPr lvl="1"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Technologies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.NET (-assembly)</a:t>
            </a:r>
          </a:p>
          <a:p>
            <a:r>
              <a:rPr lang="en-GB" noProof="0" dirty="0"/>
              <a:t>JavaBeans (.jar)</a:t>
            </a:r>
          </a:p>
          <a:p>
            <a:r>
              <a:rPr lang="en-GB" noProof="0" dirty="0"/>
              <a:t>EJB</a:t>
            </a:r>
          </a:p>
          <a:p>
            <a:r>
              <a:rPr lang="en-GB" noProof="0" dirty="0"/>
              <a:t>CORBA</a:t>
            </a:r>
          </a:p>
          <a:p>
            <a:r>
              <a:rPr lang="en-GB" noProof="0" dirty="0"/>
              <a:t>VBX, OLE, COM, ActiveX, COM+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 are composition units having defined interfaces and dependencies.</a:t>
            </a:r>
          </a:p>
          <a:p>
            <a:r>
              <a:rPr lang="en-GB" noProof="0" dirty="0"/>
              <a:t>Software component can be independently deployed and used together with other components.</a:t>
            </a:r>
          </a:p>
          <a:p>
            <a:endParaRPr lang="en-GB" noProof="0" dirty="0"/>
          </a:p>
          <a:p>
            <a:r>
              <a:rPr lang="en-GB" dirty="0"/>
              <a:t>Software development consists of:</a:t>
            </a:r>
            <a:endParaRPr lang="en-GB" noProof="0" dirty="0"/>
          </a:p>
          <a:p>
            <a:pPr lvl="1"/>
            <a:r>
              <a:rPr lang="en-GB" noProof="0" dirty="0"/>
              <a:t>Architecture definition,</a:t>
            </a:r>
          </a:p>
          <a:p>
            <a:pPr lvl="1"/>
            <a:r>
              <a:rPr lang="en-GB" noProof="0" dirty="0"/>
              <a:t>Components selection,</a:t>
            </a:r>
          </a:p>
          <a:p>
            <a:pPr lvl="1"/>
            <a:r>
              <a:rPr lang="en-GB" noProof="0" dirty="0"/>
              <a:t>Architecture refining.</a:t>
            </a:r>
          </a:p>
          <a:p>
            <a:endParaRPr lang="en-GB" noProof="0" dirty="0"/>
          </a:p>
          <a:p>
            <a:r>
              <a:rPr lang="en-GB" noProof="0" dirty="0"/>
              <a:t>Components need component platforms to function.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1800" noProof="0" dirty="0"/>
              <a:t>Colin Atkinson, Christian </a:t>
            </a:r>
            <a:r>
              <a:rPr lang="en-GB" sz="1800" noProof="0" dirty="0" err="1"/>
              <a:t>Bunse</a:t>
            </a:r>
            <a:r>
              <a:rPr lang="en-GB" sz="1800" noProof="0" dirty="0"/>
              <a:t>, Hans-Gerhard Gross, Christian </a:t>
            </a:r>
            <a:r>
              <a:rPr lang="en-GB" sz="1800" noProof="0" dirty="0" err="1"/>
              <a:t>Peper</a:t>
            </a:r>
            <a:r>
              <a:rPr lang="en-GB" sz="1800" noProof="0" dirty="0"/>
              <a:t>. </a:t>
            </a:r>
            <a:r>
              <a:rPr lang="en-GB" sz="1800" b="1" noProof="0" dirty="0"/>
              <a:t>Component-Based Software Development for Embedded Systems: An Overview of Current Research Trends, </a:t>
            </a:r>
            <a:r>
              <a:rPr lang="en-GB" sz="1800" noProof="0" dirty="0"/>
              <a:t>Springer, </a:t>
            </a:r>
            <a:r>
              <a:rPr lang="en-GB" sz="1800" b="1" noProof="0" dirty="0"/>
              <a:t>ISBN </a:t>
            </a:r>
            <a:r>
              <a:rPr lang="en-GB" sz="1800" noProof="0" dirty="0"/>
              <a:t>978-3540306443, 2005, 353p.</a:t>
            </a:r>
          </a:p>
          <a:p>
            <a:r>
              <a:rPr lang="en-GB" sz="1800" noProof="0" dirty="0"/>
              <a:t>Ivica </a:t>
            </a:r>
            <a:r>
              <a:rPr lang="en-GB" sz="1800" noProof="0" dirty="0" err="1"/>
              <a:t>Crnkovic</a:t>
            </a:r>
            <a:r>
              <a:rPr lang="en-GB" sz="1800" noProof="0" dirty="0"/>
              <a:t>, Magnus Larsson, </a:t>
            </a:r>
            <a:r>
              <a:rPr lang="en-GB" sz="1800" b="1" noProof="0" dirty="0"/>
              <a:t>Building Reliable Component-Based Software Systems, </a:t>
            </a:r>
            <a:r>
              <a:rPr lang="en-GB" sz="1800" noProof="0" dirty="0"/>
              <a:t>2002, 452p.</a:t>
            </a:r>
          </a:p>
          <a:p>
            <a:r>
              <a:rPr lang="en-GB" sz="1800" noProof="0" dirty="0"/>
              <a:t>Clemens </a:t>
            </a:r>
            <a:r>
              <a:rPr lang="en-GB" sz="1800" noProof="0" dirty="0" err="1"/>
              <a:t>Szyperski</a:t>
            </a:r>
            <a:r>
              <a:rPr lang="en-GB" sz="1800" noProof="0" dirty="0"/>
              <a:t>. </a:t>
            </a:r>
            <a:r>
              <a:rPr lang="en-GB" sz="1800" b="1" noProof="0" dirty="0"/>
              <a:t>Component Software: Beyond Object-Oriented Programming. </a:t>
            </a:r>
            <a:r>
              <a:rPr lang="en-GB" sz="1800" noProof="0" dirty="0"/>
              <a:t>Addison-Wesley Professional, 2002, </a:t>
            </a:r>
            <a:r>
              <a:rPr lang="en-GB" sz="1800" b="1" noProof="0" dirty="0"/>
              <a:t>ISBN</a:t>
            </a:r>
            <a:r>
              <a:rPr lang="en-GB" sz="1800" noProof="0" dirty="0"/>
              <a:t> 978-0201178883, 411p.</a:t>
            </a:r>
          </a:p>
          <a:p>
            <a:pPr>
              <a:buNone/>
            </a:pPr>
            <a:endParaRPr lang="en-GB" sz="1800" noProof="0" dirty="0"/>
          </a:p>
          <a:p>
            <a:endParaRPr lang="en-GB" sz="1800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2D2726B-7D6C-4717-95DA-42CB6A1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2E5D01A-156F-4A9F-98FB-B019325F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Not Invented Here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06E5865-DADF-4247-8456-5388ADDDA7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57" y="2149994"/>
            <a:ext cx="5714286" cy="3234286"/>
          </a:xfrm>
        </p:spPr>
      </p:pic>
    </p:spTree>
    <p:extLst>
      <p:ext uri="{BB962C8B-B14F-4D97-AF65-F5344CB8AC3E}">
        <p14:creationId xmlns:p14="http://schemas.microsoft.com/office/powerpoint/2010/main" val="23419814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Software Development Trends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3"/>
          </p:nvPr>
        </p:nvSpPr>
        <p:spPr>
          <a:xfrm>
            <a:off x="276224" y="4365104"/>
            <a:ext cx="8616255" cy="1871104"/>
          </a:xfrm>
        </p:spPr>
        <p:txBody>
          <a:bodyPr>
            <a:normAutofit/>
          </a:bodyPr>
          <a:lstStyle/>
          <a:p>
            <a:r>
              <a:rPr lang="en-GB" sz="1600" noProof="0" dirty="0"/>
              <a:t>Chaotic software development is ending.</a:t>
            </a:r>
          </a:p>
          <a:p>
            <a:r>
              <a:rPr lang="en-GB" sz="1600" noProof="0" dirty="0"/>
              <a:t>Developers do not want to do same things over again.</a:t>
            </a:r>
          </a:p>
          <a:p>
            <a:r>
              <a:rPr lang="en-GB" sz="1600" noProof="0" dirty="0"/>
              <a:t>Software has to be created as quick as possible (time to market).</a:t>
            </a:r>
          </a:p>
          <a:p>
            <a:r>
              <a:rPr lang="en-GB" sz="1600" noProof="0" dirty="0"/>
              <a:t>Object Oriented Design/ Programming is the most common one for now.</a:t>
            </a:r>
          </a:p>
          <a:p>
            <a:r>
              <a:rPr lang="en-GB" sz="1600" noProof="0" dirty="0"/>
              <a:t>Software complexity stays the same due to increased requirements from users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00198"/>
              </p:ext>
            </p:extLst>
          </p:nvPr>
        </p:nvGraphicFramePr>
        <p:xfrm>
          <a:off x="395288" y="1557338"/>
          <a:ext cx="84836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606167" imgH="2087427" progId="Visio.Drawing.11">
                  <p:embed/>
                </p:oleObj>
              </mc:Choice>
              <mc:Fallback>
                <p:oleObj name="Visio" r:id="rId3" imgW="6606167" imgH="2087427" progId="Visio.Drawing.11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7338"/>
                        <a:ext cx="8483600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052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Couse work, Final grade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Project:</a:t>
            </a:r>
          </a:p>
          <a:p>
            <a:pPr lvl="1"/>
            <a:r>
              <a:rPr lang="en-GB" noProof="0" dirty="0"/>
              <a:t>Design component or component-based system.</a:t>
            </a:r>
          </a:p>
          <a:p>
            <a:pPr lvl="1"/>
            <a:r>
              <a:rPr lang="en-GB" noProof="0" dirty="0"/>
              <a:t>Document component: API, examples, license, user guide,</a:t>
            </a:r>
          </a:p>
          <a:p>
            <a:pPr lvl="1"/>
            <a:r>
              <a:rPr lang="en-GB" noProof="0" dirty="0"/>
              <a:t>Implementation,</a:t>
            </a:r>
          </a:p>
          <a:p>
            <a:pPr lvl="1"/>
            <a:r>
              <a:rPr lang="en-GB" noProof="0" dirty="0"/>
              <a:t>Usage examples</a:t>
            </a:r>
          </a:p>
          <a:p>
            <a:pPr lvl="1"/>
            <a:r>
              <a:rPr lang="en-GB" noProof="0" dirty="0"/>
              <a:t>Final grade - 70%</a:t>
            </a:r>
          </a:p>
          <a:p>
            <a:pPr lvl="2"/>
            <a:r>
              <a:rPr lang="en-GB" noProof="0" dirty="0"/>
              <a:t>Final presentation at the end of the semester</a:t>
            </a:r>
          </a:p>
          <a:p>
            <a:pPr lvl="2"/>
            <a:r>
              <a:rPr lang="en-GB" noProof="0" dirty="0"/>
              <a:t>Project report</a:t>
            </a:r>
          </a:p>
          <a:p>
            <a:pPr lvl="2"/>
            <a:r>
              <a:rPr lang="en-GB" noProof="0" dirty="0"/>
              <a:t>Monthly progress reports – verbal.</a:t>
            </a:r>
          </a:p>
          <a:p>
            <a:r>
              <a:rPr lang="en-GB" noProof="0" dirty="0"/>
              <a:t>Exam/Test</a:t>
            </a:r>
          </a:p>
          <a:p>
            <a:pPr lvl="1"/>
            <a:r>
              <a:rPr lang="en-GB" noProof="0" dirty="0"/>
              <a:t>Final grade - 30%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58129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165E65-996D-4469-8259-2F6BC776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DB0FCEB-C617-40B7-B970-843CD63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Course Projects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4814F6-7E68-41F1-93F3-0223A8490C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</a:t>
            </a:r>
          </a:p>
          <a:p>
            <a:r>
              <a:rPr lang="en-GB" noProof="0" dirty="0"/>
              <a:t>Systems from components.</a:t>
            </a:r>
          </a:p>
          <a:p>
            <a:endParaRPr lang="en-GB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11B722-EA49-43A1-A762-A6AFCADF4F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 widgets.</a:t>
            </a:r>
          </a:p>
          <a:p>
            <a:r>
              <a:rPr lang="en-GB" sz="1800" noProof="0" dirty="0">
                <a:solidFill>
                  <a:srgbClr val="000000"/>
                </a:solidFill>
                <a:latin typeface="Calibri" panose="020F0502020204030204" pitchFamily="34" charset="0"/>
              </a:rPr>
              <a:t>Game components.</a:t>
            </a:r>
          </a:p>
          <a:p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…</a:t>
            </a:r>
          </a:p>
          <a:p>
            <a:endParaRPr lang="en-GB" sz="1800" noProof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800" b="0" i="0" u="none" strike="noStrike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CBL - New ways of modern energy consumer engagement</a:t>
            </a:r>
            <a:r>
              <a:rPr lang="en-GB" noProof="0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48FBFF-E568-464F-91E3-C81ACFF78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noProof="0" dirty="0"/>
              <a:t>Types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5E7E93A-0F08-4990-AE2B-E244A3CD989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2551081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85FD46-67FD-4E52-B212-1F609788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493B1BE-B816-44A2-BC31-8DF2BA9F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0" i="0" u="none" strike="noStrike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CBL - New ways of modern energy consumer engagement</a:t>
            </a:r>
            <a:r>
              <a:rPr lang="en-GB" noProof="0" dirty="0"/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31FEB2-6DAE-4F0B-A598-FF76D3C2A3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2BC057A-B4E3-4E3B-94F5-F713348E495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A97300B-58CA-4793-B233-B3D0F597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775825F-4453-4707-9E82-04F1BD3367A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B3A5718-DAF2-48A0-9377-2AFC9C9A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9" y="0"/>
            <a:ext cx="8349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565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Lecture 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Software development trends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CBSE Advantages and 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Component markets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Definition of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Component systems and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Requirements for Component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Software Development Trends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3"/>
          </p:nvPr>
        </p:nvSpPr>
        <p:spPr>
          <a:xfrm>
            <a:off x="276224" y="4365104"/>
            <a:ext cx="8616255" cy="1871104"/>
          </a:xfrm>
        </p:spPr>
        <p:txBody>
          <a:bodyPr>
            <a:normAutofit/>
          </a:bodyPr>
          <a:lstStyle/>
          <a:p>
            <a:r>
              <a:rPr lang="en-GB" sz="1600" noProof="0" dirty="0"/>
              <a:t>Chaotic software development is ending.</a:t>
            </a:r>
          </a:p>
          <a:p>
            <a:r>
              <a:rPr lang="en-GB" sz="1600" noProof="0" dirty="0"/>
              <a:t>Developers do not want to do same things over again.</a:t>
            </a:r>
          </a:p>
          <a:p>
            <a:r>
              <a:rPr lang="en-GB" sz="1600" noProof="0" dirty="0"/>
              <a:t>Software has to be created as quickly as possible (time to market).</a:t>
            </a:r>
          </a:p>
          <a:p>
            <a:r>
              <a:rPr lang="en-GB" sz="1600" noProof="0" dirty="0"/>
              <a:t>Object Oriented Design/ Programming is the most common one, for now.</a:t>
            </a:r>
          </a:p>
          <a:p>
            <a:r>
              <a:rPr lang="en-GB" sz="1600" noProof="0" dirty="0"/>
              <a:t>Software complexity stays at the same level due to increased requirements from users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95288" y="1557338"/>
          <a:ext cx="84836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606167" imgH="2087427" progId="Visio.Drawing.11">
                  <p:embed/>
                </p:oleObj>
              </mc:Choice>
              <mc:Fallback>
                <p:oleObj name="Visio" r:id="rId3" imgW="6606167" imgH="2087427" progId="Visio.Drawing.11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7338"/>
                        <a:ext cx="8483600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88998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cbse-16</Template>
  <TotalTime>7929</TotalTime>
  <Words>811</Words>
  <Application>Microsoft Office PowerPoint</Application>
  <PresentationFormat>Affichage à l'écran (4:3)</PresentationFormat>
  <Paragraphs>175</Paragraphs>
  <Slides>23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Candara</vt:lpstr>
      <vt:lpstr>Inter Semi Bold</vt:lpstr>
      <vt:lpstr>Wingdings</vt:lpstr>
      <vt:lpstr>Soho</vt:lpstr>
      <vt:lpstr>Thème Office</vt:lpstr>
      <vt:lpstr>Visio</vt:lpstr>
      <vt:lpstr>Présentation PowerPoint</vt:lpstr>
      <vt:lpstr>Why – Pick Two</vt:lpstr>
      <vt:lpstr>Not Invented Here</vt:lpstr>
      <vt:lpstr>Software Development Trends</vt:lpstr>
      <vt:lpstr>Couse work, Final grade</vt:lpstr>
      <vt:lpstr>Course Projects</vt:lpstr>
      <vt:lpstr>CBL - New ways of modern energy consumer engagement </vt:lpstr>
      <vt:lpstr>Lecture Topics</vt:lpstr>
      <vt:lpstr>Software Development Trends</vt:lpstr>
      <vt:lpstr>CBSE Process - Iterative</vt:lpstr>
      <vt:lpstr>CBSE Advantages and Disadvantages</vt:lpstr>
      <vt:lpstr>Components Search</vt:lpstr>
      <vt:lpstr>Components Markets</vt:lpstr>
      <vt:lpstr>Definition of Component</vt:lpstr>
      <vt:lpstr>Definition of Component - Alternative</vt:lpstr>
      <vt:lpstr>Definition of object</vt:lpstr>
      <vt:lpstr>Component and Object</vt:lpstr>
      <vt:lpstr>Examples of Components</vt:lpstr>
      <vt:lpstr>Components System</vt:lpstr>
      <vt:lpstr>Requirements to Components System </vt:lpstr>
      <vt:lpstr>Component Technologies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110</cp:revision>
  <dcterms:created xsi:type="dcterms:W3CDTF">2011-08-08T21:06:46Z</dcterms:created>
  <dcterms:modified xsi:type="dcterms:W3CDTF">2024-11-12T21:59:11Z</dcterms:modified>
</cp:coreProperties>
</file>