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699" r:id="rId1"/>
    <p:sldMasterId id="2147485712" r:id="rId2"/>
  </p:sldMasterIdLst>
  <p:notesMasterIdLst>
    <p:notesMasterId r:id="rId24"/>
  </p:notesMasterIdLst>
  <p:sldIdLst>
    <p:sldId id="283" r:id="rId3"/>
    <p:sldId id="257" r:id="rId4"/>
    <p:sldId id="27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77" r:id="rId20"/>
    <p:sldId id="278" r:id="rId21"/>
    <p:sldId id="261" r:id="rId22"/>
    <p:sldId id="262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395" autoAdjust="0"/>
  </p:normalViewPr>
  <p:slideViewPr>
    <p:cSldViewPr>
      <p:cViewPr varScale="1">
        <p:scale>
          <a:sx n="139" d="100"/>
          <a:sy n="139" d="100"/>
        </p:scale>
        <p:origin x="231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187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91B81-7AE3-44B0-9E36-203C7FEC7DA6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767B7-2E0B-46E8-B2FF-595B2DA4E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1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lt-LT" dirty="0" err="1"/>
              <a:t>Cia</a:t>
            </a:r>
            <a:r>
              <a:rPr lang="lt-LT" dirty="0"/>
              <a:t> galima prie </a:t>
            </a:r>
            <a:r>
              <a:rPr lang="lt-LT" dirty="0" err="1"/>
              <a:t>sitos</a:t>
            </a:r>
            <a:r>
              <a:rPr lang="lt-LT" dirty="0"/>
              <a:t> visa paskaita</a:t>
            </a:r>
            <a:r>
              <a:rPr lang="lt-LT" baseline="0" dirty="0"/>
              <a:t> </a:t>
            </a:r>
            <a:r>
              <a:rPr lang="lt-LT" baseline="0" dirty="0" err="1"/>
              <a:t>sneketi</a:t>
            </a:r>
            <a:r>
              <a:rPr lang="lt-LT" baseline="0" dirty="0"/>
              <a:t> </a:t>
            </a:r>
            <a:r>
              <a:rPr lang="lt-LT" baseline="0" dirty="0">
                <a:sym typeface="Wingdings" pitchFamily="2" charset="2"/>
              </a:rPr>
              <a:t></a:t>
            </a:r>
          </a:p>
          <a:p>
            <a:r>
              <a:rPr lang="lt-LT" baseline="0" dirty="0" err="1">
                <a:sym typeface="Wingdings" pitchFamily="2" charset="2"/>
              </a:rPr>
              <a:t>Kodel</a:t>
            </a:r>
            <a:r>
              <a:rPr lang="lt-LT" baseline="0" dirty="0">
                <a:sym typeface="Wingdings" pitchFamily="2" charset="2"/>
              </a:rPr>
              <a:t> COM seniena, Java, .NET paslepia visos </a:t>
            </a:r>
            <a:r>
              <a:rPr lang="lt-LT" baseline="0" dirty="0" err="1">
                <a:sym typeface="Wingdings" pitchFamily="2" charset="2"/>
              </a:rPr>
              <a:t>komponentines</a:t>
            </a:r>
            <a:r>
              <a:rPr lang="lt-LT" baseline="0" dirty="0">
                <a:sym typeface="Wingdings" pitchFamily="2" charset="2"/>
              </a:rPr>
              <a:t> platformos vidurius nuo </a:t>
            </a:r>
            <a:r>
              <a:rPr lang="lt-LT" baseline="0" dirty="0" err="1">
                <a:sym typeface="Wingdings" pitchFamily="2" charset="2"/>
              </a:rPr>
              <a:t>developerio</a:t>
            </a:r>
            <a:r>
              <a:rPr lang="lt-LT" baseline="0" dirty="0">
                <a:sym typeface="Wingdings" pitchFamily="2" charset="2"/>
              </a:rPr>
              <a:t>, (it just </a:t>
            </a:r>
            <a:r>
              <a:rPr lang="lt-LT" baseline="0" dirty="0" err="1">
                <a:sym typeface="Wingdings" pitchFamily="2" charset="2"/>
              </a:rPr>
              <a:t>works</a:t>
            </a:r>
            <a:r>
              <a:rPr lang="lt-LT" baseline="0" dirty="0">
                <a:sym typeface="Wingdings" pitchFamily="2" charset="2"/>
              </a:rPr>
              <a:t>, </a:t>
            </a:r>
            <a:r>
              <a:rPr lang="lt-LT" baseline="0" dirty="0" err="1">
                <a:sym typeface="Wingdings" pitchFamily="2" charset="2"/>
              </a:rPr>
              <a:t>developeris</a:t>
            </a:r>
            <a:r>
              <a:rPr lang="lt-LT" baseline="0" dirty="0">
                <a:sym typeface="Wingdings" pitchFamily="2" charset="2"/>
              </a:rPr>
              <a:t> net </a:t>
            </a:r>
            <a:r>
              <a:rPr lang="lt-LT" baseline="0" dirty="0" err="1">
                <a:sym typeface="Wingdings" pitchFamily="2" charset="2"/>
              </a:rPr>
              <a:t>nezino</a:t>
            </a:r>
            <a:r>
              <a:rPr lang="lt-LT" baseline="0" dirty="0">
                <a:sym typeface="Wingdings" pitchFamily="2" charset="2"/>
              </a:rPr>
              <a:t> </a:t>
            </a:r>
            <a:r>
              <a:rPr lang="lt-LT" baseline="0" dirty="0" err="1">
                <a:sym typeface="Wingdings" pitchFamily="2" charset="2"/>
              </a:rPr>
              <a:t>kodel</a:t>
            </a:r>
            <a:r>
              <a:rPr lang="lt-LT" baseline="0" dirty="0">
                <a:sym typeface="Wingdings" pitchFamily="2" charset="2"/>
              </a:rPr>
              <a:t> ir kaip)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767B7-2E0B-46E8-B2FF-595B2DA4ECD2}" type="slidenum">
              <a:rPr lang="fr-FR" smtClean="0"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9CCADD-0675-4060-BDA2-60CF57038694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D739C4FB-7D33-419B-8833-D1372BFD11C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2768-136C-49BC-8DE3-2F48B9A171F7}" type="datetime1">
              <a:rPr lang="en-US" smtClean="0"/>
              <a:t>11/13/2024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A32E-1AC9-4DD7-B0B3-BDBA661D1545}" type="datetime1">
              <a:rPr lang="en-US" smtClean="0"/>
              <a:t>11/13/2024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irs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87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6C77E-D11D-623B-7DD7-D9D3EE3AB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E88316-DA8B-827A-0954-93A766CFA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DC65F7-B7E5-F605-DE3B-A98F033B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5B4B-B3C2-45DB-ADD0-6D9B9074A84F}" type="datetime1">
              <a:rPr lang="en-US" smtClean="0"/>
              <a:t>11/13/2024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163162-64BB-4586-2260-A52E144B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A9D3CA-F610-4C80-2965-C36420E3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47146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56ED17-D0ED-53F6-9308-0C44E561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507C43-AFA5-2B10-2A68-8025CF2EC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5BE314-CBA0-0506-C898-8D25A144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5B4B-B3C2-45DB-ADD0-6D9B9074A84F}" type="datetime1">
              <a:rPr lang="en-US" smtClean="0"/>
              <a:t>11/13/2024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B9AC5B-A31B-599B-78D0-F0F1A4E2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1CF68D-7A80-F319-343B-B58712E6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13047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8A40A-D9D1-AD83-87C0-187B278F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AA0E94-6CEA-C895-716D-7240347DA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0238F1-517B-6B6C-A942-94B8A207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5B4B-B3C2-45DB-ADD0-6D9B9074A84F}" type="datetime1">
              <a:rPr lang="en-US" smtClean="0"/>
              <a:t>11/13/2024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275B3C-6198-F9D8-ED70-78A7320C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F994DD-CB46-B051-3608-DEC38631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95876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82A8A-5995-1702-591B-54E52E71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886B38-AF28-C2DF-3E8D-F6A63A222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763CA4-1FF4-11AC-0F6B-D1DCE6DEE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488513-BEDB-E951-0B54-9EC93311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5B4B-B3C2-45DB-ADD0-6D9B9074A84F}" type="datetime1">
              <a:rPr lang="en-US" smtClean="0"/>
              <a:t>11/13/2024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7CD8F6-F333-A903-1711-925F0993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180D68-2FD8-9799-BC6B-1618DC1A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7736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E7CC6-3559-19C0-ED62-8FE4FA8F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76D6C9-37C6-081E-6B68-1753D77B2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671937-9B4E-416B-4627-7FFC7463F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659B805-C6B5-1DA0-0C86-1AE6A6AB2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F7E596-FE1A-C405-AC8E-0832A1C8C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B5498C0-0C32-5DB7-BDB6-8989539D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5B4B-B3C2-45DB-ADD0-6D9B9074A84F}" type="datetime1">
              <a:rPr lang="en-US" smtClean="0"/>
              <a:t>11/13/2024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6CCDC72-E378-1B47-80B6-93065843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CD9BF4-F27B-B952-A423-F7081355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96053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92688B-EBD5-4A24-CA5B-9697FBA9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7290D4-EE4E-BF2F-CDEE-AD02D200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5B4B-B3C2-45DB-ADD0-6D9B9074A84F}" type="datetime1">
              <a:rPr lang="en-US" smtClean="0"/>
              <a:t>11/13/2024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5AAC90-EB8C-3E63-B535-22A62A86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30691E-7EA2-EB60-3F6D-5F5CE4BC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9080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6BF1257-13A0-A18A-7C69-BC460F01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5B4B-B3C2-45DB-ADD0-6D9B9074A84F}" type="datetime1">
              <a:rPr lang="en-US" smtClean="0"/>
              <a:t>11/13/2024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C00C223-FABF-912F-A46D-62FE89D3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B40785-3D06-EFA4-4C8F-7D692238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96073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3318-96ED-4001-AE28-DD0EB8549D4E}" type="datetime1">
              <a:rPr lang="en-US" smtClean="0"/>
              <a:t>11/13/2024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66D46D-3783-07F0-234F-8C893A46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7C501E-5727-70F6-0330-606DC36C9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84D12A-ABAB-2E2A-B547-FC2255C84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170F9F-A083-6815-9678-DA1DD7366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5B4B-B3C2-45DB-ADD0-6D9B9074A84F}" type="datetime1">
              <a:rPr lang="en-US" smtClean="0"/>
              <a:t>11/13/2024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9AA899-C8B5-39B4-C89C-B0488D36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4515BF-91A4-63B0-1EA1-02A02ED0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51329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B5E30-83AE-3EC6-6579-35327EEC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8330EE-3EE3-3102-E865-1A9430E56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98805F-2FD3-7986-8A4B-6F0AE2B63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67824D-FAD5-3341-10DE-24C2191C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5B4B-B3C2-45DB-ADD0-6D9B9074A84F}" type="datetime1">
              <a:rPr lang="en-US" smtClean="0"/>
              <a:t>11/13/2024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A15784-7C25-38AA-5522-F4633BB1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A687E2-0D65-3D94-1C22-2428F9B8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931349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12669-CA89-991D-014E-FE511B5E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87DD75-1C94-2F2F-4BE2-A146E4ED9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5242D3-9A42-FA14-8A16-DB5CDF52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5B4B-B3C2-45DB-ADD0-6D9B9074A84F}" type="datetime1">
              <a:rPr lang="en-US" smtClean="0"/>
              <a:t>11/13/2024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6A0756-8F6A-78AC-FFFE-F2505064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3E1092-FD04-36A6-6C4B-2E4AE6CF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45328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6A45CDD-A6C9-EE1C-06B7-4CCC259D2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EB009B-DB46-985B-2CB2-7E05DAF97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17D17E-7146-EF05-FF9D-56C5B706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5B4B-B3C2-45DB-ADD0-6D9B9074A84F}" type="datetime1">
              <a:rPr lang="en-US" smtClean="0"/>
              <a:t>11/13/2024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FC62FB-CAEB-D480-8919-C1460B61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B3F73-0D51-9ABB-FD56-CFB6BC64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011468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3318-96ED-4001-AE28-DD0EB8549D4E}" type="datetime1">
              <a:rPr lang="en-US" smtClean="0"/>
              <a:t>11/13/2024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48301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3889921-D123-4819-BC8A-9EA4032AA10A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B174-7D8F-46AE-8F50-F412C21E5DB6}" type="datetime1">
              <a:rPr lang="en-US" smtClean="0"/>
              <a:t>11/13/2024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5476-F7B0-41C2-826E-FE3C6A59ABFB}" type="datetime1">
              <a:rPr lang="en-US" smtClean="0"/>
              <a:t>11/13/2024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FA93C5-7038-4639-A05A-0843F176373F}" type="datetime1">
              <a:rPr lang="en-US" smtClean="0"/>
              <a:t>11/13/2024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24D3-AD93-47B0-835B-53A6DB1BDE36}" type="datetime1">
              <a:rPr lang="en-US" smtClean="0"/>
              <a:t>11/13/2024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E8FDED7-714D-4FAC-AF4C-9B9D8243CAF4}" type="datetime1">
              <a:rPr lang="en-US" smtClean="0"/>
              <a:t>11/13/2024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8CA177-AACD-48DE-9655-91B279FE9879}" type="datetime1">
              <a:rPr lang="en-US" smtClean="0"/>
              <a:t>11/13/2024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31CB5B4B-B3C2-45DB-ADD0-6D9B9074A84F}" type="datetime1">
              <a:rPr lang="en-US" smtClean="0"/>
              <a:t>11/13/2024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701" r:id="rId2"/>
    <p:sldLayoutId id="2147485702" r:id="rId3"/>
    <p:sldLayoutId id="2147485703" r:id="rId4"/>
    <p:sldLayoutId id="2147485704" r:id="rId5"/>
    <p:sldLayoutId id="2147485705" r:id="rId6"/>
    <p:sldLayoutId id="2147485706" r:id="rId7"/>
    <p:sldLayoutId id="2147485707" r:id="rId8"/>
    <p:sldLayoutId id="2147485708" r:id="rId9"/>
    <p:sldLayoutId id="2147485709" r:id="rId10"/>
    <p:sldLayoutId id="2147485710" r:id="rId11"/>
    <p:sldLayoutId id="2147485711" r:id="rId12"/>
  </p:sldLayoutIdLst>
  <p:transition>
    <p:fade/>
  </p:transition>
  <p:hf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DF72C6-C60F-87A2-C98A-7E1CE0F63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EAC311-8416-DB5E-6064-C451F809A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3A57AE-EC59-2D3D-53AE-E5C9C1E2F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CB5B4B-B3C2-45DB-ADD0-6D9B9074A84F}" type="datetime1">
              <a:rPr lang="en-US" smtClean="0"/>
              <a:t>11/13/2024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2692BA-0AB9-783B-5E05-38297E912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83101F-E98E-D6E5-4D74-CB317F8BE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41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13" r:id="rId1"/>
    <p:sldLayoutId id="2147485714" r:id="rId2"/>
    <p:sldLayoutId id="2147485715" r:id="rId3"/>
    <p:sldLayoutId id="2147485716" r:id="rId4"/>
    <p:sldLayoutId id="2147485717" r:id="rId5"/>
    <p:sldLayoutId id="2147485718" r:id="rId6"/>
    <p:sldLayoutId id="2147485719" r:id="rId7"/>
    <p:sldLayoutId id="2147485720" r:id="rId8"/>
    <p:sldLayoutId id="2147485721" r:id="rId9"/>
    <p:sldLayoutId id="2147485722" r:id="rId10"/>
    <p:sldLayoutId id="2147485723" r:id="rId11"/>
    <p:sldLayoutId id="2147485724" r:id="rId12"/>
  </p:sldLayoutIdLst>
  <p:transition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8376E05-2A13-1449-BCDB-96D673163CD3}"/>
              </a:ext>
            </a:extLst>
          </p:cNvPr>
          <p:cNvSpPr txBox="1">
            <a:spLocks/>
          </p:cNvSpPr>
          <p:nvPr/>
        </p:nvSpPr>
        <p:spPr>
          <a:xfrm>
            <a:off x="481233" y="1307803"/>
            <a:ext cx="7431034" cy="38222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075AA-96A4-2F4E-9533-A5705D612E3E}"/>
              </a:ext>
            </a:extLst>
          </p:cNvPr>
          <p:cNvSpPr txBox="1">
            <a:spLocks/>
          </p:cNvSpPr>
          <p:nvPr/>
        </p:nvSpPr>
        <p:spPr>
          <a:xfrm rot="16200000">
            <a:off x="7054771" y="3137256"/>
            <a:ext cx="3298428" cy="8800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75"/>
              <a:t>HUMAN SIDE OF TECHNOLOGY</a:t>
            </a:r>
            <a:endParaRPr lang="en-LT" sz="975" dirty="0"/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C6F4DA1E-07D7-3146-BF6B-FEC90A646AA5}"/>
              </a:ext>
            </a:extLst>
          </p:cNvPr>
          <p:cNvSpPr txBox="1">
            <a:spLocks/>
          </p:cNvSpPr>
          <p:nvPr/>
        </p:nvSpPr>
        <p:spPr>
          <a:xfrm>
            <a:off x="479948" y="4138218"/>
            <a:ext cx="7371159" cy="139554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t-LT" sz="1200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95BA6FDB-CCD9-6141-B7FD-BB827E9970F1}"/>
              </a:ext>
            </a:extLst>
          </p:cNvPr>
          <p:cNvSpPr txBox="1">
            <a:spLocks/>
          </p:cNvSpPr>
          <p:nvPr/>
        </p:nvSpPr>
        <p:spPr>
          <a:xfrm>
            <a:off x="482792" y="3143251"/>
            <a:ext cx="7371159" cy="764510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noProof="0" dirty="0"/>
              <a:t>Component System Architecture</a:t>
            </a:r>
            <a:endParaRPr lang="lt-LT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0B9142-6A69-CE46-8B07-107B7701A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923" y="1379488"/>
            <a:ext cx="443239" cy="238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E98CF-A30D-3248-BECC-8E3DB4BCD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573" y="857250"/>
            <a:ext cx="28575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2657E-E978-FE4A-BBE8-38EBA3ADA4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874782"/>
            <a:ext cx="8263967" cy="214244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19DE16E-BA1A-2740-9FE4-31E66232D768}"/>
              </a:ext>
            </a:extLst>
          </p:cNvPr>
          <p:cNvSpPr txBox="1">
            <a:spLocks/>
          </p:cNvSpPr>
          <p:nvPr/>
        </p:nvSpPr>
        <p:spPr>
          <a:xfrm>
            <a:off x="8372283" y="5572026"/>
            <a:ext cx="691951" cy="273844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050">
                <a:solidFill>
                  <a:schemeClr val="tx1"/>
                </a:solidFill>
                <a:ea typeface="Inter Semi Bold" panose="020B0502030000000004" pitchFamily="34" charset="0"/>
              </a:rPr>
              <a:pPr algn="ctr"/>
              <a:t>1</a:t>
            </a:fld>
            <a:endParaRPr lang="en-US" sz="1050" dirty="0">
              <a:solidFill>
                <a:schemeClr val="tx1"/>
              </a:solidFill>
              <a:ea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4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Licenses Server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Developers would like to:</a:t>
            </a:r>
          </a:p>
          <a:p>
            <a:pPr lvl="1"/>
            <a:r>
              <a:rPr lang="en-GB" noProof="0" dirty="0"/>
              <a:t>Limit component’s usage based on sold licenses count.</a:t>
            </a:r>
          </a:p>
          <a:p>
            <a:pPr lvl="1"/>
            <a:r>
              <a:rPr lang="en-GB" noProof="0" dirty="0"/>
              <a:t>Provide trail versions of components.</a:t>
            </a:r>
          </a:p>
          <a:p>
            <a:pPr lvl="1"/>
            <a:endParaRPr lang="en-GB" noProof="0" dirty="0"/>
          </a:p>
          <a:p>
            <a:r>
              <a:rPr lang="en-GB" noProof="0" dirty="0"/>
              <a:t>Licenses Server</a:t>
            </a:r>
          </a:p>
          <a:p>
            <a:pPr lvl="1"/>
            <a:r>
              <a:rPr lang="en-GB" noProof="0" dirty="0"/>
              <a:t>Additional component in a component platform.</a:t>
            </a:r>
          </a:p>
          <a:p>
            <a:pPr lvl="1"/>
            <a:r>
              <a:rPr lang="en-GB" noProof="0" dirty="0"/>
              <a:t>Handles components lifecycle.</a:t>
            </a:r>
          </a:p>
          <a:p>
            <a:pPr lvl="1"/>
            <a:r>
              <a:rPr lang="en-GB" noProof="0" dirty="0"/>
              <a:t>Performs licenses, certificates, serial numbers management.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Messages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How does developer can make a call to a component that resides</a:t>
            </a:r>
          </a:p>
          <a:p>
            <a:pPr lvl="1"/>
            <a:r>
              <a:rPr lang="en-GB" noProof="0" dirty="0"/>
              <a:t>In a remote server, </a:t>
            </a:r>
          </a:p>
          <a:p>
            <a:pPr lvl="1"/>
            <a:r>
              <a:rPr lang="en-GB" noProof="0" dirty="0"/>
              <a:t>In a same process, </a:t>
            </a:r>
          </a:p>
          <a:p>
            <a:pPr lvl="1"/>
            <a:r>
              <a:rPr lang="en-GB" noProof="0" dirty="0"/>
              <a:t>In a separate process.</a:t>
            </a:r>
          </a:p>
          <a:p>
            <a:endParaRPr lang="en-GB" noProof="0" dirty="0"/>
          </a:p>
          <a:p>
            <a:r>
              <a:rPr lang="en-GB" noProof="0" dirty="0"/>
              <a:t>new </a:t>
            </a:r>
            <a:r>
              <a:rPr lang="en-GB" noProof="0" dirty="0" err="1"/>
              <a:t>PhysicEngine</a:t>
            </a:r>
            <a:r>
              <a:rPr lang="en-GB" noProof="0" dirty="0"/>
              <a:t>().</a:t>
            </a:r>
            <a:r>
              <a:rPr lang="en-GB" noProof="0" dirty="0" err="1"/>
              <a:t>RunSimulation</a:t>
            </a:r>
            <a:r>
              <a:rPr lang="en-GB" noProof="0" dirty="0"/>
              <a:t>();</a:t>
            </a:r>
          </a:p>
          <a:p>
            <a:endParaRPr lang="en-GB" noProof="0" dirty="0"/>
          </a:p>
          <a:p>
            <a:r>
              <a:rPr lang="en-GB" noProof="0" dirty="0"/>
              <a:t>Same code in all cases. How?</a:t>
            </a:r>
          </a:p>
          <a:p>
            <a:endParaRPr lang="en-GB" noProof="0" dirty="0"/>
          </a:p>
          <a:p>
            <a:r>
              <a:rPr lang="en-GB" noProof="0" dirty="0"/>
              <a:t>All is done by middle-ware.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215458"/>
              </p:ext>
            </p:extLst>
          </p:nvPr>
        </p:nvGraphicFramePr>
        <p:xfrm>
          <a:off x="395536" y="1412776"/>
          <a:ext cx="7920880" cy="4684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171974" imgH="3649939" progId="Visio.Drawing.11">
                  <p:embed/>
                </p:oleObj>
              </mc:Choice>
              <mc:Fallback>
                <p:oleObj name="Visio" r:id="rId2" imgW="6171974" imgH="3649939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412776"/>
                        <a:ext cx="7920880" cy="4684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Message (same process)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Component’s binary code is loaded into the same process and a call is made as a regular code call (same memory address space):</a:t>
            </a:r>
          </a:p>
          <a:p>
            <a:pPr lvl="1"/>
            <a:r>
              <a:rPr lang="en-GB" noProof="0" dirty="0"/>
              <a:t>.</a:t>
            </a:r>
            <a:r>
              <a:rPr lang="en-GB" noProof="0" dirty="0" err="1"/>
              <a:t>dll</a:t>
            </a:r>
            <a:r>
              <a:rPr lang="en-GB" noProof="0" dirty="0"/>
              <a:t>,</a:t>
            </a:r>
          </a:p>
          <a:p>
            <a:pPr lvl="1"/>
            <a:r>
              <a:rPr lang="en-GB" noProof="0" dirty="0"/>
              <a:t>.jar,</a:t>
            </a:r>
          </a:p>
          <a:p>
            <a:pPr lvl="1"/>
            <a:r>
              <a:rPr lang="en-GB" noProof="0" dirty="0" err="1"/>
              <a:t>Staticly</a:t>
            </a:r>
            <a:r>
              <a:rPr lang="en-GB" noProof="0" dirty="0"/>
              <a:t> linked library.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Message (inter-process)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Definitions: </a:t>
            </a:r>
          </a:p>
          <a:p>
            <a:pPr lvl="1"/>
            <a:r>
              <a:rPr lang="en-GB" noProof="0" dirty="0"/>
              <a:t>server – process that hosts component.</a:t>
            </a:r>
          </a:p>
          <a:p>
            <a:pPr lvl="1"/>
            <a:r>
              <a:rPr lang="en-GB" dirty="0"/>
              <a:t>c</a:t>
            </a:r>
            <a:r>
              <a:rPr lang="en-GB" noProof="0" dirty="0" err="1"/>
              <a:t>lient</a:t>
            </a:r>
            <a:r>
              <a:rPr lang="en-GB" noProof="0" dirty="0"/>
              <a:t> – process that uses component.</a:t>
            </a:r>
          </a:p>
          <a:p>
            <a:endParaRPr lang="en-GB" noProof="0" dirty="0"/>
          </a:p>
          <a:p>
            <a:r>
              <a:rPr lang="en-GB" noProof="0" dirty="0"/>
              <a:t>Component platform intercepts calls and:</a:t>
            </a:r>
          </a:p>
          <a:p>
            <a:pPr lvl="1"/>
            <a:r>
              <a:rPr lang="en-GB" noProof="0" dirty="0"/>
              <a:t>Generates proxy object for a client. </a:t>
            </a:r>
          </a:p>
          <a:p>
            <a:pPr lvl="1"/>
            <a:r>
              <a:rPr lang="en-GB" dirty="0"/>
              <a:t>Generates stub component for a server.</a:t>
            </a:r>
          </a:p>
          <a:p>
            <a:pPr lvl="1"/>
            <a:r>
              <a:rPr lang="en-GB" noProof="0" dirty="0"/>
              <a:t>Proxy component is </a:t>
            </a:r>
            <a:r>
              <a:rPr lang="en-GB" dirty="0"/>
              <a:t>transparently </a:t>
            </a:r>
            <a:r>
              <a:rPr lang="en-GB" noProof="0" dirty="0"/>
              <a:t>called by a client.</a:t>
            </a:r>
          </a:p>
          <a:p>
            <a:pPr lvl="1"/>
            <a:r>
              <a:rPr lang="en-GB" noProof="0" dirty="0"/>
              <a:t>Stub component makes a call to an actual component.</a:t>
            </a:r>
          </a:p>
          <a:p>
            <a:pPr lvl="2"/>
            <a:endParaRPr lang="en-GB" noProof="0" dirty="0"/>
          </a:p>
          <a:p>
            <a:r>
              <a:rPr lang="en-GB" noProof="0" dirty="0"/>
              <a:t>Component platform:</a:t>
            </a:r>
          </a:p>
          <a:p>
            <a:pPr lvl="1"/>
            <a:r>
              <a:rPr lang="en-GB" noProof="0" dirty="0"/>
              <a:t>Accepts messages from </a:t>
            </a:r>
            <a:r>
              <a:rPr lang="en-GB" dirty="0" err="1"/>
              <a:t>cient</a:t>
            </a:r>
            <a:r>
              <a:rPr lang="en-GB" dirty="0"/>
              <a:t> </a:t>
            </a:r>
            <a:r>
              <a:rPr lang="en-GB" noProof="0" dirty="0"/>
              <a:t>components and routes messages to server components,</a:t>
            </a:r>
          </a:p>
          <a:p>
            <a:pPr lvl="1"/>
            <a:r>
              <a:rPr lang="en-GB" noProof="0" dirty="0"/>
              <a:t>Translates message formats from one type to other (ex. converts pointers, data types).</a:t>
            </a:r>
          </a:p>
          <a:p>
            <a:pPr lvl="1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Messages (remote)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Same as inter-process messages:</a:t>
            </a:r>
          </a:p>
          <a:p>
            <a:pPr lvl="1"/>
            <a:r>
              <a:rPr lang="en-GB" dirty="0"/>
              <a:t>Messages are serialized to network format,</a:t>
            </a:r>
          </a:p>
          <a:p>
            <a:pPr lvl="1"/>
            <a:r>
              <a:rPr lang="en-GB" dirty="0"/>
              <a:t>Transferred over network,</a:t>
            </a:r>
          </a:p>
          <a:p>
            <a:pPr lvl="1"/>
            <a:r>
              <a:rPr lang="en-GB" dirty="0"/>
              <a:t>De-serialized to a binary format that is suitable for a server component.</a:t>
            </a:r>
          </a:p>
          <a:p>
            <a:pPr lvl="1"/>
            <a:endParaRPr lang="en-GB" dirty="0"/>
          </a:p>
          <a:p>
            <a:r>
              <a:rPr lang="en-GB" dirty="0"/>
              <a:t>Examples: XML, RESET Services</a:t>
            </a:r>
          </a:p>
          <a:p>
            <a:pPr lvl="1"/>
            <a:r>
              <a:rPr lang="en-GB" dirty="0"/>
              <a:t>Messages are serialized as XML (SOAP format) or JSON;</a:t>
            </a:r>
          </a:p>
          <a:p>
            <a:pPr lvl="1"/>
            <a:r>
              <a:rPr lang="en-GB" dirty="0"/>
              <a:t>Data is transferred over HTTP;</a:t>
            </a:r>
          </a:p>
          <a:p>
            <a:pPr lvl="1"/>
            <a:r>
              <a:rPr lang="en-GB" dirty="0"/>
              <a:t>Server deserializes message to a binary format;</a:t>
            </a:r>
          </a:p>
          <a:p>
            <a:pPr lvl="1"/>
            <a:r>
              <a:rPr lang="en-GB" dirty="0"/>
              <a:t>De-serialized data is passed to server component.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Transactions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6169888" cy="4937760"/>
          </a:xfrm>
        </p:spPr>
        <p:txBody>
          <a:bodyPr>
            <a:normAutofit/>
          </a:bodyPr>
          <a:lstStyle/>
          <a:p>
            <a:r>
              <a:rPr lang="en-GB" noProof="0" dirty="0"/>
              <a:t>Assume two components that work with separata databases.</a:t>
            </a:r>
          </a:p>
          <a:p>
            <a:r>
              <a:rPr lang="en-GB" noProof="0" dirty="0"/>
              <a:t>Systems uses both components.</a:t>
            </a:r>
          </a:p>
          <a:p>
            <a:r>
              <a:rPr lang="en-GB" noProof="0" dirty="0"/>
              <a:t>System performs action that calls both components.</a:t>
            </a:r>
          </a:p>
          <a:p>
            <a:r>
              <a:rPr lang="en-GB" noProof="0" dirty="0"/>
              <a:t>System’s action must be atomic – components must update both database or neither of them.</a:t>
            </a:r>
          </a:p>
          <a:p>
            <a:r>
              <a:rPr lang="en-GB" noProof="0" dirty="0"/>
              <a:t>Problem – components have no relegation between them</a:t>
            </a:r>
          </a:p>
          <a:p>
            <a:pPr lvl="1"/>
            <a:endParaRPr lang="en-GB" noProof="0" dirty="0"/>
          </a:p>
          <a:p>
            <a:r>
              <a:rPr lang="en-GB" noProof="0" dirty="0"/>
              <a:t>Component platform can make this action atomic.</a:t>
            </a:r>
          </a:p>
          <a:p>
            <a:r>
              <a:rPr lang="en-GB" noProof="0" dirty="0"/>
              <a:t>Both components must implement additional component platform specific interface.</a:t>
            </a:r>
          </a:p>
          <a:p>
            <a:pPr lvl="1"/>
            <a:r>
              <a:rPr lang="en-GB" noProof="0" dirty="0"/>
              <a:t>Ex: „</a:t>
            </a:r>
            <a:r>
              <a:rPr lang="en-GB" i="1" noProof="0" dirty="0"/>
              <a:t>two phase commit</a:t>
            </a:r>
            <a:r>
              <a:rPr lang="en-GB" noProof="0" dirty="0"/>
              <a:t>“ protocol.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B557B00-7B4C-474A-B4CA-71F2CB41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" t="3024" r="3949" b="9282"/>
          <a:stretch/>
        </p:blipFill>
        <p:spPr>
          <a:xfrm>
            <a:off x="6156176" y="4653136"/>
            <a:ext cx="2855615" cy="208823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Threading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Assuming server component is not </a:t>
            </a:r>
            <a:r>
              <a:rPr lang="en-GB" i="1" noProof="0" dirty="0"/>
              <a:t>thread-safe</a:t>
            </a:r>
            <a:r>
              <a:rPr lang="en-GB" noProof="0" dirty="0"/>
              <a:t>.</a:t>
            </a:r>
          </a:p>
          <a:p>
            <a:r>
              <a:rPr lang="en-GB" noProof="0" dirty="0"/>
              <a:t>How can developer ensure that clients would not crash, break server component?</a:t>
            </a:r>
          </a:p>
          <a:p>
            <a:endParaRPr lang="en-GB" noProof="0" dirty="0"/>
          </a:p>
          <a:p>
            <a:r>
              <a:rPr lang="en-GB" noProof="0" dirty="0"/>
              <a:t>Component platform inserts </a:t>
            </a:r>
            <a:r>
              <a:rPr lang="en-GB" i="1" noProof="0" dirty="0"/>
              <a:t>stub</a:t>
            </a:r>
            <a:r>
              <a:rPr lang="en-GB" noProof="0" dirty="0"/>
              <a:t> and </a:t>
            </a:r>
            <a:r>
              <a:rPr lang="en-GB" i="1" noProof="0" dirty="0"/>
              <a:t>proxy</a:t>
            </a:r>
            <a:r>
              <a:rPr lang="en-GB" noProof="0" dirty="0"/>
              <a:t> objects that</a:t>
            </a:r>
          </a:p>
          <a:p>
            <a:pPr lvl="1"/>
            <a:r>
              <a:rPr lang="en-GB" noProof="0" dirty="0"/>
              <a:t>Are used even inside-process situation,</a:t>
            </a:r>
          </a:p>
          <a:p>
            <a:pPr lvl="1"/>
            <a:r>
              <a:rPr lang="en-GB" noProof="0" dirty="0"/>
              <a:t>If it is necessary, they serialize method calls.</a:t>
            </a:r>
          </a:p>
          <a:p>
            <a:pPr lvl="1"/>
            <a:endParaRPr lang="en-GB" noProof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B9EF48-BF53-4B4B-9098-213E9A607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509120"/>
            <a:ext cx="4877481" cy="228631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Persistence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A.K.A. serialization, de-serialization</a:t>
            </a:r>
          </a:p>
          <a:p>
            <a:r>
              <a:rPr lang="en-GB" noProof="0" dirty="0"/>
              <a:t>How can object state be passed to remote object?</a:t>
            </a:r>
          </a:p>
          <a:p>
            <a:endParaRPr lang="en-GB" noProof="0" dirty="0"/>
          </a:p>
          <a:p>
            <a:r>
              <a:rPr lang="en-GB" noProof="0" dirty="0"/>
              <a:t>Component platform can serialize object to disk or memory based on certain rules and can transport over network.</a:t>
            </a:r>
          </a:p>
          <a:p>
            <a:endParaRPr lang="en-GB" noProof="0" dirty="0"/>
          </a:p>
          <a:p>
            <a:r>
              <a:rPr lang="en-GB" noProof="0" dirty="0"/>
              <a:t>Ex, object can be serialized as</a:t>
            </a:r>
          </a:p>
          <a:p>
            <a:r>
              <a:rPr lang="en-GB" noProof="0" dirty="0"/>
              <a:t>XML, passed as a document to a</a:t>
            </a:r>
          </a:p>
          <a:p>
            <a:r>
              <a:rPr lang="en-GB" noProof="0" dirty="0"/>
              <a:t>XML web service.</a:t>
            </a:r>
          </a:p>
          <a:p>
            <a:endParaRPr lang="en-GB" noProof="0" dirty="0"/>
          </a:p>
          <a:p>
            <a:r>
              <a:rPr lang="en-GB" noProof="0" dirty="0"/>
              <a:t>EX. REST call with JSON data.</a:t>
            </a:r>
          </a:p>
          <a:p>
            <a:pPr marL="0" indent="0">
              <a:buNone/>
            </a:pPr>
            <a:endParaRPr lang="en-GB" noProof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EF2B9F9-E43C-441E-91CA-08D6BAC5A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429000"/>
            <a:ext cx="4356100" cy="33528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Events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/>
              <a:t>Components can get </a:t>
            </a:r>
          </a:p>
          <a:p>
            <a:r>
              <a:rPr lang="en-GB" noProof="0" dirty="0"/>
              <a:t>messages when something </a:t>
            </a:r>
          </a:p>
          <a:p>
            <a:r>
              <a:rPr lang="en-GB" noProof="0" dirty="0"/>
              <a:t>happens on a remote component.</a:t>
            </a:r>
          </a:p>
          <a:p>
            <a:endParaRPr lang="en-GB" noProof="0" dirty="0"/>
          </a:p>
          <a:p>
            <a:r>
              <a:rPr lang="en-GB" noProof="0" dirty="0"/>
              <a:t>Event interface is defined.</a:t>
            </a:r>
          </a:p>
          <a:p>
            <a:r>
              <a:rPr lang="en-GB" noProof="0" dirty="0"/>
              <a:t>Clients implement the interface.</a:t>
            </a:r>
          </a:p>
          <a:p>
            <a:r>
              <a:rPr lang="en-GB" noProof="0" dirty="0"/>
              <a:t>Clients pass interface references to a server. </a:t>
            </a:r>
            <a:br>
              <a:rPr lang="en-GB" noProof="0" dirty="0"/>
            </a:br>
            <a:r>
              <a:rPr lang="en-GB" noProof="0" dirty="0"/>
              <a:t>(registration for events).</a:t>
            </a:r>
          </a:p>
          <a:p>
            <a:r>
              <a:rPr lang="en-GB" noProof="0" dirty="0"/>
              <a:t>Server calls all registered interfaces then event happens.</a:t>
            </a:r>
          </a:p>
          <a:p>
            <a:endParaRPr lang="en-GB" noProof="0" dirty="0"/>
          </a:p>
          <a:p>
            <a:r>
              <a:rPr lang="en-GB" noProof="0" dirty="0"/>
              <a:t>Remote component?</a:t>
            </a:r>
          </a:p>
          <a:p>
            <a:pPr lvl="1"/>
            <a:r>
              <a:rPr lang="en-GB" noProof="0" dirty="0"/>
              <a:t>Registration and calls are handled by component platform (stub, proxy again),</a:t>
            </a:r>
          </a:p>
          <a:p>
            <a:pPr lvl="1"/>
            <a:r>
              <a:rPr lang="en-GB" noProof="0" dirty="0"/>
              <a:t>Additional constrains are added for clients and servers (ex.: additional interfaces are required).</a:t>
            </a:r>
          </a:p>
          <a:p>
            <a:endParaRPr lang="en-GB" noProof="0" dirty="0"/>
          </a:p>
          <a:p>
            <a:endParaRPr lang="en-GB" noProof="0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714201"/>
              </p:ext>
            </p:extLst>
          </p:nvPr>
        </p:nvGraphicFramePr>
        <p:xfrm>
          <a:off x="4067944" y="225632"/>
          <a:ext cx="4957182" cy="32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68592" imgH="1809270" progId="Visio.Drawing.11">
                  <p:embed/>
                </p:oleObj>
              </mc:Choice>
              <mc:Fallback>
                <p:oleObj name="Visio" r:id="rId2" imgW="2768592" imgH="180927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225632"/>
                        <a:ext cx="4957182" cy="3240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Topics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noProof="0" dirty="0"/>
              <a:t>Licenses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Messages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Transactions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Interfaces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Threading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Persistence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Events Service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Components can not be used without components platform.</a:t>
            </a:r>
          </a:p>
          <a:p>
            <a:r>
              <a:rPr lang="en-GB" noProof="0" dirty="0"/>
              <a:t>Components must play by platform’s rules.</a:t>
            </a:r>
          </a:p>
          <a:p>
            <a:r>
              <a:rPr lang="en-GB" noProof="0" dirty="0"/>
              <a:t>Platform provides handy services:</a:t>
            </a:r>
          </a:p>
          <a:p>
            <a:pPr lvl="1"/>
            <a:r>
              <a:rPr lang="en-GB" noProof="0" dirty="0"/>
              <a:t>licensing,</a:t>
            </a:r>
          </a:p>
          <a:p>
            <a:pPr lvl="1"/>
            <a:r>
              <a:rPr lang="en-GB" noProof="0" dirty="0"/>
              <a:t>transactions,</a:t>
            </a:r>
          </a:p>
          <a:p>
            <a:pPr lvl="1"/>
            <a:r>
              <a:rPr lang="en-GB" noProof="0" dirty="0"/>
              <a:t>threads,</a:t>
            </a:r>
          </a:p>
          <a:p>
            <a:pPr lvl="1"/>
            <a:r>
              <a:rPr lang="en-GB" noProof="0" dirty="0"/>
              <a:t>events,</a:t>
            </a:r>
          </a:p>
          <a:p>
            <a:pPr lvl="1"/>
            <a:r>
              <a:rPr lang="en-GB" noProof="0" dirty="0"/>
              <a:t>messages,</a:t>
            </a:r>
          </a:p>
          <a:p>
            <a:pPr lvl="1"/>
            <a:r>
              <a:rPr lang="en-GB" noProof="0" dirty="0"/>
              <a:t>persistence.</a:t>
            </a:r>
          </a:p>
          <a:p>
            <a:r>
              <a:rPr lang="en-GB" noProof="0" dirty="0"/>
              <a:t>Components define interfaces and are used through them.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References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Colin Atkinson, Christian </a:t>
            </a:r>
            <a:r>
              <a:rPr lang="en-GB" noProof="0" dirty="0" err="1"/>
              <a:t>Bunse</a:t>
            </a:r>
            <a:r>
              <a:rPr lang="en-GB" noProof="0" dirty="0"/>
              <a:t>, Hans-Gerhard Gross, Christian </a:t>
            </a:r>
            <a:r>
              <a:rPr lang="en-GB" noProof="0" dirty="0" err="1"/>
              <a:t>Peper</a:t>
            </a:r>
            <a:r>
              <a:rPr lang="en-GB" noProof="0" dirty="0"/>
              <a:t>. </a:t>
            </a:r>
            <a:r>
              <a:rPr lang="en-GB" b="1" noProof="0" dirty="0"/>
              <a:t>Component-Based Software Development for Embedded Systems: An Overview of Current Research Trends, </a:t>
            </a:r>
            <a:r>
              <a:rPr lang="en-GB" noProof="0" dirty="0"/>
              <a:t>Springer, </a:t>
            </a:r>
            <a:r>
              <a:rPr lang="en-GB" b="1" noProof="0" dirty="0"/>
              <a:t>ISBN </a:t>
            </a:r>
            <a:r>
              <a:rPr lang="en-GB" noProof="0" dirty="0"/>
              <a:t>978-3540306443, 2005, 353p.</a:t>
            </a:r>
          </a:p>
          <a:p>
            <a:r>
              <a:rPr lang="en-GB" noProof="0" dirty="0"/>
              <a:t>Ivica </a:t>
            </a:r>
            <a:r>
              <a:rPr lang="en-GB" noProof="0" dirty="0" err="1"/>
              <a:t>Crnkovic</a:t>
            </a:r>
            <a:r>
              <a:rPr lang="en-GB" noProof="0" dirty="0"/>
              <a:t>, Magnus Larsson, </a:t>
            </a:r>
            <a:r>
              <a:rPr lang="en-GB" b="1" noProof="0" dirty="0"/>
              <a:t>Building Reliable Component-Based Software Systems, </a:t>
            </a:r>
            <a:r>
              <a:rPr lang="en-GB" noProof="0" dirty="0"/>
              <a:t>2002, 452p.</a:t>
            </a:r>
          </a:p>
          <a:p>
            <a:r>
              <a:rPr lang="en-GB" noProof="0" dirty="0"/>
              <a:t>Clemens </a:t>
            </a:r>
            <a:r>
              <a:rPr lang="en-GB" noProof="0" dirty="0" err="1"/>
              <a:t>Szyperski</a:t>
            </a:r>
            <a:r>
              <a:rPr lang="en-GB" noProof="0" dirty="0"/>
              <a:t>. </a:t>
            </a:r>
            <a:r>
              <a:rPr lang="en-GB" b="1" noProof="0" dirty="0"/>
              <a:t>Component Software: Beyond Object-Oriented Programming. </a:t>
            </a:r>
            <a:r>
              <a:rPr lang="en-GB" noProof="0" dirty="0"/>
              <a:t>Addison-Wesley Professional, 2002, </a:t>
            </a:r>
            <a:r>
              <a:rPr lang="en-GB" b="1" noProof="0" dirty="0"/>
              <a:t>ISBN</a:t>
            </a:r>
            <a:r>
              <a:rPr lang="en-GB" noProof="0" dirty="0"/>
              <a:t> 978-0201178883, 411p.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Components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GB" sz="2800" noProof="0" dirty="0"/>
              <a:t>Technical Frameworks</a:t>
            </a:r>
          </a:p>
          <a:p>
            <a:pPr lvl="0"/>
            <a:r>
              <a:rPr lang="en-GB" sz="2800" noProof="0" dirty="0"/>
              <a:t>Industrial Frameworks</a:t>
            </a:r>
          </a:p>
          <a:p>
            <a:pPr lvl="0"/>
            <a:r>
              <a:rPr lang="en-GB" sz="2800" noProof="0" dirty="0"/>
              <a:t>Application Frameworks</a:t>
            </a:r>
          </a:p>
          <a:p>
            <a:endParaRPr lang="en-GB" sz="2800" noProof="0" dirty="0"/>
          </a:p>
        </p:txBody>
      </p:sp>
    </p:spTree>
    <p:extLst>
      <p:ext uri="{BB962C8B-B14F-4D97-AF65-F5344CB8AC3E}">
        <p14:creationId xmlns:p14="http://schemas.microsoft.com/office/powerpoint/2010/main" val="231021503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noProof="0" dirty="0"/>
              <a:t>Middle-ware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Components can not be used stand-alone.</a:t>
            </a:r>
          </a:p>
          <a:p>
            <a:r>
              <a:rPr lang="en-GB" noProof="0" dirty="0"/>
              <a:t>Components must be composed by combining them into a system.</a:t>
            </a:r>
          </a:p>
          <a:p>
            <a:r>
              <a:rPr lang="en-GB" noProof="0" dirty="0"/>
              <a:t>Middle-ware allows to combine components together.</a:t>
            </a:r>
          </a:p>
          <a:p>
            <a:r>
              <a:rPr lang="en-GB" noProof="0" dirty="0"/>
              <a:t>Middle-ware coordinates components interactions by providing:</a:t>
            </a:r>
          </a:p>
          <a:p>
            <a:pPr lvl="1"/>
            <a:r>
              <a:rPr lang="en-GB" noProof="0" dirty="0"/>
              <a:t>transactions,</a:t>
            </a:r>
          </a:p>
          <a:p>
            <a:pPr lvl="1"/>
            <a:r>
              <a:rPr lang="en-GB" noProof="0" dirty="0"/>
              <a:t>persistence</a:t>
            </a:r>
            <a:r>
              <a:rPr lang="en-GB" i="1" noProof="0" dirty="0"/>
              <a:t>,</a:t>
            </a:r>
            <a:endParaRPr lang="en-GB" noProof="0" dirty="0"/>
          </a:p>
          <a:p>
            <a:pPr lvl="1"/>
            <a:r>
              <a:rPr lang="en-GB" noProof="0" dirty="0"/>
              <a:t>threading,</a:t>
            </a:r>
          </a:p>
          <a:p>
            <a:pPr lvl="1"/>
            <a:r>
              <a:rPr lang="en-GB" noProof="0" dirty="0"/>
              <a:t>events,</a:t>
            </a:r>
          </a:p>
          <a:p>
            <a:pPr lvl="1"/>
            <a:r>
              <a:rPr lang="en-GB" noProof="0" dirty="0"/>
              <a:t>messages.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Concept of a Component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866237"/>
              </p:ext>
            </p:extLst>
          </p:nvPr>
        </p:nvGraphicFramePr>
        <p:xfrm>
          <a:off x="323528" y="1916832"/>
          <a:ext cx="8508583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402421" imgH="2201974" progId="Visio.Drawing.11">
                  <p:embed/>
                </p:oleObj>
              </mc:Choice>
              <mc:Fallback>
                <p:oleObj name="Visio" r:id="rId2" imgW="5402421" imgH="2201974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916832"/>
                        <a:ext cx="8508583" cy="36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Platform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Coordinates components interaction</a:t>
            </a:r>
          </a:p>
          <a:p>
            <a:r>
              <a:rPr lang="en-GB" noProof="0" dirty="0"/>
              <a:t>Let’s assume a problem related to COM+ and .NET technologies usage:</a:t>
            </a:r>
          </a:p>
          <a:p>
            <a:pPr lvl="1"/>
            <a:r>
              <a:rPr lang="en-GB" noProof="0" dirty="0"/>
              <a:t>How to call object’s method</a:t>
            </a:r>
          </a:p>
          <a:p>
            <a:pPr lvl="2"/>
            <a:r>
              <a:rPr lang="en-GB" noProof="0" dirty="0"/>
              <a:t>That is implemented in a Visual Basic (not .NET) language,</a:t>
            </a:r>
          </a:p>
          <a:p>
            <a:pPr lvl="2"/>
            <a:r>
              <a:rPr lang="en-GB" noProof="0" dirty="0"/>
              <a:t>That is not </a:t>
            </a:r>
            <a:r>
              <a:rPr lang="en-GB" i="1" noProof="0" dirty="0"/>
              <a:t>thread-safe</a:t>
            </a:r>
            <a:r>
              <a:rPr lang="en-GB" noProof="0" dirty="0"/>
              <a:t>,</a:t>
            </a:r>
          </a:p>
          <a:p>
            <a:pPr lvl="2"/>
            <a:r>
              <a:rPr lang="en-GB" noProof="0" dirty="0"/>
              <a:t>from  a C++ component</a:t>
            </a:r>
          </a:p>
          <a:p>
            <a:pPr lvl="2"/>
            <a:r>
              <a:rPr lang="en-GB" noProof="0" dirty="0"/>
              <a:t>And display C++ component’s user interface in a browser’s window?</a:t>
            </a:r>
          </a:p>
          <a:p>
            <a:endParaRPr lang="en-GB" noProof="0" dirty="0"/>
          </a:p>
          <a:p>
            <a:r>
              <a:rPr lang="en-GB" noProof="0" dirty="0"/>
              <a:t>Possible solution: use COM platform that:</a:t>
            </a:r>
          </a:p>
          <a:p>
            <a:pPr lvl="1"/>
            <a:r>
              <a:rPr lang="en-GB" noProof="0" dirty="0"/>
              <a:t>ensures </a:t>
            </a:r>
            <a:r>
              <a:rPr lang="en-GB" i="1" noProof="0" dirty="0"/>
              <a:t>thread-safe</a:t>
            </a:r>
            <a:r>
              <a:rPr lang="en-GB" noProof="0" dirty="0"/>
              <a:t> calls,</a:t>
            </a:r>
          </a:p>
          <a:p>
            <a:pPr lvl="1"/>
            <a:r>
              <a:rPr lang="en-GB" noProof="0" dirty="0"/>
              <a:t>Wraps calls between C++ and VB components,</a:t>
            </a:r>
          </a:p>
          <a:p>
            <a:pPr lvl="1"/>
            <a:r>
              <a:rPr lang="en-GB" noProof="0" dirty="0"/>
              <a:t>Allows to use </a:t>
            </a:r>
            <a:r>
              <a:rPr lang="en-GB" i="1" noProof="0" dirty="0"/>
              <a:t>JavaScript</a:t>
            </a:r>
            <a:r>
              <a:rPr lang="en-GB" noProof="0" dirty="0"/>
              <a:t> for results presentation with-in a HTML DOM model.</a:t>
            </a:r>
          </a:p>
          <a:p>
            <a:pPr lvl="1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 must satisfy several conditions.</a:t>
            </a:r>
          </a:p>
          <a:p>
            <a:pPr lvl="1"/>
            <a:r>
              <a:rPr lang="en-GB" noProof="0" dirty="0"/>
              <a:t>Has to implement specific interface:</a:t>
            </a:r>
          </a:p>
          <a:p>
            <a:pPr lvl="2"/>
            <a:r>
              <a:rPr lang="en-GB" noProof="0" dirty="0"/>
              <a:t>Ex: </a:t>
            </a:r>
            <a:r>
              <a:rPr lang="en-GB" noProof="0" dirty="0" err="1"/>
              <a:t>IUnknown</a:t>
            </a:r>
            <a:r>
              <a:rPr lang="en-GB" noProof="0" dirty="0"/>
              <a:t> (COM/ActiveX), </a:t>
            </a:r>
          </a:p>
          <a:p>
            <a:pPr lvl="2"/>
            <a:r>
              <a:rPr lang="en-GB" noProof="0" dirty="0"/>
              <a:t>Ex: Extends Object, </a:t>
            </a:r>
            <a:r>
              <a:rPr lang="en-GB" noProof="0" dirty="0" err="1"/>
              <a:t>RemoteObject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/>
              <a:t>Should be provided in binary form:</a:t>
            </a:r>
          </a:p>
          <a:p>
            <a:pPr lvl="2"/>
            <a:r>
              <a:rPr lang="en-GB" noProof="0" dirty="0"/>
              <a:t>.</a:t>
            </a:r>
            <a:r>
              <a:rPr lang="en-GB" noProof="0" dirty="0" err="1"/>
              <a:t>dll</a:t>
            </a:r>
            <a:r>
              <a:rPr lang="en-GB" noProof="0" dirty="0"/>
              <a:t> (COM, .NET),</a:t>
            </a:r>
          </a:p>
          <a:p>
            <a:pPr lvl="2"/>
            <a:r>
              <a:rPr lang="en-GB" noProof="0" dirty="0"/>
              <a:t>.jar (Java, EJB, JavaBean).</a:t>
            </a:r>
          </a:p>
          <a:p>
            <a:pPr lvl="1"/>
            <a:r>
              <a:rPr lang="en-GB" noProof="0" dirty="0"/>
              <a:t>Provide its interface in common format:</a:t>
            </a:r>
          </a:p>
          <a:p>
            <a:pPr lvl="2"/>
            <a:r>
              <a:rPr lang="en-GB" noProof="0" dirty="0"/>
              <a:t>Meta-data (.NET),</a:t>
            </a:r>
          </a:p>
          <a:p>
            <a:pPr lvl="2"/>
            <a:r>
              <a:rPr lang="en-GB" noProof="0" dirty="0"/>
              <a:t>IDL (</a:t>
            </a:r>
            <a:r>
              <a:rPr lang="en-GB" noProof="0" dirty="0" err="1"/>
              <a:t>Corba</a:t>
            </a:r>
            <a:r>
              <a:rPr lang="en-GB" noProof="0" dirty="0"/>
              <a:t>, COM).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Interface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For components interaction, it is necessary:</a:t>
            </a:r>
          </a:p>
          <a:p>
            <a:pPr lvl="1"/>
            <a:r>
              <a:rPr lang="en-GB" noProof="0" dirty="0"/>
              <a:t>To have an interface aggreged between components</a:t>
            </a:r>
          </a:p>
          <a:p>
            <a:pPr lvl="1"/>
            <a:r>
              <a:rPr lang="en-GB" dirty="0"/>
              <a:t>It</a:t>
            </a:r>
            <a:r>
              <a:rPr lang="en-GB" noProof="0" dirty="0"/>
              <a:t> must be implemented</a:t>
            </a:r>
          </a:p>
          <a:p>
            <a:pPr lvl="1"/>
            <a:r>
              <a:rPr lang="en-GB" noProof="0" dirty="0"/>
              <a:t>Additional interfaces that are required by components platform must be implemented.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CFB471F-5D23-444B-8C07-3B6E18CFF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221088"/>
            <a:ext cx="7582452" cy="186655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 Interfaces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061082"/>
              </p:ext>
            </p:extLst>
          </p:nvPr>
        </p:nvGraphicFramePr>
        <p:xfrm>
          <a:off x="1691680" y="1412776"/>
          <a:ext cx="6330950" cy="488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331882" imgH="4884379" progId="Visio.Drawing.11">
                  <p:embed/>
                </p:oleObj>
              </mc:Choice>
              <mc:Fallback>
                <p:oleObj name="Visio" r:id="rId3" imgW="6331882" imgH="4884379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412776"/>
                        <a:ext cx="6330950" cy="488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cbse-01</Template>
  <TotalTime>2347</TotalTime>
  <Words>1007</Words>
  <Application>Microsoft Office PowerPoint</Application>
  <PresentationFormat>Affichage à l'écran (4:3)</PresentationFormat>
  <Paragraphs>186</Paragraphs>
  <Slides>21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Candara</vt:lpstr>
      <vt:lpstr>Inter Semi Bold</vt:lpstr>
      <vt:lpstr>Wingdings</vt:lpstr>
      <vt:lpstr>Soho</vt:lpstr>
      <vt:lpstr>Thème Office</vt:lpstr>
      <vt:lpstr>Visio</vt:lpstr>
      <vt:lpstr>Présentation PowerPoint</vt:lpstr>
      <vt:lpstr>Topics</vt:lpstr>
      <vt:lpstr>Components Frameworks</vt:lpstr>
      <vt:lpstr>Middle-ware </vt:lpstr>
      <vt:lpstr>Concept of a Component System</vt:lpstr>
      <vt:lpstr>Component Platform</vt:lpstr>
      <vt:lpstr>Component Model</vt:lpstr>
      <vt:lpstr>Interface</vt:lpstr>
      <vt:lpstr>COM Interfaces Example</vt:lpstr>
      <vt:lpstr>Licenses Server</vt:lpstr>
      <vt:lpstr>Messages</vt:lpstr>
      <vt:lpstr>Message</vt:lpstr>
      <vt:lpstr>Message (same process)</vt:lpstr>
      <vt:lpstr>Message (inter-process)</vt:lpstr>
      <vt:lpstr>Messages (remote)</vt:lpstr>
      <vt:lpstr>Transactions</vt:lpstr>
      <vt:lpstr>Threading</vt:lpstr>
      <vt:lpstr>Persistence</vt:lpstr>
      <vt:lpstr>Events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 MAGISTRU modulis: Komponentinis programu sistemu projektavimas</dc:title>
  <dc:creator>Utilisateur Windows</dc:creator>
  <cp:lastModifiedBy>Šarūnas Packevičius</cp:lastModifiedBy>
  <cp:revision>92</cp:revision>
  <dcterms:created xsi:type="dcterms:W3CDTF">2011-08-08T21:06:46Z</dcterms:created>
  <dcterms:modified xsi:type="dcterms:W3CDTF">2024-11-12T22:02:06Z</dcterms:modified>
</cp:coreProperties>
</file>