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4"/>
  </p:notesMasterIdLst>
  <p:sldIdLst>
    <p:sldId id="283" r:id="rId3"/>
    <p:sldId id="257" r:id="rId4"/>
    <p:sldId id="263" r:id="rId5"/>
    <p:sldId id="264" r:id="rId6"/>
    <p:sldId id="270" r:id="rId7"/>
    <p:sldId id="271" r:id="rId8"/>
    <p:sldId id="272" r:id="rId9"/>
    <p:sldId id="269" r:id="rId10"/>
    <p:sldId id="275" r:id="rId11"/>
    <p:sldId id="274" r:id="rId12"/>
    <p:sldId id="265" r:id="rId13"/>
    <p:sldId id="266" r:id="rId14"/>
    <p:sldId id="276" r:id="rId15"/>
    <p:sldId id="267" r:id="rId16"/>
    <p:sldId id="277" r:id="rId17"/>
    <p:sldId id="278" r:id="rId18"/>
    <p:sldId id="273" r:id="rId19"/>
    <p:sldId id="279" r:id="rId20"/>
    <p:sldId id="268" r:id="rId21"/>
    <p:sldId id="261" r:id="rId22"/>
    <p:sldId id="262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1-7AE3-44B0-9E36-203C7FEC7DA6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67B7-2E0B-46E8-B2FF-595B2DA4EC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8A1D92-96D5-4400-AD41-F3DEB50C6B0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AD19-2B1D-48AB-9453-FCC06800C63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7AD-B657-4762-9C1A-9BCF42343831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62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D8228-C7EE-A76D-9C14-75E55791C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158A12-2E5D-0902-EE67-6C7E599C1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050FA-9684-EC68-6F24-8B60DFD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982EB-E481-13AA-5A26-D5F773B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30E7A-746F-4052-BAE5-C5CA117D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527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A8D92-CAEE-06CD-4DC8-16107A10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91A05-26AF-6EC6-8860-D249F51E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50CFD-380A-2534-1DDB-56A7F2E5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7133B-C86C-F3B1-3708-7FCA904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BD74B-5CB6-6726-0CC0-A9F72944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129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241FF-A82C-D61F-3850-E448FB53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1479E7-DAD9-9AA3-8C6A-908CCEDF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F78EE-46E9-A0D3-6D37-DCE79F81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72548B-110F-4252-6F11-F07C6FE5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471B-714C-3ACB-C135-66266049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009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1B191-0C8D-878C-E2A6-2046922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6A554C-5B2F-FE8C-B621-F8C64421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D0A1CD-ACD5-09FF-FB11-25CD7B07E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16002-2C93-43E4-B1E4-23AA5616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7DCF70-9F72-A6FA-CB91-A3372199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AD3FD-FB62-3A3C-E762-AA00187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8201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ACC3-B71C-34E1-12ED-E2C27F25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A51D1-7AA4-2649-EE52-492AAD21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AFF3DE-5C93-152C-F58C-80F96D0F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CABAE9-94AF-A08B-D52C-B6E16A927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81A308-C60B-895A-591A-D0FC5E61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D6CB8B-8BAA-B150-1D89-004536BF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AB5568-E7AC-A173-4837-8656C28C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BA9461-6226-2F2D-3F61-F331767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3281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52AC5-493A-3F4E-22E6-5CECA1AB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4D54FF-CD35-0CAC-7622-7631D4F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4B565C-EA4B-A39C-DB24-8E07BFDE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9793E-5624-5B51-E28B-FD0663B8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7310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47D2D2-3D1B-9AEB-0391-FE85671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BB3BD-48D6-DF4C-40BA-4F0A3DA0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0889E1-A4F8-EB83-06BB-29D6F73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0886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160-6ACB-4E4B-9376-2D0517E9CCFC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B43F5-74A6-2AAB-9E6E-6F282932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00647-1F13-D645-CDE6-11575A25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C7C5FC-0B44-AC4A-7EF2-0EBBA907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7365AC-4FBB-611D-200A-3356B7FF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ECD0C-F36B-2EF3-92FF-0BE65190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6B29A-073F-9BB1-9AF0-7394AAA8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53958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838CC-0D1F-4CDF-573A-47BB3C8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04A05-082E-9CB6-A537-62F0DAD21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31D507-D20A-EF2B-436C-DFD679A1E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A7377-C62E-F117-277A-C0BE48CC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A89C9-C995-1E49-57FF-FBDDA712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4A4487-EDCA-F6A4-553B-C0A75B9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7210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8DF22-E9EE-DC6E-F17E-B7AD98D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A91BE0-6C8B-C326-25B8-697FDC3E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6FFD5-4504-51A2-4FE5-4B479921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61F5B-B602-B49C-F2AD-11F9691B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D1E1F1-AB95-B00F-551E-92AFE5E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1018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E71790-9DA2-3516-CABB-1DAF5E7D3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8866C7-837F-E20A-072C-36051D574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AE294-D2CD-644C-0036-1979E212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15813-389C-168B-A89C-0839C3B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BCE39-2630-A05B-AD8F-2274328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9579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160-6ACB-4E4B-9376-2D0517E9CCFC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9017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7BD46D-7D6B-496A-8D5D-C34E30432FBC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09EF-EBF1-4C99-8A5D-1AAA2F79496B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05A2-7466-4BDD-9E77-EFD1AB5BE384}" type="datetime1">
              <a:rPr lang="en-US" smtClean="0"/>
              <a:t>11/13/2024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33ABE-B9B2-4C96-AA88-54494EE8CA8E}" type="datetime1">
              <a:rPr lang="en-US" smtClean="0"/>
              <a:t>11/13/2024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00F9-2F53-4612-B5C9-43E8F10CA428}" type="datetime1">
              <a:rPr lang="en-US" smtClean="0"/>
              <a:t>11/13/2024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28AF91-DF7A-4E8C-BA44-5CFA1DF497DA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8DDBB2-B87A-4BDB-AEBA-0E9A870DF1D9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A033E0-5ADA-4C90-82FE-51A3C656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E08ACE-1A39-BFED-366A-F9869895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C832E-4971-F01E-9D5C-C4FF867B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ADA2F-B08F-4602-B269-F94A118987B6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DAA2C-0C29-0757-6A03-724629D7A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EB0B8-704B-019D-855F-39385B865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noProof="0" dirty="0"/>
              <a:t>Components Design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Certificates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000" noProof="0" dirty="0"/>
              <a:t>Component is obtained from market. Questions:</a:t>
            </a:r>
          </a:p>
          <a:p>
            <a:pPr lvl="1"/>
            <a:r>
              <a:rPr lang="en-GB" sz="2000" noProof="0" dirty="0"/>
              <a:t>Is component created by the specified developer?</a:t>
            </a:r>
          </a:p>
          <a:p>
            <a:pPr lvl="1"/>
            <a:r>
              <a:rPr lang="en-GB" sz="2000" noProof="0" dirty="0"/>
              <a:t>Was component tampered?</a:t>
            </a:r>
          </a:p>
          <a:p>
            <a:pPr lvl="1"/>
            <a:endParaRPr lang="en-GB" sz="2000" noProof="0" dirty="0"/>
          </a:p>
          <a:p>
            <a:r>
              <a:rPr lang="en-GB" sz="2000" noProof="0" dirty="0"/>
              <a:t>Cryptography, hash, public private keys:</a:t>
            </a:r>
          </a:p>
          <a:p>
            <a:pPr lvl="1"/>
            <a:r>
              <a:rPr lang="en-GB" sz="2000" noProof="0" dirty="0"/>
              <a:t>Developer signs component with a private key:</a:t>
            </a:r>
          </a:p>
          <a:p>
            <a:pPr lvl="2"/>
            <a:r>
              <a:rPr lang="en-GB" sz="2000" noProof="0" dirty="0"/>
              <a:t>Hash code is calculated of  component’s bytes;</a:t>
            </a:r>
          </a:p>
          <a:p>
            <a:pPr lvl="2"/>
            <a:r>
              <a:rPr lang="en-GB" sz="2000" noProof="0" dirty="0"/>
              <a:t>Hash is signed with private key;</a:t>
            </a:r>
          </a:p>
          <a:p>
            <a:pPr lvl="2"/>
            <a:r>
              <a:rPr lang="en-GB" sz="2000" noProof="0" dirty="0"/>
              <a:t>Signature and developer certificate is added to the component.</a:t>
            </a:r>
          </a:p>
          <a:p>
            <a:pPr lvl="1"/>
            <a:r>
              <a:rPr lang="en-GB" sz="2000" noProof="0" dirty="0"/>
              <a:t>User can verify component by developer's public key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55B144-8F0C-4C22-A7FF-3A6E109E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86642"/>
            <a:ext cx="4355976" cy="167135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Designing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Component’s features are accessed through interfaces.</a:t>
            </a:r>
          </a:p>
          <a:p>
            <a:r>
              <a:rPr lang="en-GB" noProof="0" dirty="0"/>
              <a:t>Can be object oriented (not supported by every platform).</a:t>
            </a:r>
          </a:p>
          <a:p>
            <a:r>
              <a:rPr lang="en-GB" noProof="0" dirty="0"/>
              <a:t>Developer must adhere to platform’s constraints.</a:t>
            </a:r>
          </a:p>
          <a:p>
            <a:pPr lvl="1"/>
            <a:r>
              <a:rPr lang="en-GB" noProof="0" dirty="0"/>
              <a:t>Ex:, </a:t>
            </a:r>
            <a:r>
              <a:rPr lang="en-GB" i="1" noProof="0" dirty="0" err="1"/>
              <a:t>IDispatch</a:t>
            </a:r>
            <a:r>
              <a:rPr lang="en-GB" noProof="0" dirty="0"/>
              <a:t> interface must be implemented if component should be accessible from JavaScript or </a:t>
            </a:r>
            <a:r>
              <a:rPr lang="en-GB" noProof="0" dirty="0" err="1"/>
              <a:t>VBSript</a:t>
            </a:r>
            <a:r>
              <a:rPr lang="en-GB" noProof="0" dirty="0"/>
              <a:t> (COM).</a:t>
            </a:r>
          </a:p>
          <a:p>
            <a:r>
              <a:rPr lang="en-GB" noProof="0" dirty="0"/>
              <a:t>Design patterns can be of use when designing and implementing a component:</a:t>
            </a:r>
          </a:p>
          <a:p>
            <a:pPr lvl="1"/>
            <a:r>
              <a:rPr lang="en-GB" i="1" noProof="0" dirty="0"/>
              <a:t>factory</a:t>
            </a:r>
            <a:r>
              <a:rPr lang="en-GB" noProof="0" dirty="0"/>
              <a:t>,</a:t>
            </a:r>
          </a:p>
          <a:p>
            <a:pPr lvl="1"/>
            <a:r>
              <a:rPr lang="en-GB" i="1" noProof="0" dirty="0"/>
              <a:t>adapter</a:t>
            </a:r>
            <a:r>
              <a:rPr lang="en-GB" noProof="0" dirty="0"/>
              <a:t>,</a:t>
            </a:r>
          </a:p>
          <a:p>
            <a:pPr lvl="1"/>
            <a:r>
              <a:rPr lang="en-GB" i="1" noProof="0" dirty="0"/>
              <a:t>MVC</a:t>
            </a:r>
            <a:r>
              <a:rPr lang="en-GB" noProof="0" dirty="0"/>
              <a:t>,</a:t>
            </a:r>
          </a:p>
          <a:p>
            <a:pPr lvl="1"/>
            <a:r>
              <a:rPr lang="en-GB" i="1" noProof="0" dirty="0"/>
              <a:t>proxy</a:t>
            </a:r>
            <a:r>
              <a:rPr lang="en-GB" noProof="0" dirty="0"/>
              <a:t>.</a:t>
            </a:r>
          </a:p>
          <a:p>
            <a:pPr lvl="1"/>
            <a:r>
              <a:rPr lang="en-GB" dirty="0"/>
              <a:t>…</a:t>
            </a: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Events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How can component notify other components about completion of some tasks?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Component platform defines additional interfaces for events implementations.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40477"/>
              </p:ext>
            </p:extLst>
          </p:nvPr>
        </p:nvGraphicFramePr>
        <p:xfrm>
          <a:off x="3923928" y="3140968"/>
          <a:ext cx="4971792" cy="32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68592" imgH="1809270" progId="Visio.Drawing.11">
                  <p:embed/>
                </p:oleObj>
              </mc:Choice>
              <mc:Fallback>
                <p:oleObj name="Visio" r:id="rId2" imgW="2768592" imgH="180927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140968"/>
                        <a:ext cx="4971792" cy="3249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Implementing Events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There could be more than one event subscriber.</a:t>
            </a:r>
          </a:p>
          <a:p>
            <a:r>
              <a:rPr lang="en-GB" noProof="0" dirty="0"/>
              <a:t>While raising event, It is not recommended to:</a:t>
            </a:r>
          </a:p>
          <a:p>
            <a:pPr lvl="1"/>
            <a:r>
              <a:rPr lang="en-GB" noProof="0" dirty="0"/>
              <a:t>Change components state (sender),</a:t>
            </a:r>
          </a:p>
          <a:p>
            <a:pPr lvl="1"/>
            <a:r>
              <a:rPr lang="en-GB" noProof="0" dirty="0"/>
              <a:t>Call components methods (subscriber).</a:t>
            </a:r>
          </a:p>
          <a:p>
            <a:r>
              <a:rPr lang="en-GB" noProof="0" dirty="0"/>
              <a:t>Component should pass all relevant data with an event.</a:t>
            </a:r>
          </a:p>
          <a:p>
            <a:r>
              <a:rPr lang="en-GB" noProof="0" dirty="0"/>
              <a:t>Component should not change its state.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Fragile Class Problem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provides a class that is used by many clients.</a:t>
            </a:r>
          </a:p>
          <a:p>
            <a:r>
              <a:rPr lang="en-GB" noProof="0" dirty="0"/>
              <a:t>That class is modified:</a:t>
            </a:r>
          </a:p>
          <a:p>
            <a:pPr lvl="1"/>
            <a:r>
              <a:rPr lang="en-GB" noProof="0" dirty="0"/>
              <a:t>All clients are broken;</a:t>
            </a:r>
          </a:p>
          <a:p>
            <a:pPr lvl="1"/>
            <a:r>
              <a:rPr lang="en-GB" noProof="0" dirty="0"/>
              <a:t>All classes that expend this class are broken.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Solutions:</a:t>
            </a:r>
          </a:p>
          <a:p>
            <a:pPr lvl="1"/>
            <a:r>
              <a:rPr lang="en-GB" dirty="0"/>
              <a:t>De</a:t>
            </a:r>
            <a:r>
              <a:rPr lang="en-GB" noProof="0" dirty="0" err="1"/>
              <a:t>ny</a:t>
            </a:r>
            <a:r>
              <a:rPr lang="en-GB" noProof="0" dirty="0"/>
              <a:t> inheritance,</a:t>
            </a:r>
          </a:p>
          <a:p>
            <a:pPr lvl="1"/>
            <a:r>
              <a:rPr lang="en-GB" noProof="0" dirty="0"/>
              <a:t>Do not modify class,</a:t>
            </a:r>
          </a:p>
          <a:p>
            <a:pPr lvl="1"/>
            <a:r>
              <a:rPr lang="en-GB" noProof="0" dirty="0"/>
              <a:t>Use only unchanged interfaces,</a:t>
            </a:r>
          </a:p>
          <a:p>
            <a:pPr lvl="1"/>
            <a:r>
              <a:rPr lang="en-GB" noProof="0" dirty="0"/>
              <a:t>Use correct component versions.</a:t>
            </a:r>
          </a:p>
          <a:p>
            <a:pPr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We have component version 1.0</a:t>
            </a:r>
          </a:p>
          <a:p>
            <a:r>
              <a:rPr lang="en-GB" noProof="0" dirty="0"/>
              <a:t>Version 2.0 is released</a:t>
            </a:r>
          </a:p>
          <a:p>
            <a:r>
              <a:rPr lang="en-GB" noProof="0" dirty="0"/>
              <a:t>It has </a:t>
            </a:r>
            <a:r>
              <a:rPr lang="en-GB" noProof="0"/>
              <a:t>many fixes </a:t>
            </a:r>
            <a:r>
              <a:rPr lang="en-GB" noProof="0" dirty="0"/>
              <a:t>and improvements.</a:t>
            </a:r>
          </a:p>
          <a:p>
            <a:endParaRPr lang="en-GB" noProof="0" dirty="0"/>
          </a:p>
          <a:p>
            <a:r>
              <a:rPr lang="en-GB" noProof="0" dirty="0"/>
              <a:t>Clients' expectations:</a:t>
            </a:r>
          </a:p>
          <a:p>
            <a:pPr lvl="1"/>
            <a:r>
              <a:rPr lang="en-GB" noProof="0" dirty="0"/>
              <a:t>Replace component (ex:. overwrite component file);</a:t>
            </a:r>
          </a:p>
          <a:p>
            <a:pPr lvl="1"/>
            <a:r>
              <a:rPr lang="en-GB" noProof="0" dirty="0"/>
              <a:t>All work as before (no recompile);</a:t>
            </a:r>
          </a:p>
          <a:p>
            <a:pPr lvl="1"/>
            <a:r>
              <a:rPr lang="en-GB" noProof="0" dirty="0"/>
              <a:t>Old bugs vanished;</a:t>
            </a:r>
          </a:p>
          <a:p>
            <a:pPr lvl="1"/>
            <a:r>
              <a:rPr lang="en-GB" noProof="0" dirty="0"/>
              <a:t>New features can be used.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 (what really happens)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After update, everything is broken:</a:t>
            </a:r>
          </a:p>
          <a:p>
            <a:pPr lvl="1"/>
            <a:r>
              <a:rPr lang="en-GB" noProof="0" dirty="0"/>
              <a:t>Some classes are deleted;</a:t>
            </a:r>
          </a:p>
          <a:p>
            <a:pPr lvl="1"/>
            <a:r>
              <a:rPr lang="en-GB" noProof="0" dirty="0"/>
              <a:t>Some methods require additional parameters;</a:t>
            </a:r>
          </a:p>
          <a:p>
            <a:pPr lvl="1"/>
            <a:r>
              <a:rPr lang="en-GB" noProof="0" dirty="0"/>
              <a:t>Some methods works in a different way than before.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Common situation for free components:</a:t>
            </a:r>
          </a:p>
          <a:p>
            <a:pPr lvl="1"/>
            <a:r>
              <a:rPr lang="en-GB" noProof="0" dirty="0"/>
              <a:t>Rapid evolution brakes backword compatibility.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71450" lvl="1"/>
            <a:r>
              <a:rPr lang="en-GB" noProof="0" dirty="0"/>
              <a:t>How can wildly used interface be removed?</a:t>
            </a:r>
          </a:p>
          <a:p>
            <a:pPr marL="171450" lvl="1"/>
            <a:r>
              <a:rPr lang="en-GB" dirty="0"/>
              <a:t>How can wildly used interface be changed?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Versioning Strategy:</a:t>
            </a:r>
          </a:p>
          <a:p>
            <a:pPr lvl="1"/>
            <a:r>
              <a:rPr lang="en-GB" noProof="0" dirty="0"/>
              <a:t>Components have versions.</a:t>
            </a:r>
          </a:p>
          <a:p>
            <a:pPr lvl="1"/>
            <a:r>
              <a:rPr lang="en-GB" noProof="0" dirty="0"/>
              <a:t>Each modification gets new version.</a:t>
            </a:r>
          </a:p>
          <a:p>
            <a:pPr lvl="1"/>
            <a:r>
              <a:rPr lang="en-GB" noProof="0" dirty="0"/>
              <a:t>Clients are bound to specific version.</a:t>
            </a:r>
          </a:p>
          <a:p>
            <a:r>
              <a:rPr lang="en-GB" noProof="0" dirty="0"/>
              <a:t>Side by side deployment.</a:t>
            </a:r>
          </a:p>
          <a:p>
            <a:r>
              <a:rPr lang="en-GB" noProof="0" dirty="0"/>
              <a:t>Deny interface change.</a:t>
            </a:r>
          </a:p>
          <a:p>
            <a:r>
              <a:rPr lang="en-GB" noProof="0" dirty="0"/>
              <a:t>Interface deprecation strategy.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Interface Change Strategy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Legacy interfaces must be marked as deprecated, not recommended for use</a:t>
            </a:r>
          </a:p>
          <a:p>
            <a:r>
              <a:rPr lang="en-GB" noProof="0" dirty="0"/>
              <a:t>Interfaces must still be supported and maintained.</a:t>
            </a:r>
          </a:p>
          <a:p>
            <a:r>
              <a:rPr lang="en-GB" noProof="0" dirty="0"/>
              <a:t>Implement compatibility layer – move deprecated interfaces there.</a:t>
            </a:r>
          </a:p>
          <a:p>
            <a:r>
              <a:rPr lang="en-GB" noProof="0" dirty="0"/>
              <a:t>Remove deprecated interfaces.</a:t>
            </a:r>
          </a:p>
          <a:p>
            <a:r>
              <a:rPr lang="en-GB" noProof="0" dirty="0"/>
              <a:t>Allow customers to obtain older component versions.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Multithreading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can be signed for single-threaded environment.</a:t>
            </a:r>
          </a:p>
          <a:p>
            <a:r>
              <a:rPr lang="en-GB" noProof="0" dirty="0"/>
              <a:t>Can this component be used in multi-threaded environment?</a:t>
            </a:r>
          </a:p>
          <a:p>
            <a:r>
              <a:rPr lang="en-GB" noProof="0" dirty="0"/>
              <a:t>Component Platform solves the problem:</a:t>
            </a:r>
          </a:p>
          <a:p>
            <a:pPr lvl="1"/>
            <a:r>
              <a:rPr lang="en-GB" noProof="0" dirty="0"/>
              <a:t>Component declares suitable threading model;</a:t>
            </a:r>
          </a:p>
          <a:p>
            <a:pPr lvl="1"/>
            <a:r>
              <a:rPr lang="en-GB" noProof="0" dirty="0"/>
              <a:t>Client declares available threading model;</a:t>
            </a:r>
          </a:p>
          <a:p>
            <a:pPr lvl="1"/>
            <a:r>
              <a:rPr lang="en-GB" noProof="0" dirty="0"/>
              <a:t>Component Platform inserts synchronization code, if necessary.</a:t>
            </a:r>
          </a:p>
          <a:p>
            <a:pPr lvl="1"/>
            <a:r>
              <a:rPr lang="en-GB" noProof="0" dirty="0"/>
              <a:t>(.NET, COM – </a:t>
            </a:r>
            <a:r>
              <a:rPr lang="en-GB" i="1" noProof="0" dirty="0"/>
              <a:t>Apartment models</a:t>
            </a:r>
            <a:r>
              <a:rPr lang="en-GB" noProof="0" dirty="0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Component Contract (specification and its purpose)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Interface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Events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Multithreading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must be designed according Component Platform rules.</a:t>
            </a:r>
          </a:p>
          <a:p>
            <a:r>
              <a:rPr lang="en-GB" noProof="0" dirty="0"/>
              <a:t>Stable interface is important.</a:t>
            </a:r>
          </a:p>
          <a:p>
            <a:r>
              <a:rPr lang="en-GB" noProof="0" dirty="0"/>
              <a:t>Interface change must be planned.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r>
              <a:rPr lang="en-GB" noProof="0" dirty="0"/>
              <a:t>Erich Gamma, Richard Helm, Ralph Johnson, John </a:t>
            </a:r>
            <a:r>
              <a:rPr lang="en-GB" noProof="0" dirty="0" err="1"/>
              <a:t>Vlissides</a:t>
            </a:r>
            <a:r>
              <a:rPr lang="en-GB" noProof="0" dirty="0"/>
              <a:t>. </a:t>
            </a:r>
            <a:r>
              <a:rPr lang="en-GB" b="1" noProof="0" dirty="0"/>
              <a:t>Design Patterns: Elements of Reusable Object-Oriented Software. </a:t>
            </a:r>
            <a:r>
              <a:rPr lang="en-GB" noProof="0" dirty="0"/>
              <a:t>Addison Wesley. 1994. </a:t>
            </a:r>
            <a:r>
              <a:rPr lang="en-GB" b="1" noProof="0" dirty="0"/>
              <a:t>ISBN-13:</a:t>
            </a:r>
            <a:r>
              <a:rPr lang="en-GB" noProof="0" dirty="0"/>
              <a:t> 978-0201633610. 416p.s</a:t>
            </a:r>
            <a:endParaRPr lang="en-GB" b="1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Design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must play by Component Platform rules (ex:, implement </a:t>
            </a:r>
            <a:r>
              <a:rPr lang="en-GB" i="1" noProof="0" dirty="0" err="1"/>
              <a:t>IUnknown</a:t>
            </a:r>
            <a:r>
              <a:rPr lang="en-GB" noProof="0" dirty="0"/>
              <a:t> interface).</a:t>
            </a:r>
          </a:p>
          <a:p>
            <a:r>
              <a:rPr lang="en-GB" noProof="0" dirty="0"/>
              <a:t>Component is for third parties use. Some aspects must by accounted for:</a:t>
            </a:r>
          </a:p>
          <a:p>
            <a:pPr lvl="1"/>
            <a:r>
              <a:rPr lang="en-GB" noProof="0" dirty="0"/>
              <a:t>Stable and elegant interface,</a:t>
            </a:r>
          </a:p>
          <a:p>
            <a:pPr lvl="1"/>
            <a:r>
              <a:rPr lang="en-GB" noProof="0" dirty="0"/>
              <a:t>Version control,</a:t>
            </a:r>
          </a:p>
          <a:p>
            <a:pPr lvl="1"/>
            <a:r>
              <a:rPr lang="en-GB" noProof="0" dirty="0"/>
              <a:t>Documentation,</a:t>
            </a:r>
          </a:p>
          <a:p>
            <a:pPr lvl="1"/>
            <a:r>
              <a:rPr lang="en-GB" noProof="0" dirty="0"/>
              <a:t>Defect free component's behaver in various deployment environments.</a:t>
            </a:r>
          </a:p>
          <a:p>
            <a:pPr lvl="1"/>
            <a:r>
              <a:rPr lang="en-GB" noProof="0" dirty="0"/>
              <a:t>Correct implementation of components functionality.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Component’s Contract (specification and importance)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Contract:</a:t>
            </a:r>
          </a:p>
          <a:p>
            <a:pPr lvl="1"/>
            <a:r>
              <a:rPr lang="en-GB" noProof="0" dirty="0"/>
              <a:t>Defines interface;</a:t>
            </a:r>
          </a:p>
          <a:p>
            <a:pPr lvl="1"/>
            <a:r>
              <a:rPr lang="en-GB" noProof="0" dirty="0"/>
              <a:t>Can implement multiple interfaces;</a:t>
            </a:r>
          </a:p>
          <a:p>
            <a:pPr lvl="1"/>
            <a:r>
              <a:rPr lang="en-GB" noProof="0" dirty="0"/>
              <a:t>Defines interfaces that are required from other components.</a:t>
            </a:r>
          </a:p>
          <a:p>
            <a:endParaRPr lang="en-GB" noProof="0" dirty="0"/>
          </a:p>
          <a:p>
            <a:r>
              <a:rPr lang="en-GB" noProof="0" dirty="0"/>
              <a:t>Full contract in some cases </a:t>
            </a:r>
            <a:r>
              <a:rPr lang="en-GB" dirty="0"/>
              <a:t>can</a:t>
            </a:r>
            <a:r>
              <a:rPr lang="en-GB" noProof="0" dirty="0"/>
              <a:t> not be fully defined by interface</a:t>
            </a:r>
          </a:p>
          <a:p>
            <a:r>
              <a:rPr lang="en-GB" noProof="0" dirty="0"/>
              <a:t>(IDL, C++, or Java), part of it is defined in documentation:</a:t>
            </a:r>
          </a:p>
          <a:p>
            <a:pPr lvl="1"/>
            <a:r>
              <a:rPr lang="en-GB" noProof="0" dirty="0"/>
              <a:t>Usage scenarios</a:t>
            </a:r>
          </a:p>
          <a:p>
            <a:pPr lvl="1"/>
            <a:r>
              <a:rPr lang="en-GB" noProof="0" dirty="0"/>
              <a:t>constraints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Defining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73243"/>
              </p:ext>
            </p:extLst>
          </p:nvPr>
        </p:nvGraphicFramePr>
        <p:xfrm>
          <a:off x="1043608" y="1340768"/>
          <a:ext cx="715868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61532" imgH="2476109" progId="Visio.Drawing.11">
                  <p:embed/>
                </p:oleObj>
              </mc:Choice>
              <mc:Fallback>
                <p:oleObj name="Visio" r:id="rId2" imgW="4061532" imgH="247610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40768"/>
                        <a:ext cx="7158687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IDL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noProof="0" dirty="0"/>
              <a:t>module </a:t>
            </a:r>
            <a:r>
              <a:rPr lang="en-GB" noProof="0" dirty="0" err="1"/>
              <a:t>AudioEngine</a:t>
            </a:r>
            <a:endParaRPr lang="en-GB" noProof="0" dirty="0"/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	interface </a:t>
            </a:r>
            <a:r>
              <a:rPr lang="en-GB" noProof="0" dirty="0" err="1"/>
              <a:t>ITrack</a:t>
            </a:r>
            <a:endParaRPr lang="en-GB" noProof="0" dirty="0"/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play(); 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stop(); </a:t>
            </a:r>
          </a:p>
          <a:p>
            <a:r>
              <a:rPr lang="en-GB" noProof="0" dirty="0"/>
              <a:t>	};</a:t>
            </a:r>
          </a:p>
          <a:p>
            <a:endParaRPr lang="en-GB" noProof="0" dirty="0"/>
          </a:p>
          <a:p>
            <a:r>
              <a:rPr lang="en-GB" noProof="0" dirty="0"/>
              <a:t>	interface </a:t>
            </a:r>
            <a:r>
              <a:rPr lang="en-GB" noProof="0" dirty="0" err="1"/>
              <a:t>ISound</a:t>
            </a:r>
            <a:endParaRPr lang="en-GB" noProof="0" dirty="0"/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play(); 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stop(); 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oneway</a:t>
            </a:r>
            <a:r>
              <a:rPr lang="en-GB" noProof="0" dirty="0"/>
              <a:t> void </a:t>
            </a:r>
            <a:r>
              <a:rPr lang="en-GB" noProof="0" dirty="0" err="1"/>
              <a:t>setPosition</a:t>
            </a:r>
            <a:r>
              <a:rPr lang="en-GB" noProof="0" dirty="0"/>
              <a:t>(float x, float y, float z); </a:t>
            </a:r>
          </a:p>
          <a:p>
            <a:r>
              <a:rPr lang="en-GB" noProof="0" dirty="0"/>
              <a:t>	};</a:t>
            </a:r>
          </a:p>
          <a:p>
            <a:endParaRPr lang="en-GB" noProof="0" dirty="0"/>
          </a:p>
          <a:p>
            <a:r>
              <a:rPr lang="en-GB" noProof="0" dirty="0"/>
              <a:t>	interface </a:t>
            </a:r>
            <a:r>
              <a:rPr lang="en-GB" noProof="0" dirty="0" err="1"/>
              <a:t>IAudio</a:t>
            </a:r>
            <a:endParaRPr lang="en-GB" noProof="0" dirty="0"/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ISound</a:t>
            </a:r>
            <a:r>
              <a:rPr lang="en-GB" noProof="0" dirty="0"/>
              <a:t> </a:t>
            </a:r>
            <a:r>
              <a:rPr lang="en-GB" noProof="0" dirty="0" err="1"/>
              <a:t>createSound</a:t>
            </a:r>
            <a:r>
              <a:rPr lang="en-GB" noProof="0" dirty="0"/>
              <a:t>(string </a:t>
            </a:r>
            <a:r>
              <a:rPr lang="en-GB" noProof="0" dirty="0" err="1"/>
              <a:t>fileName</a:t>
            </a:r>
            <a:r>
              <a:rPr lang="en-GB" noProof="0" dirty="0"/>
              <a:t>);</a:t>
            </a:r>
          </a:p>
          <a:p>
            <a:r>
              <a:rPr lang="en-GB" noProof="0" dirty="0"/>
              <a:t>		</a:t>
            </a:r>
            <a:r>
              <a:rPr lang="en-GB" noProof="0" dirty="0" err="1"/>
              <a:t>ITrack</a:t>
            </a:r>
            <a:r>
              <a:rPr lang="en-GB" noProof="0" dirty="0"/>
              <a:t> </a:t>
            </a:r>
            <a:r>
              <a:rPr lang="en-GB" noProof="0" dirty="0" err="1"/>
              <a:t>createTrack</a:t>
            </a:r>
            <a:r>
              <a:rPr lang="en-GB" noProof="0" dirty="0"/>
              <a:t>(string </a:t>
            </a:r>
            <a:r>
              <a:rPr lang="en-GB" noProof="0" dirty="0" err="1"/>
              <a:t>fileName</a:t>
            </a:r>
            <a:r>
              <a:rPr lang="en-GB" noProof="0" dirty="0"/>
              <a:t>);</a:t>
            </a:r>
          </a:p>
          <a:p>
            <a:r>
              <a:rPr lang="en-GB" noProof="0" dirty="0"/>
              <a:t>	};</a:t>
            </a:r>
          </a:p>
          <a:p>
            <a:r>
              <a:rPr lang="en-GB" noProof="0" dirty="0"/>
              <a:t>};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Generating Component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Component’s stub can be generated from its IDL specification.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Reverse approach:</a:t>
            </a:r>
          </a:p>
          <a:p>
            <a:pPr lvl="1"/>
            <a:r>
              <a:rPr lang="en-GB" noProof="0" dirty="0"/>
              <a:t>Implement component;</a:t>
            </a:r>
          </a:p>
          <a:p>
            <a:pPr lvl="1"/>
            <a:r>
              <a:rPr lang="en-GB" noProof="0" dirty="0"/>
              <a:t>Mark interfaces that are component’s public interface;</a:t>
            </a:r>
          </a:p>
          <a:p>
            <a:pPr lvl="1"/>
            <a:r>
              <a:rPr lang="en-GB" noProof="0" dirty="0"/>
              <a:t>Component Platform hides private interfaces.</a:t>
            </a:r>
          </a:p>
          <a:p>
            <a:pPr lvl="1"/>
            <a:r>
              <a:rPr lang="en-GB" noProof="0" dirty="0"/>
              <a:t>Users get only public/marked interfaces.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Permissions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is a black box for a user.</a:t>
            </a:r>
          </a:p>
          <a:p>
            <a:r>
              <a:rPr lang="en-GB" noProof="0" dirty="0"/>
              <a:t>How to be sure that it does only what is defined in a contract? </a:t>
            </a:r>
          </a:p>
          <a:p>
            <a:r>
              <a:rPr lang="en-GB" noProof="0" dirty="0"/>
              <a:t>Does it contain some malicious code?</a:t>
            </a:r>
          </a:p>
          <a:p>
            <a:endParaRPr lang="en-GB" noProof="0" dirty="0"/>
          </a:p>
          <a:p>
            <a:r>
              <a:rPr lang="en-GB" noProof="0" dirty="0"/>
              <a:t>Component’s trust:</a:t>
            </a:r>
          </a:p>
          <a:p>
            <a:pPr lvl="1"/>
            <a:r>
              <a:rPr lang="en-GB" noProof="0" dirty="0"/>
              <a:t>Developer’s reputation;</a:t>
            </a:r>
          </a:p>
          <a:p>
            <a:pPr lvl="1"/>
            <a:r>
              <a:rPr lang="en-GB" noProof="0" dirty="0"/>
              <a:t>Source code availability;</a:t>
            </a:r>
          </a:p>
          <a:p>
            <a:pPr lvl="1"/>
            <a:r>
              <a:rPr lang="en-GB" noProof="0" dirty="0"/>
              <a:t>Reviews;</a:t>
            </a:r>
          </a:p>
          <a:p>
            <a:pPr lvl="1"/>
            <a:r>
              <a:rPr lang="en-GB" noProof="0" dirty="0"/>
              <a:t>Component platform sandbox:</a:t>
            </a:r>
          </a:p>
          <a:p>
            <a:pPr lvl="2"/>
            <a:r>
              <a:rPr lang="en-GB" noProof="0" dirty="0"/>
              <a:t>Component declares required permissions;</a:t>
            </a:r>
          </a:p>
          <a:p>
            <a:pPr lvl="2"/>
            <a:r>
              <a:rPr lang="en-GB" noProof="0" dirty="0"/>
              <a:t>Application declares available permissions;</a:t>
            </a:r>
          </a:p>
          <a:p>
            <a:pPr lvl="2"/>
            <a:r>
              <a:rPr lang="en-GB" noProof="0" dirty="0"/>
              <a:t>Component platform ensures that all actions are performed according granted permissions.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Permissions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File System Access.</a:t>
            </a:r>
          </a:p>
          <a:p>
            <a:r>
              <a:rPr lang="en-GB" noProof="0" dirty="0"/>
              <a:t>Isolated Storage Access.</a:t>
            </a:r>
          </a:p>
          <a:p>
            <a:r>
              <a:rPr lang="en-GB" noProof="0" dirty="0"/>
              <a:t>Network Access.</a:t>
            </a:r>
          </a:p>
          <a:p>
            <a:r>
              <a:rPr lang="en-GB" noProof="0" dirty="0"/>
              <a:t>User Data Access.</a:t>
            </a:r>
          </a:p>
          <a:p>
            <a:r>
              <a:rPr lang="en-GB" noProof="0" dirty="0"/>
              <a:t>Registry Access.</a:t>
            </a:r>
          </a:p>
          <a:p>
            <a:r>
              <a:rPr lang="en-GB" i="1" noProof="0" dirty="0"/>
              <a:t>Active Directory</a:t>
            </a:r>
            <a:r>
              <a:rPr lang="en-GB" noProof="0" dirty="0"/>
              <a:t> Access.</a:t>
            </a:r>
          </a:p>
          <a:p>
            <a:r>
              <a:rPr lang="en-GB" noProof="0" dirty="0"/>
              <a:t>...</a:t>
            </a:r>
          </a:p>
          <a:p>
            <a:endParaRPr lang="en-GB" noProof="0" dirty="0"/>
          </a:p>
          <a:p>
            <a:r>
              <a:rPr lang="en-GB" noProof="0" dirty="0"/>
              <a:t>No permissions</a:t>
            </a:r>
          </a:p>
          <a:p>
            <a:pPr lvl="1"/>
            <a:r>
              <a:rPr lang="en-GB" noProof="0" dirty="0"/>
              <a:t>Refuse to load component,</a:t>
            </a:r>
          </a:p>
          <a:p>
            <a:pPr lvl="1"/>
            <a:r>
              <a:rPr lang="en-GB" noProof="0" dirty="0"/>
              <a:t>Show error message.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cbse-01</Template>
  <TotalTime>2786</TotalTime>
  <Words>1020</Words>
  <Application>Microsoft Office PowerPoint</Application>
  <PresentationFormat>Affichage à l'écran (4:3)</PresentationFormat>
  <Paragraphs>200</Paragraphs>
  <Slides>21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Présentation PowerPoint</vt:lpstr>
      <vt:lpstr>Topics</vt:lpstr>
      <vt:lpstr>Component Design</vt:lpstr>
      <vt:lpstr>Component’s Contract (specification and importance)</vt:lpstr>
      <vt:lpstr>Defining Interface</vt:lpstr>
      <vt:lpstr>IDL Interface</vt:lpstr>
      <vt:lpstr>Generating Component</vt:lpstr>
      <vt:lpstr>Component Permissions</vt:lpstr>
      <vt:lpstr>Component Permissions</vt:lpstr>
      <vt:lpstr>Certificates </vt:lpstr>
      <vt:lpstr>Designing Interface</vt:lpstr>
      <vt:lpstr>Events Interface</vt:lpstr>
      <vt:lpstr>Implementing Events</vt:lpstr>
      <vt:lpstr>Fragile Class Problem</vt:lpstr>
      <vt:lpstr>Interface Stability</vt:lpstr>
      <vt:lpstr>Interface Stability (what really happens)</vt:lpstr>
      <vt:lpstr>Interface Stability</vt:lpstr>
      <vt:lpstr>Interface Change Strategy</vt:lpstr>
      <vt:lpstr>Multithreading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105</cp:revision>
  <dcterms:created xsi:type="dcterms:W3CDTF">2011-08-08T21:06:46Z</dcterms:created>
  <dcterms:modified xsi:type="dcterms:W3CDTF">2024-11-12T22:03:06Z</dcterms:modified>
</cp:coreProperties>
</file>