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99" r:id="rId1"/>
    <p:sldMasterId id="2147485712" r:id="rId2"/>
  </p:sldMasterIdLst>
  <p:notesMasterIdLst>
    <p:notesMasterId r:id="rId28"/>
  </p:notesMasterIdLst>
  <p:sldIdLst>
    <p:sldId id="285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  <p:sldId id="279" r:id="rId21"/>
    <p:sldId id="280" r:id="rId22"/>
    <p:sldId id="281" r:id="rId23"/>
    <p:sldId id="282" r:id="rId24"/>
    <p:sldId id="283" r:id="rId25"/>
    <p:sldId id="261" r:id="rId26"/>
    <p:sldId id="26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95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91B81-7AE3-44B0-9E36-203C7FEC7DA6}" type="datetimeFigureOut">
              <a:rPr lang="fr-FR" smtClean="0"/>
              <a:pPr/>
              <a:t>13/11/2024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767B7-2E0B-46E8-B2FF-595B2DA4EC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78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82971B-DD43-460D-B5C1-2CCA46D458B6}" type="datetime1">
              <a:rPr lang="fr-FR" smtClean="0"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D739C4FB-7D33-419B-8833-D1372BFD11C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A33A-EECC-4A57-AEB5-37A5B2B8AC2B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F66E-2943-40E7-A95E-724D72EB2DBC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ir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29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70CB6-9BD6-F397-9E98-1056727C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3759E3-80C7-F22A-A621-60E32F20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7146C-1FFE-6AB5-C2BC-66D16C26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B7D87-28D3-F852-4C04-6046061D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C87B8D-538C-3B90-7735-B9CA36D0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290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F309-D0D1-E405-6178-6F73A0BD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61A94-8B78-192A-C039-3BAF54B7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CDB03E-C90F-7D3F-6ACB-1F80A1DB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AE772-DFD9-39E2-C42D-F20B8EED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DA4548-9D4A-9DB6-0CB9-665986C7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6345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71F38-559D-931B-0FB8-979F405D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8A5C9-A039-D8B1-F05B-0FFA1B6A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4E392-CFE1-3A3B-CC9F-6DC9215E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BF0C9-7C67-A86D-E6EC-800E738D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53C20-F4EF-AC8C-1788-DD4BE820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7136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28819-5656-2068-2FCC-AAEED9EB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DBD6C-E710-2D3F-9B1C-29E23EE6A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CAF66-8865-B1A0-2221-371029D1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D442F-C8B5-D705-268F-4C74356A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99C99F-3AA6-9033-8ED2-1C2A2311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DFB131-5912-078A-C26B-6F9D8BFD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73840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5E387-33AE-90E6-1F26-49912DDD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7EA325-DB9D-A480-D420-D04F20AC1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CA4957-2014-ADE3-37D0-1AC014262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6C039D-A232-7F8D-FC6C-FC656CEB3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09578-A4A3-ACB3-34E5-55EEEA417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84074A-277F-7F5F-9D6E-977AB456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6C1714-32BA-7BDE-8984-2AF7251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DE26CA-EFDA-584D-8839-86080FA1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01077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F2509-6325-98B5-7B45-73B9C764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44DA4-5931-6F4D-13E2-D34A4FC7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2BDD9E-E40E-EAF4-78ED-B7E11A56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A527E6-7992-AEAF-7FA8-40DDF951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2905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7C7552-BE5A-3348-34E0-40232F1C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05DCC-3A7D-9F5F-90A5-57FF29D8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ED4A0-A0B4-7E30-7BC3-C097C69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045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EA04-178C-44AA-A7CE-1882D50D065F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6194D-5606-DA98-E4AE-20B66235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BEB4B-E27D-385F-B3DA-CCC02E40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8A66E8-4E5C-C582-6DA1-8286E2BF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249FA6-D551-C455-13E1-3E036B27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17D12-7B8E-E1E1-F13B-C7558FD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ED7E65-C337-9D5F-F8DC-E312E93E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62624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96DEE-5EA3-4530-B571-A904282B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3B67D6-70D1-6C2E-4C83-1C68CBCF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41AEA5-A824-03F3-09A0-CCD2BDD9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6BA796-250E-6AB7-D2B6-5A08456C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735AC-56B3-832A-C5C7-1D398308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B49770-882B-5AFA-248C-1D74AB0D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3871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C44E6-593F-AC5F-863F-D9CEA130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FB99BC-FD6E-82FA-E9DD-3E085C5D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45383-1C5F-EEB7-F067-072F1D8E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2124D2-37BE-4E61-0D0A-D00A318C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C5F0A0-76C6-238D-1DAF-8511A32C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91524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D8469E-1C7C-02ED-87A0-C72B5D552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6634AD-7DC2-C27D-9B2B-3378887D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7218F-B47D-B17C-1B0B-BCDD1F82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DD391-C6B0-99C7-82B9-F80CA883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0ECC9-CE38-AF7A-47AF-B04CCE98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3461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EA04-178C-44AA-A7CE-1882D50D065F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9676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51C4F9-6C51-4265-BE2C-6BC652ED0AE8}" type="datetime1">
              <a:rPr lang="fr-FR" smtClean="0"/>
              <a:t>13/11/2024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04F5-50D9-4D68-AAED-15E4858A4D24}" type="datetime1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2078-C565-4AAC-AAF7-42FD6568269E}" type="datetime1">
              <a:rPr lang="fr-FR" smtClean="0"/>
              <a:t>13/11/2024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3CAD39-E9C7-44A6-888B-9107E87F2B80}" type="datetime1">
              <a:rPr lang="fr-FR" smtClean="0"/>
              <a:t>13/11/2024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0F30-39D7-48B2-9116-0F5C4C8F1796}" type="datetime1">
              <a:rPr lang="fr-FR" smtClean="0"/>
              <a:t>13/11/2024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1D1335B-5145-4E9E-969C-4DF7B3534035}" type="datetime1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5ECDF98-AF74-4A8A-9472-4722C32EDF61}" type="datetime1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701" r:id="rId2"/>
    <p:sldLayoutId id="2147485702" r:id="rId3"/>
    <p:sldLayoutId id="2147485703" r:id="rId4"/>
    <p:sldLayoutId id="2147485704" r:id="rId5"/>
    <p:sldLayoutId id="2147485705" r:id="rId6"/>
    <p:sldLayoutId id="2147485706" r:id="rId7"/>
    <p:sldLayoutId id="2147485707" r:id="rId8"/>
    <p:sldLayoutId id="2147485708" r:id="rId9"/>
    <p:sldLayoutId id="2147485709" r:id="rId10"/>
    <p:sldLayoutId id="2147485710" r:id="rId11"/>
    <p:sldLayoutId id="2147485711" r:id="rId12"/>
  </p:sldLayoutIdLst>
  <p:transition>
    <p:fade/>
  </p:transition>
  <p:hf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091314-7781-CE9D-D331-075B1569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1E2C1-E9A8-D3F1-2CC5-3D6D9290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92867-53F5-25C4-414D-9AB6F5CC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FB120-B420-4A64-A3E7-15B2227ADD8A}" type="datetime1">
              <a:rPr lang="fr-FR" smtClean="0"/>
              <a:t>13/11/2024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8E652-0E36-5B18-0123-5EC6D4D2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31870-BE6C-DAF1-AF60-0B71B37AD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40462-0667-4258-8DD6-DC1FD194F4F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87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13" r:id="rId1"/>
    <p:sldLayoutId id="2147485714" r:id="rId2"/>
    <p:sldLayoutId id="2147485715" r:id="rId3"/>
    <p:sldLayoutId id="2147485716" r:id="rId4"/>
    <p:sldLayoutId id="2147485717" r:id="rId5"/>
    <p:sldLayoutId id="2147485718" r:id="rId6"/>
    <p:sldLayoutId id="2147485719" r:id="rId7"/>
    <p:sldLayoutId id="2147485720" r:id="rId8"/>
    <p:sldLayoutId id="2147485721" r:id="rId9"/>
    <p:sldLayoutId id="2147485722" r:id="rId10"/>
    <p:sldLayoutId id="2147485723" r:id="rId11"/>
    <p:sldLayoutId id="2147485724" r:id="rId12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8376E05-2A13-1449-BCDB-96D673163CD3}"/>
              </a:ext>
            </a:extLst>
          </p:cNvPr>
          <p:cNvSpPr txBox="1">
            <a:spLocks/>
          </p:cNvSpPr>
          <p:nvPr/>
        </p:nvSpPr>
        <p:spPr>
          <a:xfrm>
            <a:off x="481233" y="1307803"/>
            <a:ext cx="7431034" cy="3822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75AA-96A4-2F4E-9533-A5705D612E3E}"/>
              </a:ext>
            </a:extLst>
          </p:cNvPr>
          <p:cNvSpPr txBox="1">
            <a:spLocks/>
          </p:cNvSpPr>
          <p:nvPr/>
        </p:nvSpPr>
        <p:spPr>
          <a:xfrm rot="16200000">
            <a:off x="7054771" y="3137256"/>
            <a:ext cx="3298428" cy="8800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75"/>
              <a:t>HUMAN SIDE OF TECHNOLOGY</a:t>
            </a:r>
            <a:endParaRPr lang="en-LT" sz="975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C6F4DA1E-07D7-3146-BF6B-FEC90A646AA5}"/>
              </a:ext>
            </a:extLst>
          </p:cNvPr>
          <p:cNvSpPr txBox="1">
            <a:spLocks/>
          </p:cNvSpPr>
          <p:nvPr/>
        </p:nvSpPr>
        <p:spPr>
          <a:xfrm>
            <a:off x="479948" y="4138218"/>
            <a:ext cx="7371159" cy="139554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1200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5BA6FDB-CCD9-6141-B7FD-BB827E9970F1}"/>
              </a:ext>
            </a:extLst>
          </p:cNvPr>
          <p:cNvSpPr txBox="1">
            <a:spLocks/>
          </p:cNvSpPr>
          <p:nvPr/>
        </p:nvSpPr>
        <p:spPr>
          <a:xfrm>
            <a:off x="482792" y="3143251"/>
            <a:ext cx="7371159" cy="76451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noProof="0" dirty="0"/>
              <a:t>Creating Components   </a:t>
            </a:r>
            <a:endParaRPr lang="lt-LT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B9142-6A69-CE46-8B07-107B7701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23" y="1379488"/>
            <a:ext cx="443239" cy="23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E98CF-A30D-3248-BECC-8E3DB4BC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73" y="857250"/>
            <a:ext cx="285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2657E-E978-FE4A-BBE8-38EBA3AD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874782"/>
            <a:ext cx="8263967" cy="214244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9DE16E-BA1A-2740-9FE4-31E66232D768}"/>
              </a:ext>
            </a:extLst>
          </p:cNvPr>
          <p:cNvSpPr txBox="1">
            <a:spLocks/>
          </p:cNvSpPr>
          <p:nvPr/>
        </p:nvSpPr>
        <p:spPr>
          <a:xfrm>
            <a:off x="8372283" y="5572026"/>
            <a:ext cx="691951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050">
                <a:solidFill>
                  <a:schemeClr val="tx1"/>
                </a:solidFill>
                <a:ea typeface="Inter Semi Bold" panose="020B0502030000000004" pitchFamily="34" charset="0"/>
              </a:rPr>
              <a:pPr algn="ctr"/>
              <a:t>1</a:t>
            </a:fld>
            <a:endParaRPr lang="en-US" sz="1050" dirty="0">
              <a:solidFill>
                <a:schemeClr val="tx1"/>
              </a:solidFill>
              <a:ea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04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Members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GB" i="1" noProof="0" dirty="0"/>
              <a:t>Target</a:t>
            </a:r>
          </a:p>
          <a:p>
            <a:pPr lvl="1"/>
            <a:r>
              <a:rPr lang="en-GB" i="1" noProof="0" dirty="0"/>
              <a:t>defines the domain-specific interface that Client uses.</a:t>
            </a:r>
          </a:p>
          <a:p>
            <a:pPr lvl="0"/>
            <a:r>
              <a:rPr lang="en-GB" i="1" noProof="0" dirty="0"/>
              <a:t>Client</a:t>
            </a:r>
          </a:p>
          <a:p>
            <a:pPr lvl="1"/>
            <a:r>
              <a:rPr lang="en-GB" i="1" noProof="0" dirty="0"/>
              <a:t>collaborates with objects conforming to the Target interface.</a:t>
            </a:r>
          </a:p>
          <a:p>
            <a:pPr lvl="0"/>
            <a:r>
              <a:rPr lang="en-GB" i="1" noProof="0" dirty="0" err="1"/>
              <a:t>Adaptee</a:t>
            </a:r>
            <a:endParaRPr lang="en-GB" i="1" noProof="0" dirty="0"/>
          </a:p>
          <a:p>
            <a:pPr lvl="1"/>
            <a:r>
              <a:rPr lang="en-GB" i="1" noProof="0" dirty="0"/>
              <a:t>defines an existing interface that needs adapting.</a:t>
            </a:r>
          </a:p>
          <a:p>
            <a:pPr lvl="0"/>
            <a:r>
              <a:rPr lang="en-GB" i="1" noProof="0" dirty="0"/>
              <a:t>Adapter</a:t>
            </a:r>
          </a:p>
          <a:p>
            <a:pPr lvl="1"/>
            <a:r>
              <a:rPr lang="en-GB" i="1" noProof="0" dirty="0"/>
              <a:t>adapts the interface of </a:t>
            </a:r>
            <a:r>
              <a:rPr lang="en-GB" i="1" noProof="0" dirty="0" err="1"/>
              <a:t>Adaptee</a:t>
            </a:r>
            <a:r>
              <a:rPr lang="en-GB" i="1" noProof="0" dirty="0"/>
              <a:t> to the Target interface.</a:t>
            </a:r>
          </a:p>
        </p:txBody>
      </p:sp>
    </p:spTree>
    <p:extLst>
      <p:ext uri="{BB962C8B-B14F-4D97-AF65-F5344CB8AC3E}">
        <p14:creationId xmlns:p14="http://schemas.microsoft.com/office/powerpoint/2010/main" val="8225572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A class adapter</a:t>
            </a:r>
          </a:p>
          <a:p>
            <a:pPr lvl="1"/>
            <a:r>
              <a:rPr lang="en-GB" i="1" noProof="0" dirty="0"/>
              <a:t>adapts </a:t>
            </a:r>
            <a:r>
              <a:rPr lang="en-GB" i="1" noProof="0" dirty="0" err="1"/>
              <a:t>Adaptee</a:t>
            </a:r>
            <a:r>
              <a:rPr lang="en-GB" i="1" noProof="0" dirty="0"/>
              <a:t> to Target by committing to a concrete Adapter class. As a consequence, a class adapter won't work when we want to adapt a class and all its subclasses.</a:t>
            </a:r>
          </a:p>
          <a:p>
            <a:pPr lvl="1"/>
            <a:r>
              <a:rPr lang="en-GB" i="1" noProof="0" dirty="0"/>
              <a:t>lets Adapter override some of </a:t>
            </a:r>
            <a:r>
              <a:rPr lang="en-GB" i="1" noProof="0" dirty="0" err="1"/>
              <a:t>Adaptee's</a:t>
            </a:r>
            <a:r>
              <a:rPr lang="en-GB" i="1" noProof="0" dirty="0"/>
              <a:t> </a:t>
            </a:r>
            <a:r>
              <a:rPr lang="en-GB" i="1" noProof="0" dirty="0" err="1"/>
              <a:t>behavior</a:t>
            </a:r>
            <a:r>
              <a:rPr lang="en-GB" i="1" noProof="0" dirty="0"/>
              <a:t>, since Adapter is a subclass of </a:t>
            </a:r>
            <a:r>
              <a:rPr lang="en-GB" i="1" noProof="0" dirty="0" err="1"/>
              <a:t>Adaptee</a:t>
            </a:r>
            <a:r>
              <a:rPr lang="en-GB" i="1" noProof="0" dirty="0"/>
              <a:t>.</a:t>
            </a:r>
          </a:p>
          <a:p>
            <a:pPr lvl="1"/>
            <a:r>
              <a:rPr lang="en-GB" i="1" noProof="0" dirty="0"/>
              <a:t>introduces only one object, and no additional pointer indirection is needed to get to the </a:t>
            </a:r>
            <a:r>
              <a:rPr lang="en-GB" i="1" noProof="0" dirty="0" err="1"/>
              <a:t>adaptee</a:t>
            </a:r>
            <a:r>
              <a:rPr lang="en-GB" i="1" noProof="0" dirty="0"/>
              <a:t>.</a:t>
            </a:r>
          </a:p>
          <a:p>
            <a:pPr lvl="0"/>
            <a:r>
              <a:rPr lang="en-GB" i="1" noProof="0" dirty="0"/>
              <a:t>An object adapter</a:t>
            </a:r>
          </a:p>
          <a:p>
            <a:pPr lvl="1"/>
            <a:r>
              <a:rPr lang="en-GB" i="1" noProof="0" dirty="0"/>
              <a:t>lets a single Adapter work with many </a:t>
            </a:r>
            <a:r>
              <a:rPr lang="en-GB" i="1" noProof="0" dirty="0" err="1"/>
              <a:t>Adaptees</a:t>
            </a:r>
            <a:r>
              <a:rPr lang="en-GB" i="1" noProof="0" dirty="0"/>
              <a:t>—that is, the </a:t>
            </a:r>
            <a:r>
              <a:rPr lang="en-GB" i="1" noProof="0" dirty="0" err="1"/>
              <a:t>Adaptee</a:t>
            </a:r>
            <a:r>
              <a:rPr lang="en-GB" i="1" noProof="0" dirty="0"/>
              <a:t> itself and all of its subclasses (if any). The Adapter can also add functionality to all </a:t>
            </a:r>
            <a:r>
              <a:rPr lang="en-GB" i="1" noProof="0" dirty="0" err="1"/>
              <a:t>Adaptees</a:t>
            </a:r>
            <a:r>
              <a:rPr lang="en-GB" i="1" noProof="0" dirty="0"/>
              <a:t> at once.</a:t>
            </a:r>
          </a:p>
          <a:p>
            <a:pPr lvl="1"/>
            <a:r>
              <a:rPr lang="en-GB" i="1" noProof="0" dirty="0"/>
              <a:t>makes it harder to override </a:t>
            </a:r>
            <a:r>
              <a:rPr lang="en-GB" i="1" noProof="0" dirty="0" err="1"/>
              <a:t>Adaptee</a:t>
            </a:r>
            <a:r>
              <a:rPr lang="en-GB" i="1" noProof="0" dirty="0"/>
              <a:t> </a:t>
            </a:r>
            <a:r>
              <a:rPr lang="en-GB" i="1" noProof="0" dirty="0" err="1"/>
              <a:t>behavior</a:t>
            </a:r>
            <a:r>
              <a:rPr lang="en-GB" i="1" noProof="0" dirty="0"/>
              <a:t>. It will require subclassing </a:t>
            </a:r>
            <a:r>
              <a:rPr lang="en-GB" i="1" noProof="0" dirty="0" err="1"/>
              <a:t>Adaptee</a:t>
            </a:r>
            <a:r>
              <a:rPr lang="en-GB" i="1" noProof="0" dirty="0"/>
              <a:t> and making Adapter refer to the subclass rather than the </a:t>
            </a:r>
            <a:r>
              <a:rPr lang="en-GB" i="1" noProof="0" dirty="0" err="1"/>
              <a:t>Adaptee</a:t>
            </a:r>
            <a:r>
              <a:rPr lang="en-GB" i="1" noProof="0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29333078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830512"/>
              </p:ext>
            </p:extLst>
          </p:nvPr>
        </p:nvGraphicFramePr>
        <p:xfrm>
          <a:off x="1763688" y="1340648"/>
          <a:ext cx="7070452" cy="483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3901348" progId="Visio.Drawing.11">
                  <p:embed/>
                </p:oleObj>
              </mc:Choice>
              <mc:Fallback>
                <p:oleObj name="Visio" r:id="rId2" imgW="5701532" imgH="39013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3688" y="1340648"/>
                        <a:ext cx="7070452" cy="4838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804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86354"/>
              </p:ext>
            </p:extLst>
          </p:nvPr>
        </p:nvGraphicFramePr>
        <p:xfrm>
          <a:off x="539552" y="1412776"/>
          <a:ext cx="5088860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5699696" progId="Word.Document.12">
                  <p:embed/>
                </p:oleObj>
              </mc:Choice>
              <mc:Fallback>
                <p:oleObj name="Document" r:id="rId2" imgW="5922790" imgH="5699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412776"/>
                        <a:ext cx="5088860" cy="489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506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Abstract Factory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3217560" cy="4937760"/>
          </a:xfrm>
        </p:spPr>
        <p:txBody>
          <a:bodyPr>
            <a:normAutofit/>
          </a:bodyPr>
          <a:lstStyle/>
          <a:p>
            <a:r>
              <a:rPr lang="en-GB" sz="2400" noProof="0" dirty="0"/>
              <a:t>Goal – provide interfaces that allow creating a family of related objects with our revealing their actual implementation classes.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35245"/>
              </p:ext>
            </p:extLst>
          </p:nvPr>
        </p:nvGraphicFramePr>
        <p:xfrm>
          <a:off x="3563888" y="1916832"/>
          <a:ext cx="5342260" cy="417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4454769" progId="Visio.Drawing.11">
                  <p:embed/>
                </p:oleObj>
              </mc:Choice>
              <mc:Fallback>
                <p:oleObj name="Visio" r:id="rId2" imgW="5701532" imgH="445476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888" y="1916832"/>
                        <a:ext cx="5342260" cy="4173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7922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- Members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i="1" noProof="0" dirty="0" err="1"/>
              <a:t>AbstractFactory</a:t>
            </a:r>
            <a:endParaRPr lang="en-GB" i="1" noProof="0" dirty="0"/>
          </a:p>
          <a:p>
            <a:pPr lvl="1"/>
            <a:r>
              <a:rPr lang="en-GB" i="1" noProof="0" dirty="0"/>
              <a:t>declares an interface for operations that create abstract product objects.</a:t>
            </a:r>
          </a:p>
          <a:p>
            <a:r>
              <a:rPr lang="en-GB" i="1" noProof="0" dirty="0" err="1"/>
              <a:t>ConcreteFactory</a:t>
            </a:r>
            <a:endParaRPr lang="en-GB" i="1" noProof="0" dirty="0"/>
          </a:p>
          <a:p>
            <a:pPr lvl="1"/>
            <a:r>
              <a:rPr lang="en-GB" i="1" noProof="0" dirty="0"/>
              <a:t>implements the operations to create concrete product objects.</a:t>
            </a:r>
          </a:p>
          <a:p>
            <a:r>
              <a:rPr lang="en-GB" i="1" noProof="0" dirty="0" err="1"/>
              <a:t>AbstractProduct</a:t>
            </a:r>
            <a:endParaRPr lang="en-GB" i="1" noProof="0" dirty="0"/>
          </a:p>
          <a:p>
            <a:pPr lvl="1"/>
            <a:r>
              <a:rPr lang="en-GB" i="1" noProof="0" dirty="0"/>
              <a:t>declares an interface for a type of product object.</a:t>
            </a:r>
          </a:p>
          <a:p>
            <a:r>
              <a:rPr lang="en-GB" i="1" noProof="0" dirty="0" err="1"/>
              <a:t>ConcreteProduct</a:t>
            </a:r>
            <a:endParaRPr lang="en-GB" i="1" noProof="0" dirty="0"/>
          </a:p>
          <a:p>
            <a:pPr lvl="1"/>
            <a:r>
              <a:rPr lang="en-GB" i="1" noProof="0" dirty="0"/>
              <a:t>defines a product object to be created by the corresponding concrete factory.</a:t>
            </a:r>
          </a:p>
          <a:p>
            <a:pPr lvl="1"/>
            <a:r>
              <a:rPr lang="en-GB" i="1" noProof="0" dirty="0"/>
              <a:t>implements the </a:t>
            </a:r>
            <a:r>
              <a:rPr lang="en-GB" i="1" noProof="0" dirty="0" err="1"/>
              <a:t>AbstractProduct</a:t>
            </a:r>
            <a:r>
              <a:rPr lang="en-GB" i="1" noProof="0" dirty="0"/>
              <a:t> interface.</a:t>
            </a:r>
          </a:p>
          <a:p>
            <a:r>
              <a:rPr lang="en-GB" i="1" noProof="0" dirty="0"/>
              <a:t>Client</a:t>
            </a:r>
          </a:p>
          <a:p>
            <a:pPr lvl="1"/>
            <a:r>
              <a:rPr lang="en-GB" i="1" noProof="0" dirty="0"/>
              <a:t>uses only interfaces declared by </a:t>
            </a:r>
            <a:r>
              <a:rPr lang="en-GB" i="1" noProof="0" dirty="0" err="1"/>
              <a:t>AbstractFactory</a:t>
            </a:r>
            <a:r>
              <a:rPr lang="en-GB" i="1" noProof="0" dirty="0"/>
              <a:t> and </a:t>
            </a:r>
            <a:r>
              <a:rPr lang="en-GB" i="1" noProof="0" dirty="0" err="1"/>
              <a:t>AbstractProduct</a:t>
            </a:r>
            <a:r>
              <a:rPr lang="en-GB" i="1" noProof="0" dirty="0"/>
              <a:t> classes.</a:t>
            </a:r>
          </a:p>
        </p:txBody>
      </p:sp>
    </p:spTree>
    <p:extLst>
      <p:ext uri="{BB962C8B-B14F-4D97-AF65-F5344CB8AC3E}">
        <p14:creationId xmlns:p14="http://schemas.microsoft.com/office/powerpoint/2010/main" val="26971478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Abstract Factory -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Isolates concrete classes. </a:t>
            </a:r>
          </a:p>
          <a:p>
            <a:r>
              <a:rPr lang="en-GB" noProof="0" dirty="0"/>
              <a:t>Makes exchanging product families easy. </a:t>
            </a:r>
          </a:p>
          <a:p>
            <a:r>
              <a:rPr lang="en-GB" noProof="0" dirty="0"/>
              <a:t>Promotes consistency among products. </a:t>
            </a:r>
          </a:p>
          <a:p>
            <a:r>
              <a:rPr lang="en-GB" noProof="0" dirty="0"/>
              <a:t>Supporting new kinds of products is difficult.</a:t>
            </a:r>
          </a:p>
        </p:txBody>
      </p:sp>
    </p:spTree>
    <p:extLst>
      <p:ext uri="{BB962C8B-B14F-4D97-AF65-F5344CB8AC3E}">
        <p14:creationId xmlns:p14="http://schemas.microsoft.com/office/powerpoint/2010/main" val="39956398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–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677294"/>
              </p:ext>
            </p:extLst>
          </p:nvPr>
        </p:nvGraphicFramePr>
        <p:xfrm>
          <a:off x="1691680" y="1484784"/>
          <a:ext cx="6067887" cy="478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4492985" progId="Visio.Drawing.11">
                  <p:embed/>
                </p:oleObj>
              </mc:Choice>
              <mc:Fallback>
                <p:oleObj name="Visio" r:id="rId2" imgW="5701532" imgH="44929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1484784"/>
                        <a:ext cx="6067887" cy="478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1385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86487"/>
              </p:ext>
            </p:extLst>
          </p:nvPr>
        </p:nvGraphicFramePr>
        <p:xfrm>
          <a:off x="395536" y="1268759"/>
          <a:ext cx="5256584" cy="543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6124045" progId="Word.Document.12">
                  <p:embed/>
                </p:oleObj>
              </mc:Choice>
              <mc:Fallback>
                <p:oleObj name="Document" r:id="rId2" imgW="5922790" imgH="61240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268759"/>
                        <a:ext cx="5256584" cy="543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82842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Abstract Factory </a:t>
            </a:r>
            <a:r>
              <a:rPr lang="en-GB" noProof="0" dirty="0"/>
              <a:t>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Loader can be changed with a single line of code.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21491"/>
              </p:ext>
            </p:extLst>
          </p:nvPr>
        </p:nvGraphicFramePr>
        <p:xfrm>
          <a:off x="467544" y="1844824"/>
          <a:ext cx="8329995" cy="323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2304178" progId="Word.Document.12">
                  <p:embed/>
                </p:oleObj>
              </mc:Choice>
              <mc:Fallback>
                <p:oleObj name="Document" r:id="rId2" imgW="5922790" imgH="23041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1844824"/>
                        <a:ext cx="8329995" cy="323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814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Topics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Design Patterns:</a:t>
            </a:r>
          </a:p>
          <a:p>
            <a:pPr lvl="1"/>
            <a:r>
              <a:rPr lang="en-GB" i="1" noProof="0" dirty="0"/>
              <a:t>Abstract Factory</a:t>
            </a:r>
          </a:p>
          <a:p>
            <a:pPr lvl="1"/>
            <a:r>
              <a:rPr lang="en-GB" i="1" noProof="0" dirty="0"/>
              <a:t>Proxy</a:t>
            </a:r>
          </a:p>
          <a:p>
            <a:pPr lvl="1"/>
            <a:r>
              <a:rPr lang="en-GB" i="1" noProof="0" dirty="0"/>
              <a:t>Adapter</a:t>
            </a:r>
          </a:p>
          <a:p>
            <a:pPr lvl="1"/>
            <a:r>
              <a:rPr lang="en-GB" i="1" noProof="0" dirty="0"/>
              <a:t>Model View Controller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noProof="0" dirty="0"/>
              <a:t>Model View Controller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Goal – separate data, its presentation, and control from each other.</a:t>
            </a:r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04933"/>
              </p:ext>
            </p:extLst>
          </p:nvPr>
        </p:nvGraphicFramePr>
        <p:xfrm>
          <a:off x="3275856" y="4249688"/>
          <a:ext cx="54625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63337" imgH="2212963" progId="Visio.Drawing.11">
                  <p:embed/>
                </p:oleObj>
              </mc:Choice>
              <mc:Fallback>
                <p:oleObj name="Visio" r:id="rId2" imgW="5463337" imgH="221296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75856" y="4249688"/>
                        <a:ext cx="5462587" cy="221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52830"/>
              </p:ext>
            </p:extLst>
          </p:nvPr>
        </p:nvGraphicFramePr>
        <p:xfrm>
          <a:off x="467544" y="2881536"/>
          <a:ext cx="3960440" cy="250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01532" imgH="3605709" progId="Visio.Drawing.11">
                  <p:embed/>
                </p:oleObj>
              </mc:Choice>
              <mc:Fallback>
                <p:oleObj name="Visio" r:id="rId4" imgW="5701532" imgH="36057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881536"/>
                        <a:ext cx="3960440" cy="2503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8211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MVC - Observation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Objects are separated in a way that changes on data can invoke views updates, however data objects do not have any knowledge of view objects.</a:t>
            </a:r>
          </a:p>
          <a:p>
            <a:r>
              <a:rPr lang="en-GB" noProof="0" dirty="0"/>
              <a:t>View is separated from data.</a:t>
            </a:r>
          </a:p>
          <a:p>
            <a:endParaRPr lang="en-GB" noProof="0" dirty="0"/>
          </a:p>
          <a:p>
            <a:r>
              <a:rPr lang="en-GB" i="1" noProof="0" dirty="0"/>
              <a:t>Observer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design pattern</a:t>
            </a:r>
          </a:p>
          <a:p>
            <a:endParaRPr lang="en-GB" noProof="0" dirty="0"/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06090"/>
              </p:ext>
            </p:extLst>
          </p:nvPr>
        </p:nvGraphicFramePr>
        <p:xfrm>
          <a:off x="3059832" y="3356992"/>
          <a:ext cx="5073896" cy="328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39729" imgH="3720359" progId="Visio.Drawing.11">
                  <p:embed/>
                </p:oleObj>
              </mc:Choice>
              <mc:Fallback>
                <p:oleObj name="Visio" r:id="rId2" imgW="5739729" imgH="372035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832" y="3356992"/>
                        <a:ext cx="5073896" cy="328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45113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MVC -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A set of objects can behave as a single one.</a:t>
            </a:r>
          </a:p>
          <a:p>
            <a:endParaRPr lang="en-GB" noProof="0" dirty="0"/>
          </a:p>
          <a:p>
            <a:r>
              <a:rPr lang="en-GB" i="1" noProof="0" dirty="0"/>
              <a:t>Composite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design</a:t>
            </a:r>
          </a:p>
          <a:p>
            <a:r>
              <a:rPr lang="en-GB" noProof="0" dirty="0"/>
              <a:t>pattern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361451"/>
              </p:ext>
            </p:extLst>
          </p:nvPr>
        </p:nvGraphicFramePr>
        <p:xfrm>
          <a:off x="2255900" y="2564904"/>
          <a:ext cx="6578240" cy="3785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3281588" progId="Visio.Drawing.11">
                  <p:embed/>
                </p:oleObj>
              </mc:Choice>
              <mc:Fallback>
                <p:oleObj name="Visio" r:id="rId2" imgW="5701532" imgH="328158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5900" y="2564904"/>
                        <a:ext cx="6578240" cy="3785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3110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MVC -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Controller and view interaction can be implemented as Strategy Design patterns</a:t>
            </a:r>
          </a:p>
          <a:p>
            <a:r>
              <a:rPr lang="en-GB" i="1" noProof="0" dirty="0"/>
              <a:t>Strategy</a:t>
            </a:r>
            <a:r>
              <a:rPr lang="en-GB" noProof="0" dirty="0"/>
              <a:t> encapsulates data/model manipulation algorithm.</a:t>
            </a:r>
          </a:p>
          <a:p>
            <a:r>
              <a:rPr lang="en-GB" noProof="0" dirty="0"/>
              <a:t>Data manipulation algorithm can be changed on the fly.</a:t>
            </a:r>
          </a:p>
          <a:p>
            <a:endParaRPr lang="en-GB" noProof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929941"/>
              </p:ext>
            </p:extLst>
          </p:nvPr>
        </p:nvGraphicFramePr>
        <p:xfrm>
          <a:off x="3059832" y="3861048"/>
          <a:ext cx="57023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01532" imgH="2537444" progId="Visio.Drawing.11">
                  <p:embed/>
                </p:oleObj>
              </mc:Choice>
              <mc:Fallback>
                <p:oleObj name="Visio" r:id="rId2" imgW="5701532" imgH="253744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9832" y="3861048"/>
                        <a:ext cx="57023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9739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GB" noProof="0" dirty="0"/>
              <a:t>Useful design patterns for components creation and usage: </a:t>
            </a:r>
            <a:r>
              <a:rPr lang="en-GB" i="1" noProof="0" dirty="0"/>
              <a:t>proxy</a:t>
            </a:r>
            <a:r>
              <a:rPr lang="en-GB" noProof="0" dirty="0"/>
              <a:t>, </a:t>
            </a:r>
            <a:r>
              <a:rPr lang="en-GB" i="1" noProof="0" dirty="0"/>
              <a:t>adapter</a:t>
            </a:r>
            <a:r>
              <a:rPr lang="en-GB" noProof="0" dirty="0"/>
              <a:t>, </a:t>
            </a:r>
            <a:r>
              <a:rPr lang="en-GB" i="1" noProof="0" dirty="0"/>
              <a:t>abstract factory</a:t>
            </a:r>
            <a:r>
              <a:rPr lang="en-GB" noProof="0" dirty="0"/>
              <a:t>, </a:t>
            </a:r>
            <a:r>
              <a:rPr lang="en-GB" i="1" noProof="0" dirty="0"/>
              <a:t>MVC</a:t>
            </a:r>
            <a:r>
              <a:rPr lang="en-GB" noProof="0" dirty="0"/>
              <a:t>.</a:t>
            </a:r>
          </a:p>
          <a:p>
            <a:pPr algn="just"/>
            <a:r>
              <a:rPr lang="en-GB" noProof="0" dirty="0"/>
              <a:t>MVC separates data, view, and controlling components from each other.</a:t>
            </a:r>
          </a:p>
          <a:p>
            <a:pPr algn="just"/>
            <a:r>
              <a:rPr lang="en-GB" i="1" noProof="0" dirty="0"/>
              <a:t>Proxy</a:t>
            </a:r>
            <a:r>
              <a:rPr lang="en-GB" noProof="0" dirty="0"/>
              <a:t> impersonates the actual component. Can be used for restricting or allowing remote access to component.</a:t>
            </a:r>
          </a:p>
          <a:p>
            <a:pPr algn="just"/>
            <a:r>
              <a:rPr lang="en-GB" i="1" noProof="0" dirty="0"/>
              <a:t>Adapter allows to integrate components having incompatible interfaces.</a:t>
            </a:r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Erich Gamma, Richard Helm, Ralph Johnson, John </a:t>
            </a:r>
            <a:r>
              <a:rPr lang="en-GB" noProof="0" dirty="0" err="1"/>
              <a:t>Vlissides</a:t>
            </a:r>
            <a:r>
              <a:rPr lang="en-GB" noProof="0" dirty="0"/>
              <a:t>. </a:t>
            </a:r>
            <a:r>
              <a:rPr lang="en-GB" b="1" noProof="0" dirty="0"/>
              <a:t>Design Patterns: Elements of Reusable Object-Oriented Software. </a:t>
            </a:r>
            <a:r>
              <a:rPr lang="en-GB" noProof="0" dirty="0"/>
              <a:t>Addison Wesley. 1994. </a:t>
            </a:r>
            <a:r>
              <a:rPr lang="en-GB" b="1" noProof="0" dirty="0"/>
              <a:t>ISBN-13:</a:t>
            </a:r>
            <a:r>
              <a:rPr lang="en-GB" noProof="0" dirty="0"/>
              <a:t> 978-0201633610. 416p.s</a:t>
            </a:r>
            <a:endParaRPr lang="en-GB" b="1" noProof="0" dirty="0"/>
          </a:p>
          <a:p>
            <a:endParaRPr lang="en-GB" noProof="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Solutions for most common architecture problems.</a:t>
            </a:r>
          </a:p>
          <a:p>
            <a:endParaRPr lang="en-GB" noProof="0" dirty="0"/>
          </a:p>
          <a:p>
            <a:r>
              <a:rPr lang="en-GB" noProof="0" dirty="0"/>
              <a:t>Reuse of component architecture instead of a component itself.</a:t>
            </a:r>
          </a:p>
          <a:p>
            <a:endParaRPr lang="en-GB" noProof="0" dirty="0"/>
          </a:p>
          <a:p>
            <a:endParaRPr lang="en-GB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4B110A-99FB-408E-9EA7-AA5CDA24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13" y="3057277"/>
            <a:ext cx="3020487" cy="37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16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noProof="0" dirty="0"/>
              <a:t>Goal – provide a surrogate component, that could limit, control, restrict access to real component.</a:t>
            </a:r>
          </a:p>
          <a:p>
            <a:endParaRPr lang="en-GB" noProof="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84040"/>
              </p:ext>
            </p:extLst>
          </p:nvPr>
        </p:nvGraphicFramePr>
        <p:xfrm>
          <a:off x="474346" y="3284984"/>
          <a:ext cx="8176538" cy="298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6395" imgH="2117782" progId="Visio.Drawing.11">
                  <p:embed/>
                </p:oleObj>
              </mc:Choice>
              <mc:Fallback>
                <p:oleObj name="Visio" r:id="rId2" imgW="5806395" imgH="211778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346" y="3284984"/>
                        <a:ext cx="8176538" cy="2981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011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Proxy</a:t>
            </a:r>
            <a:r>
              <a:rPr lang="en-GB" noProof="0" dirty="0"/>
              <a:t> -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Proxy - maintains a reference that lets the proxy access the real subject.</a:t>
            </a:r>
          </a:p>
          <a:p>
            <a:pPr lvl="1"/>
            <a:r>
              <a:rPr lang="en-GB" noProof="0" dirty="0"/>
              <a:t>Proxy may refer to a Subject if the </a:t>
            </a:r>
            <a:r>
              <a:rPr lang="en-GB" noProof="0" dirty="0" err="1"/>
              <a:t>RealSubject</a:t>
            </a:r>
            <a:r>
              <a:rPr lang="en-GB" noProof="0" dirty="0"/>
              <a:t> and Subject interfaces are the same.</a:t>
            </a:r>
          </a:p>
          <a:p>
            <a:pPr lvl="1"/>
            <a:r>
              <a:rPr lang="en-GB" noProof="0" dirty="0"/>
              <a:t>provides an interface identical to Subject's so that a proxy can by substituted for the real subject.</a:t>
            </a:r>
          </a:p>
          <a:p>
            <a:pPr lvl="1"/>
            <a:r>
              <a:rPr lang="en-GB" noProof="0" dirty="0"/>
              <a:t>controls access to the real subject and may be responsible for creating and deleting it.</a:t>
            </a:r>
          </a:p>
          <a:p>
            <a:r>
              <a:rPr lang="en-GB" noProof="0" dirty="0"/>
              <a:t>Subject -  defines the common interface for </a:t>
            </a:r>
            <a:r>
              <a:rPr lang="en-GB" noProof="0" dirty="0" err="1"/>
              <a:t>RealSubject</a:t>
            </a:r>
            <a:r>
              <a:rPr lang="en-GB" noProof="0" dirty="0"/>
              <a:t> and Proxy so that a Proxy can be used anywhere a </a:t>
            </a:r>
            <a:r>
              <a:rPr lang="en-GB" noProof="0" dirty="0" err="1"/>
              <a:t>RealSubject</a:t>
            </a:r>
            <a:r>
              <a:rPr lang="en-GB" noProof="0" dirty="0"/>
              <a:t> is expected.</a:t>
            </a:r>
          </a:p>
          <a:p>
            <a:r>
              <a:rPr lang="en-GB" noProof="0" dirty="0" err="1"/>
              <a:t>RealSubject</a:t>
            </a:r>
            <a:r>
              <a:rPr lang="en-GB" noProof="0" dirty="0"/>
              <a:t> - defines the real object that the proxy represents.</a:t>
            </a:r>
          </a:p>
        </p:txBody>
      </p:sp>
    </p:spTree>
    <p:extLst>
      <p:ext uri="{BB962C8B-B14F-4D97-AF65-F5344CB8AC3E}">
        <p14:creationId xmlns:p14="http://schemas.microsoft.com/office/powerpoint/2010/main" val="37045279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Proxy</a:t>
            </a:r>
            <a:r>
              <a:rPr lang="en-GB" noProof="0" dirty="0"/>
              <a:t> – 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GB" i="1" noProof="0" dirty="0"/>
              <a:t>remote</a:t>
            </a:r>
            <a:r>
              <a:rPr lang="en-GB" noProof="0" dirty="0"/>
              <a:t> proxies are responsible for encoding a request and its arguments and for sending the encoded request to the real subject in a different address space.</a:t>
            </a:r>
          </a:p>
          <a:p>
            <a:pPr lvl="1"/>
            <a:r>
              <a:rPr lang="en-GB" i="1" noProof="0" dirty="0"/>
              <a:t>virtual </a:t>
            </a:r>
            <a:r>
              <a:rPr lang="en-GB" noProof="0" dirty="0"/>
              <a:t>proxies may cache additional information about the real subject so that they can postpone accessing it.</a:t>
            </a:r>
          </a:p>
          <a:p>
            <a:pPr lvl="1"/>
            <a:r>
              <a:rPr lang="en-GB" i="1" noProof="0" dirty="0"/>
              <a:t>protection</a:t>
            </a:r>
            <a:r>
              <a:rPr lang="en-GB" noProof="0" dirty="0"/>
              <a:t> proxies check that the caller has the access permissions required to perform a request.</a:t>
            </a:r>
          </a:p>
        </p:txBody>
      </p:sp>
    </p:spTree>
    <p:extLst>
      <p:ext uri="{BB962C8B-B14F-4D97-AF65-F5344CB8AC3E}">
        <p14:creationId xmlns:p14="http://schemas.microsoft.com/office/powerpoint/2010/main" val="12392146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Proxy</a:t>
            </a:r>
            <a:r>
              <a:rPr lang="en-GB" noProof="0" dirty="0"/>
              <a:t>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19250"/>
              </p:ext>
            </p:extLst>
          </p:nvPr>
        </p:nvGraphicFramePr>
        <p:xfrm>
          <a:off x="611560" y="1340768"/>
          <a:ext cx="6952319" cy="486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22790" imgH="4143627" progId="Word.Document.12">
                  <p:embed/>
                </p:oleObj>
              </mc:Choice>
              <mc:Fallback>
                <p:oleObj name="Document" r:id="rId2" imgW="5922790" imgH="41436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340768"/>
                        <a:ext cx="6952319" cy="486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0102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Goal – convert component interface to the expected interface. </a:t>
            </a:r>
          </a:p>
          <a:p>
            <a:r>
              <a:rPr lang="en-GB" i="1" noProof="0" dirty="0"/>
              <a:t>Adapter</a:t>
            </a:r>
            <a:r>
              <a:rPr lang="en-GB" noProof="0" dirty="0"/>
              <a:t> pattern allows to integrate incompatible components together.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32003"/>
              </p:ext>
            </p:extLst>
          </p:nvPr>
        </p:nvGraphicFramePr>
        <p:xfrm>
          <a:off x="1965310" y="2924944"/>
          <a:ext cx="6770851" cy="333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49099" imgH="2833083" progId="Visio.Drawing.11">
                  <p:embed/>
                </p:oleObj>
              </mc:Choice>
              <mc:Fallback>
                <p:oleObj name="Visio" r:id="rId2" imgW="5749099" imgH="28330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5310" y="2924944"/>
                        <a:ext cx="6770851" cy="3337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4743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5140462-0667-4258-8DD6-DC1FD194F4F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noProof="0" dirty="0"/>
              <a:t>Adapter</a:t>
            </a:r>
            <a:r>
              <a:rPr lang="en-GB" noProof="0" dirty="0"/>
              <a:t> -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Can be implemented by</a:t>
            </a:r>
          </a:p>
          <a:p>
            <a:pPr lvl="1"/>
            <a:r>
              <a:rPr lang="en-GB" noProof="0" dirty="0"/>
              <a:t>inheritance,</a:t>
            </a:r>
          </a:p>
          <a:p>
            <a:pPr lvl="1"/>
            <a:r>
              <a:rPr lang="en-GB" noProof="0" dirty="0"/>
              <a:t>aggregation.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25318"/>
              </p:ext>
            </p:extLst>
          </p:nvPr>
        </p:nvGraphicFramePr>
        <p:xfrm>
          <a:off x="381154" y="2636912"/>
          <a:ext cx="8443461" cy="3536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92163" imgH="2384938" progId="Visio.Drawing.11">
                  <p:embed/>
                </p:oleObj>
              </mc:Choice>
              <mc:Fallback>
                <p:oleObj name="Visio" r:id="rId2" imgW="5692163" imgH="238493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154" y="2636912"/>
                        <a:ext cx="8443461" cy="3536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3213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cbse-01</Template>
  <TotalTime>2323</TotalTime>
  <Words>805</Words>
  <Application>Microsoft Office PowerPoint</Application>
  <PresentationFormat>Affichage à l'écran (4:3)</PresentationFormat>
  <Paragraphs>123</Paragraphs>
  <Slides>25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Candara</vt:lpstr>
      <vt:lpstr>Inter Semi Bold</vt:lpstr>
      <vt:lpstr>Soho</vt:lpstr>
      <vt:lpstr>Thème Office</vt:lpstr>
      <vt:lpstr>Visio</vt:lpstr>
      <vt:lpstr>Document</vt:lpstr>
      <vt:lpstr>Présentation PowerPoint</vt:lpstr>
      <vt:lpstr>Topics</vt:lpstr>
      <vt:lpstr>Design Patterns</vt:lpstr>
      <vt:lpstr>Proxy</vt:lpstr>
      <vt:lpstr>Proxy - Members</vt:lpstr>
      <vt:lpstr>Proxy – Result</vt:lpstr>
      <vt:lpstr>Proxy - Example</vt:lpstr>
      <vt:lpstr>Adapter</vt:lpstr>
      <vt:lpstr>Adapter - Structure</vt:lpstr>
      <vt:lpstr>Adapter - Members</vt:lpstr>
      <vt:lpstr>Adapter - Results</vt:lpstr>
      <vt:lpstr>Adapter - Example</vt:lpstr>
      <vt:lpstr>Adapter - Example</vt:lpstr>
      <vt:lpstr>Abstract Factory</vt:lpstr>
      <vt:lpstr>Abstract Factory - Members</vt:lpstr>
      <vt:lpstr>Abstract Factory - Results</vt:lpstr>
      <vt:lpstr>Abstract Factory – Example</vt:lpstr>
      <vt:lpstr>Abstract Factory - Example</vt:lpstr>
      <vt:lpstr>Abstract Factory - Example</vt:lpstr>
      <vt:lpstr>Model View Controller</vt:lpstr>
      <vt:lpstr>MVC - Observation</vt:lpstr>
      <vt:lpstr>MVC - Model</vt:lpstr>
      <vt:lpstr>MVC - Control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Re: MAGISTRU modulis: Komponentinis programu sistemu projektavimas</dc:title>
  <dc:creator>Utilisateur Windows</dc:creator>
  <cp:lastModifiedBy>Šarūnas Packevičius</cp:lastModifiedBy>
  <cp:revision>144</cp:revision>
  <dcterms:created xsi:type="dcterms:W3CDTF">2011-08-08T21:06:46Z</dcterms:created>
  <dcterms:modified xsi:type="dcterms:W3CDTF">2024-11-12T22:07:18Z</dcterms:modified>
</cp:coreProperties>
</file>