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771" r:id="rId1"/>
    <p:sldMasterId id="2147485784" r:id="rId2"/>
  </p:sldMasterIdLst>
  <p:notesMasterIdLst>
    <p:notesMasterId r:id="rId24"/>
  </p:notesMasterIdLst>
  <p:sldIdLst>
    <p:sldId id="283" r:id="rId3"/>
    <p:sldId id="257" r:id="rId4"/>
    <p:sldId id="276" r:id="rId5"/>
    <p:sldId id="263" r:id="rId6"/>
    <p:sldId id="264" r:id="rId7"/>
    <p:sldId id="277" r:id="rId8"/>
    <p:sldId id="275" r:id="rId9"/>
    <p:sldId id="265" r:id="rId10"/>
    <p:sldId id="271" r:id="rId11"/>
    <p:sldId id="272" r:id="rId12"/>
    <p:sldId id="280" r:id="rId13"/>
    <p:sldId id="273" r:id="rId14"/>
    <p:sldId id="266" r:id="rId15"/>
    <p:sldId id="267" r:id="rId16"/>
    <p:sldId id="268" r:id="rId17"/>
    <p:sldId id="269" r:id="rId18"/>
    <p:sldId id="270" r:id="rId19"/>
    <p:sldId id="274" r:id="rId20"/>
    <p:sldId id="279" r:id="rId21"/>
    <p:sldId id="261" r:id="rId22"/>
    <p:sldId id="262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95" autoAdjust="0"/>
  </p:normalViewPr>
  <p:slideViewPr>
    <p:cSldViewPr>
      <p:cViewPr varScale="1">
        <p:scale>
          <a:sx n="139" d="100"/>
          <a:sy n="139" d="100"/>
        </p:scale>
        <p:origin x="231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955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58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ir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180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14725-119E-2552-5B79-8F9983E9C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D0A095-BED9-72FE-461D-173D25243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069B73-2CD8-A2E9-ED7F-07F0EB18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29C6B6-8798-499D-B9AD-D8B002E7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EE8DF8-8DF5-498D-71DE-353C86A9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77472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6E98E-8AE1-5E82-D57E-E0AF1359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89F2A-127B-A44B-A3D7-9E2B9332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CBBBD0-E784-814A-B9B6-443D7985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A848AA-AF03-41C1-16C4-2E5151A9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D01B59-F3F3-07AD-5D02-7B3CB42C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9323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FC865-C4C8-5ED4-D1EC-CB50D013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8647CA-363C-C4A6-EA42-2BD116B6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95C61C-B420-9123-A571-6CD30407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34196-72CE-E34C-62DC-1B2552D2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E3818-BF5F-7A35-C807-1F170BDC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46190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841D7-FC34-A30C-FA8F-E296FA75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07D6D1-99BC-CADA-9505-5DFA2C8C5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DA0683-BA85-3A93-F11F-24BF44D16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0371F0-6683-4162-640D-0E5418BB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8F947-76BB-0DD4-B218-84187140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D8C50E-6DEE-FD12-F82D-D15CC50D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10117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CBB79-4B71-3C72-6A4B-0D114F73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CEDD99-894C-8E4C-A61F-FDCF1A952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D07E17-2BC8-992F-65D7-6B955ECB4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B841CA-569D-8C0F-79BE-1BB0CE960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989BF6-403C-3B46-CF99-F5BDAAA5E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D0C6E4-30D9-C852-5C4C-632327A2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73EA1A-45A9-8BB8-8620-667F3FBF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6377D6-9099-DBE4-0C23-875EEE5D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671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56C34-4597-AFA1-0645-4F4E0756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CB29FC-F5B2-A87A-AFD0-0ADDBCAC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D076F4-EE22-6A3B-BFEB-F5B63F2B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D4D736-877E-EAD8-3423-202D2503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31829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32EC46-B090-50D2-388E-D477C9C1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35632E-9798-FCBB-C83B-6AEBED86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0B3CBC-79AD-FAF3-F5BA-5D6A126A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8248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F912C-DE1F-53EA-B493-114EE8A9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BF92C-FFC7-AC9A-F6BE-53A825F1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73B7E-81F8-10F8-D3F9-4B44A9BA3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E22307-48F3-F400-578F-C9E23BBE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353AD2-27F0-675D-3B9F-144F402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A83CEC-60B1-8ED8-D382-AB603221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36541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689F-C930-8E15-C2B0-914FBE44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B4FD4E-24E6-40A7-6933-395ACCE13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2F31D7-26C7-1BF5-9695-36EA83A8E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00DB9D-6DBE-6673-C954-CE00829C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7778A1-4649-2F6F-16C9-3933680F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BD712F-6CB8-03F0-6A84-F49B93D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06778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124F5-E79B-8A4C-4A4A-B6ED3E5D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DEE1F0-298C-0BFD-C038-0FC050F9B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C4BE41-D9BA-94D6-2BE9-00BD9527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7CEF2C-35CD-653E-DB42-E63EB5DF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F98EEA-596E-5ADF-C0A0-85BF6FDB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801350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5AE2B7-B62B-6F8B-4391-62279FF70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799351-418D-57AF-0737-04249CAF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68D9BF-36E5-447A-D0B2-11CE41D8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14E33-1442-558D-0D14-6E8BE762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41CA6-E309-870E-BAA2-575A9B8A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99615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06099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00801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72" r:id="rId1"/>
    <p:sldLayoutId id="2147485773" r:id="rId2"/>
    <p:sldLayoutId id="2147485774" r:id="rId3"/>
    <p:sldLayoutId id="2147485775" r:id="rId4"/>
    <p:sldLayoutId id="2147485776" r:id="rId5"/>
    <p:sldLayoutId id="2147485777" r:id="rId6"/>
    <p:sldLayoutId id="2147485778" r:id="rId7"/>
    <p:sldLayoutId id="2147485779" r:id="rId8"/>
    <p:sldLayoutId id="2147485780" r:id="rId9"/>
    <p:sldLayoutId id="2147485781" r:id="rId10"/>
    <p:sldLayoutId id="2147485782" r:id="rId11"/>
    <p:sldLayoutId id="2147485783" r:id="rId12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F9E4D6-BE8D-8C3C-94F1-2E3CE41E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2D3C20-69A8-4509-83B9-55178EFE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25B114-B24B-B628-176C-219436329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99E82D-C6A6-941C-3FEB-697984FEB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F4CD34-1058-6E7E-0755-C7A692C0B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96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  <p:sldLayoutId id="2147485795" r:id="rId11"/>
    <p:sldLayoutId id="2147485796" r:id="rId12"/>
    <p:sldLayoutId id="2147485797" r:id="rId13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8376E05-2A13-1449-BCDB-96D673163CD3}"/>
              </a:ext>
            </a:extLst>
          </p:cNvPr>
          <p:cNvSpPr txBox="1">
            <a:spLocks/>
          </p:cNvSpPr>
          <p:nvPr/>
        </p:nvSpPr>
        <p:spPr>
          <a:xfrm>
            <a:off x="481233" y="1307803"/>
            <a:ext cx="7431034" cy="3822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75AA-96A4-2F4E-9533-A5705D612E3E}"/>
              </a:ext>
            </a:extLst>
          </p:cNvPr>
          <p:cNvSpPr txBox="1">
            <a:spLocks/>
          </p:cNvSpPr>
          <p:nvPr/>
        </p:nvSpPr>
        <p:spPr>
          <a:xfrm rot="16200000">
            <a:off x="7054771" y="3137256"/>
            <a:ext cx="3298428" cy="8800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75"/>
              <a:t>HUMAN SIDE OF TECHNOLOGY</a:t>
            </a:r>
            <a:endParaRPr lang="en-LT" sz="975" dirty="0"/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C6F4DA1E-07D7-3146-BF6B-FEC90A646AA5}"/>
              </a:ext>
            </a:extLst>
          </p:cNvPr>
          <p:cNvSpPr txBox="1">
            <a:spLocks/>
          </p:cNvSpPr>
          <p:nvPr/>
        </p:nvSpPr>
        <p:spPr>
          <a:xfrm>
            <a:off x="479948" y="4138218"/>
            <a:ext cx="7371159" cy="13955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sz="1200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95BA6FDB-CCD9-6141-B7FD-BB827E9970F1}"/>
              </a:ext>
            </a:extLst>
          </p:cNvPr>
          <p:cNvSpPr txBox="1">
            <a:spLocks/>
          </p:cNvSpPr>
          <p:nvPr/>
        </p:nvSpPr>
        <p:spPr>
          <a:xfrm>
            <a:off x="482792" y="3143251"/>
            <a:ext cx="7371159" cy="76451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noProof="0" dirty="0"/>
              <a:t>.NET Framework</a:t>
            </a:r>
            <a:endParaRPr lang="lt-LT" sz="1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B9142-6A69-CE46-8B07-107B7701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23" y="1379488"/>
            <a:ext cx="443239" cy="238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E98CF-A30D-3248-BECC-8E3DB4BC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73" y="857250"/>
            <a:ext cx="285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2657E-E978-FE4A-BBE8-38EBA3ADA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874782"/>
            <a:ext cx="8263967" cy="214244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19DE16E-BA1A-2740-9FE4-31E66232D768}"/>
              </a:ext>
            </a:extLst>
          </p:cNvPr>
          <p:cNvSpPr txBox="1">
            <a:spLocks/>
          </p:cNvSpPr>
          <p:nvPr/>
        </p:nvSpPr>
        <p:spPr>
          <a:xfrm>
            <a:off x="8372283" y="5572026"/>
            <a:ext cx="691951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050">
                <a:solidFill>
                  <a:schemeClr val="tx1"/>
                </a:solidFill>
                <a:ea typeface="Inter Semi Bold" panose="020B0502030000000004" pitchFamily="34" charset="0"/>
              </a:rPr>
              <a:pPr algn="ctr"/>
              <a:t>1</a:t>
            </a:fld>
            <a:endParaRPr lang="en-US" sz="1050" dirty="0">
              <a:solidFill>
                <a:schemeClr val="tx1"/>
              </a:solidFill>
              <a:ea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4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Threading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Common interface for parallel programming in all languages.</a:t>
            </a:r>
          </a:p>
          <a:p>
            <a:r>
              <a:rPr lang="en-GB" noProof="0" dirty="0"/>
              <a:t>All components use same API for parallel programming:</a:t>
            </a:r>
          </a:p>
          <a:p>
            <a:pPr lvl="1"/>
            <a:r>
              <a:rPr lang="en-GB" noProof="0" dirty="0"/>
              <a:t>Threads,</a:t>
            </a:r>
          </a:p>
          <a:p>
            <a:pPr lvl="1"/>
            <a:r>
              <a:rPr lang="en-GB" noProof="0" dirty="0"/>
              <a:t>Semaphores,</a:t>
            </a:r>
          </a:p>
          <a:p>
            <a:pPr lvl="1"/>
            <a:r>
              <a:rPr lang="en-GB" noProof="0" dirty="0"/>
              <a:t>Locks.</a:t>
            </a:r>
          </a:p>
          <a:p>
            <a:pPr lvl="1"/>
            <a:endParaRPr lang="en-GB" noProof="0" dirty="0"/>
          </a:p>
          <a:p>
            <a:r>
              <a:rPr lang="en-GB" noProof="0" dirty="0"/>
              <a:t>Critical section using a lock Object</a:t>
            </a:r>
          </a:p>
          <a:p>
            <a:pPr lvl="1"/>
            <a:r>
              <a:rPr lang="en-GB" noProof="0" dirty="0"/>
              <a:t>lock(</a:t>
            </a:r>
            <a:r>
              <a:rPr lang="en-GB" noProof="0" dirty="0" err="1"/>
              <a:t>objectA</a:t>
            </a:r>
            <a:r>
              <a:rPr lang="en-GB" noProof="0" dirty="0"/>
              <a:t>)</a:t>
            </a:r>
          </a:p>
          <a:p>
            <a:pPr lvl="1"/>
            <a:r>
              <a:rPr lang="en-GB" noProof="0" dirty="0"/>
              <a:t>{</a:t>
            </a:r>
          </a:p>
          <a:p>
            <a:pPr lvl="1"/>
            <a:r>
              <a:rPr lang="en-GB" noProof="0" dirty="0"/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632166E-698D-4654-866B-D25F4868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AE83E61-78E2-4A58-BF0D-3FAF4AD3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Threading Async – looks like serial code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D31D565-9143-4420-8BBD-69AD2CF123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1" y="1655654"/>
            <a:ext cx="6959958" cy="4222967"/>
          </a:xfrm>
        </p:spPr>
      </p:pic>
    </p:spTree>
    <p:extLst>
      <p:ext uri="{BB962C8B-B14F-4D97-AF65-F5344CB8AC3E}">
        <p14:creationId xmlns:p14="http://schemas.microsoft.com/office/powerpoint/2010/main" val="35413693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Events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Standardized interface for events subscription, raising.</a:t>
            </a:r>
          </a:p>
          <a:p>
            <a:r>
              <a:rPr lang="en-GB" noProof="0" dirty="0"/>
              <a:t>Some syntax sugar for call-back interface pattern.</a:t>
            </a:r>
          </a:p>
          <a:p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2267744" y="3657523"/>
            <a:ext cx="666023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delegate void </a:t>
            </a:r>
            <a:r>
              <a:rPr lang="en-US" dirty="0" err="1"/>
              <a:t>ChangedEventHandler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e);</a:t>
            </a:r>
            <a:endParaRPr lang="lt-LT" dirty="0"/>
          </a:p>
          <a:p>
            <a:endParaRPr lang="lt-LT" dirty="0"/>
          </a:p>
          <a:p>
            <a:r>
              <a:rPr lang="fr-FR" dirty="0"/>
              <a:t>public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ChangedEventHandler</a:t>
            </a:r>
            <a:r>
              <a:rPr lang="fr-FR" dirty="0"/>
              <a:t> </a:t>
            </a:r>
            <a:r>
              <a:rPr lang="fr-FR" dirty="0" err="1"/>
              <a:t>Changed</a:t>
            </a:r>
            <a:r>
              <a:rPr lang="fr-FR" dirty="0"/>
              <a:t>;</a:t>
            </a:r>
            <a:endParaRPr lang="lt-LT" dirty="0"/>
          </a:p>
          <a:p>
            <a:endParaRPr lang="lt-LT" dirty="0"/>
          </a:p>
          <a:p>
            <a:r>
              <a:rPr lang="lt-LT" dirty="0" err="1"/>
              <a:t>object</a:t>
            </a:r>
            <a:r>
              <a:rPr lang="fr-FR" dirty="0"/>
              <a:t>.</a:t>
            </a:r>
            <a:r>
              <a:rPr lang="fr-FR" dirty="0" err="1"/>
              <a:t>Changed</a:t>
            </a:r>
            <a:r>
              <a:rPr lang="fr-FR" dirty="0"/>
              <a:t> += new </a:t>
            </a:r>
            <a:r>
              <a:rPr lang="fr-FR" dirty="0" err="1"/>
              <a:t>ChangedEventHandler</a:t>
            </a:r>
            <a:r>
              <a:rPr lang="fr-FR" dirty="0"/>
              <a:t>(</a:t>
            </a:r>
            <a:r>
              <a:rPr lang="fr-FR" dirty="0" err="1"/>
              <a:t>ListChanged</a:t>
            </a:r>
            <a:r>
              <a:rPr lang="fr-FR" dirty="0"/>
              <a:t>);</a:t>
            </a:r>
            <a:endParaRPr lang="lt-LT" dirty="0"/>
          </a:p>
          <a:p>
            <a:r>
              <a:rPr lang="lt-LT" dirty="0" err="1"/>
              <a:t>object</a:t>
            </a:r>
            <a:r>
              <a:rPr lang="fr-FR" dirty="0"/>
              <a:t>.</a:t>
            </a:r>
            <a:r>
              <a:rPr lang="fr-FR" dirty="0" err="1"/>
              <a:t>Changed</a:t>
            </a:r>
            <a:r>
              <a:rPr lang="fr-FR" dirty="0"/>
              <a:t> </a:t>
            </a:r>
            <a:r>
              <a:rPr lang="lt-LT" dirty="0"/>
              <a:t>-</a:t>
            </a:r>
            <a:r>
              <a:rPr lang="fr-FR" dirty="0"/>
              <a:t>= new </a:t>
            </a:r>
            <a:r>
              <a:rPr lang="fr-FR" dirty="0" err="1"/>
              <a:t>ChangedEventHandler</a:t>
            </a:r>
            <a:r>
              <a:rPr lang="fr-FR" dirty="0"/>
              <a:t>(</a:t>
            </a:r>
            <a:r>
              <a:rPr lang="fr-FR" dirty="0" err="1"/>
              <a:t>ListChanged</a:t>
            </a:r>
            <a:r>
              <a:rPr lang="fr-FR" dirty="0"/>
              <a:t>);</a:t>
            </a:r>
            <a:endParaRPr lang="lt-LT" dirty="0"/>
          </a:p>
          <a:p>
            <a:endParaRPr lang="lt-LT" dirty="0"/>
          </a:p>
          <a:p>
            <a:r>
              <a:rPr lang="fr-FR" dirty="0" err="1"/>
              <a:t>Changed</a:t>
            </a:r>
            <a:r>
              <a:rPr lang="lt-LT" dirty="0"/>
              <a:t>(</a:t>
            </a:r>
            <a:r>
              <a:rPr lang="lt-LT" dirty="0" err="1"/>
              <a:t>this</a:t>
            </a:r>
            <a:r>
              <a:rPr lang="lt-LT" dirty="0"/>
              <a:t>, </a:t>
            </a:r>
            <a:r>
              <a:rPr lang="fr-FR" dirty="0" err="1"/>
              <a:t>EventArgs.Empty</a:t>
            </a:r>
            <a:r>
              <a:rPr lang="lt-LT" dirty="0"/>
              <a:t>);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Assemblies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3145552" cy="4937760"/>
          </a:xfrm>
        </p:spPr>
        <p:txBody>
          <a:bodyPr>
            <a:normAutofit/>
          </a:bodyPr>
          <a:lstStyle/>
          <a:p>
            <a:r>
              <a:rPr lang="en-GB" noProof="0" dirty="0"/>
              <a:t>.NET components</a:t>
            </a:r>
          </a:p>
          <a:p>
            <a:pPr lvl="1"/>
            <a:r>
              <a:rPr lang="en-GB" noProof="0" dirty="0"/>
              <a:t>.</a:t>
            </a:r>
            <a:r>
              <a:rPr lang="en-GB" noProof="0" dirty="0" err="1"/>
              <a:t>dll</a:t>
            </a:r>
            <a:endParaRPr lang="en-GB" noProof="0" dirty="0"/>
          </a:p>
          <a:p>
            <a:pPr lvl="1"/>
            <a:r>
              <a:rPr lang="en-GB" noProof="0" dirty="0"/>
              <a:t>.exe</a:t>
            </a:r>
          </a:p>
          <a:p>
            <a:r>
              <a:rPr lang="en-GB" noProof="0" dirty="0"/>
              <a:t>Version management</a:t>
            </a:r>
          </a:p>
          <a:p>
            <a:pPr lvl="1"/>
            <a:r>
              <a:rPr lang="en-GB" noProof="0" dirty="0"/>
              <a:t>Component declares its version number.</a:t>
            </a:r>
          </a:p>
          <a:p>
            <a:pPr lvl="1"/>
            <a:r>
              <a:rPr lang="en-GB" noProof="0" dirty="0"/>
              <a:t>App declares linked version numbers.</a:t>
            </a:r>
          </a:p>
          <a:p>
            <a:pPr lvl="1"/>
            <a:r>
              <a:rPr lang="en-GB" noProof="0" dirty="0"/>
              <a:t>Platform matched required components.</a:t>
            </a:r>
          </a:p>
          <a:p>
            <a:r>
              <a:rPr lang="en-GB" noProof="0" dirty="0"/>
              <a:t>Digital signature</a:t>
            </a:r>
          </a:p>
          <a:p>
            <a:pPr lvl="1"/>
            <a:endParaRPr lang="en-GB" noProof="0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547369-0A35-497C-B185-0CCE943E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196752"/>
            <a:ext cx="5524865" cy="560722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Remoting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618160" cy="4937760"/>
          </a:xfrm>
        </p:spPr>
        <p:txBody>
          <a:bodyPr/>
          <a:lstStyle/>
          <a:p>
            <a:r>
              <a:rPr lang="en-GB" noProof="0" dirty="0"/>
              <a:t>class </a:t>
            </a:r>
            <a:r>
              <a:rPr lang="en-GB" noProof="0" dirty="0" err="1"/>
              <a:t>MyRemoteObject</a:t>
            </a:r>
            <a:r>
              <a:rPr lang="en-GB" noProof="0" dirty="0"/>
              <a:t> : </a:t>
            </a:r>
            <a:r>
              <a:rPr lang="en-GB" noProof="0" dirty="0" err="1"/>
              <a:t>MarshalByRefObject</a:t>
            </a:r>
            <a:endParaRPr lang="en-GB" noProof="0" dirty="0"/>
          </a:p>
          <a:p>
            <a:r>
              <a:rPr lang="en-GB" noProof="0" dirty="0"/>
              <a:t>[Serializable]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99168" y="2348880"/>
          <a:ext cx="8370568" cy="383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50036" imgH="1669950" progId="Visio.Drawing.11">
                  <p:embed/>
                </p:oleObj>
              </mc:Choice>
              <mc:Fallback>
                <p:oleObj name="Visio" r:id="rId2" imgW="3650036" imgH="166995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68" y="2348880"/>
                        <a:ext cx="8370568" cy="3830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Remoting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Accessing component over the network</a:t>
            </a:r>
          </a:p>
          <a:p>
            <a:r>
              <a:rPr lang="en-GB" noProof="0" dirty="0"/>
              <a:t>Proxy design pattern</a:t>
            </a:r>
          </a:p>
          <a:p>
            <a:pPr lvl="1"/>
            <a:r>
              <a:rPr lang="en-GB" noProof="0" dirty="0"/>
              <a:t>Server:</a:t>
            </a:r>
          </a:p>
          <a:p>
            <a:pPr lvl="2"/>
            <a:r>
              <a:rPr lang="en-GB" noProof="0" dirty="0" err="1"/>
              <a:t>ChannelServices.RegisterChannel</a:t>
            </a:r>
            <a:r>
              <a:rPr lang="en-GB" noProof="0" dirty="0"/>
              <a:t> (new </a:t>
            </a:r>
            <a:r>
              <a:rPr lang="en-GB" noProof="0" dirty="0" err="1"/>
              <a:t>TcpChannel</a:t>
            </a:r>
            <a:r>
              <a:rPr lang="en-GB" noProof="0" dirty="0"/>
              <a:t>(1500)); </a:t>
            </a:r>
          </a:p>
          <a:p>
            <a:pPr lvl="2"/>
            <a:r>
              <a:rPr lang="en-GB" noProof="0" dirty="0" err="1"/>
              <a:t>MyRemoteObject</a:t>
            </a:r>
            <a:r>
              <a:rPr lang="en-GB" noProof="0" dirty="0"/>
              <a:t> </a:t>
            </a:r>
            <a:r>
              <a:rPr lang="en-GB" noProof="0" dirty="0" err="1"/>
              <a:t>rb</a:t>
            </a:r>
            <a:r>
              <a:rPr lang="en-GB" noProof="0" dirty="0"/>
              <a:t> = new </a:t>
            </a:r>
            <a:r>
              <a:rPr lang="en-GB" noProof="0" dirty="0" err="1"/>
              <a:t>MyRemoteObject</a:t>
            </a:r>
            <a:r>
              <a:rPr lang="en-GB" noProof="0" dirty="0"/>
              <a:t>();</a:t>
            </a:r>
          </a:p>
          <a:p>
            <a:pPr lvl="2"/>
            <a:r>
              <a:rPr lang="en-GB" b="1" noProof="0" dirty="0" err="1"/>
              <a:t>RemotingServices.Marshal</a:t>
            </a:r>
            <a:r>
              <a:rPr lang="en-GB" noProof="0" dirty="0"/>
              <a:t> (</a:t>
            </a:r>
            <a:r>
              <a:rPr lang="en-GB" noProof="0" dirty="0" err="1"/>
              <a:t>rb</a:t>
            </a:r>
            <a:r>
              <a:rPr lang="en-GB" noProof="0" dirty="0"/>
              <a:t>, "</a:t>
            </a:r>
            <a:r>
              <a:rPr lang="en-GB" noProof="0" dirty="0" err="1"/>
              <a:t>TestService</a:t>
            </a:r>
            <a:r>
              <a:rPr lang="en-GB" noProof="0" dirty="0"/>
              <a:t>");</a:t>
            </a:r>
          </a:p>
          <a:p>
            <a:pPr lvl="1"/>
            <a:r>
              <a:rPr lang="en-GB" noProof="0" dirty="0"/>
              <a:t>Client:</a:t>
            </a:r>
          </a:p>
          <a:p>
            <a:pPr lvl="2"/>
            <a:r>
              <a:rPr lang="en-GB" noProof="0" dirty="0" err="1"/>
              <a:t>MyRemoteObject</a:t>
            </a:r>
            <a:r>
              <a:rPr lang="en-GB" noProof="0" dirty="0"/>
              <a:t> </a:t>
            </a:r>
            <a:r>
              <a:rPr lang="en-GB" noProof="0" dirty="0" err="1"/>
              <a:t>rb</a:t>
            </a:r>
            <a:r>
              <a:rPr lang="en-GB" noProof="0" dirty="0"/>
              <a:t> = (</a:t>
            </a:r>
            <a:r>
              <a:rPr lang="en-GB" noProof="0" dirty="0" err="1"/>
              <a:t>MyRemoteObject</a:t>
            </a:r>
            <a:r>
              <a:rPr lang="en-GB" noProof="0" dirty="0"/>
              <a:t>) </a:t>
            </a:r>
            <a:r>
              <a:rPr lang="en-GB" b="1" noProof="0" dirty="0" err="1"/>
              <a:t>Activator.GetObject</a:t>
            </a:r>
            <a:r>
              <a:rPr lang="en-GB" noProof="0" dirty="0"/>
              <a:t>(</a:t>
            </a:r>
            <a:r>
              <a:rPr lang="en-GB" noProof="0" dirty="0" err="1"/>
              <a:t>typeof</a:t>
            </a:r>
            <a:r>
              <a:rPr lang="en-GB" noProof="0" dirty="0"/>
              <a:t>(</a:t>
            </a:r>
            <a:r>
              <a:rPr lang="en-GB" noProof="0" dirty="0" err="1"/>
              <a:t>MyRemoteObject</a:t>
            </a:r>
            <a:r>
              <a:rPr lang="en-GB" noProof="0" dirty="0"/>
              <a:t>), "</a:t>
            </a:r>
            <a:r>
              <a:rPr lang="en-GB" noProof="0" dirty="0" err="1"/>
              <a:t>tcp</a:t>
            </a:r>
            <a:r>
              <a:rPr lang="en-GB" noProof="0" dirty="0"/>
              <a:t>://host:1500/</a:t>
            </a:r>
            <a:r>
              <a:rPr lang="en-GB" noProof="0" dirty="0" err="1"/>
              <a:t>TestService</a:t>
            </a:r>
            <a:r>
              <a:rPr lang="en-GB" noProof="0" dirty="0"/>
              <a:t>");</a:t>
            </a:r>
          </a:p>
          <a:p>
            <a:pPr lvl="2"/>
            <a:r>
              <a:rPr lang="en-GB" noProof="0" dirty="0" err="1"/>
              <a:t>rb.hello</a:t>
            </a:r>
            <a:r>
              <a:rPr lang="en-GB" noProof="0" dirty="0"/>
              <a:t>()</a:t>
            </a:r>
          </a:p>
          <a:p>
            <a:endParaRPr lang="en-GB" noProof="0" dirty="0"/>
          </a:p>
          <a:p>
            <a:r>
              <a:rPr lang="en-GB" noProof="0" dirty="0"/>
              <a:t>Fast, binary protocol.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Enterprise Services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5809848" cy="4937760"/>
          </a:xfrm>
        </p:spPr>
        <p:txBody>
          <a:bodyPr>
            <a:normAutofit/>
          </a:bodyPr>
          <a:lstStyle/>
          <a:p>
            <a:r>
              <a:rPr lang="en-GB" noProof="0" dirty="0"/>
              <a:t>COM+</a:t>
            </a:r>
          </a:p>
          <a:p>
            <a:r>
              <a:rPr lang="en-GB" noProof="0" dirty="0"/>
              <a:t>Transactions</a:t>
            </a:r>
          </a:p>
          <a:p>
            <a:r>
              <a:rPr lang="en-GB" noProof="0" dirty="0" err="1"/>
              <a:t>MyClass</a:t>
            </a:r>
            <a:r>
              <a:rPr lang="en-GB" noProof="0" dirty="0"/>
              <a:t> : </a:t>
            </a:r>
            <a:r>
              <a:rPr lang="en-GB" noProof="0" dirty="0" err="1"/>
              <a:t>ServicedComponent</a:t>
            </a:r>
            <a:r>
              <a:rPr lang="en-GB" noProof="0" dirty="0"/>
              <a:t>;</a:t>
            </a:r>
          </a:p>
          <a:p>
            <a:endParaRPr lang="en-GB" noProof="0" dirty="0"/>
          </a:p>
          <a:p>
            <a:r>
              <a:rPr lang="en-GB" noProof="0" dirty="0"/>
              <a:t>[Transaction(</a:t>
            </a:r>
            <a:r>
              <a:rPr lang="en-GB" noProof="0" dirty="0" err="1"/>
              <a:t>TransactionOption.Required</a:t>
            </a:r>
            <a:r>
              <a:rPr lang="en-GB" noProof="0" dirty="0"/>
              <a:t>)]</a:t>
            </a:r>
          </a:p>
          <a:p>
            <a:r>
              <a:rPr lang="en-GB" noProof="0" dirty="0"/>
              <a:t>[Synchronization(</a:t>
            </a:r>
            <a:r>
              <a:rPr lang="en-GB" noProof="0" dirty="0" err="1"/>
              <a:t>SynchronizationOption.Required</a:t>
            </a:r>
            <a:r>
              <a:rPr lang="en-GB" noProof="0" dirty="0"/>
              <a:t>)]</a:t>
            </a:r>
          </a:p>
          <a:p>
            <a:r>
              <a:rPr lang="en-GB" noProof="0" dirty="0"/>
              <a:t>[</a:t>
            </a:r>
            <a:r>
              <a:rPr lang="en-GB" noProof="0" dirty="0" err="1"/>
              <a:t>JustInTimeActivation</a:t>
            </a:r>
            <a:r>
              <a:rPr lang="en-GB" noProof="0" dirty="0"/>
              <a:t>(true)]</a:t>
            </a:r>
          </a:p>
          <a:p>
            <a:r>
              <a:rPr lang="en-GB" noProof="0" dirty="0"/>
              <a:t>public class Account : </a:t>
            </a:r>
            <a:r>
              <a:rPr lang="en-GB" noProof="0" dirty="0" err="1"/>
              <a:t>ServicedComponent</a:t>
            </a:r>
            <a:r>
              <a:rPr lang="en-GB" noProof="0" dirty="0"/>
              <a:t> { … }</a:t>
            </a:r>
          </a:p>
          <a:p>
            <a:endParaRPr lang="en-GB" noProof="0" dirty="0"/>
          </a:p>
          <a:p>
            <a:r>
              <a:rPr lang="en-GB" noProof="0" dirty="0"/>
              <a:t>Sufficient to apply attributes only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B5C324-32C9-4D1C-914A-A72F1973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78" y="44624"/>
            <a:ext cx="2933241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XML Web Services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4945752" cy="4937760"/>
          </a:xfrm>
        </p:spPr>
        <p:txBody>
          <a:bodyPr/>
          <a:lstStyle/>
          <a:p>
            <a:r>
              <a:rPr lang="en-GB" noProof="0" dirty="0"/>
              <a:t>Remote components.</a:t>
            </a:r>
          </a:p>
          <a:p>
            <a:r>
              <a:rPr lang="en-GB" noProof="0" dirty="0"/>
              <a:t>Uses SOAP.</a:t>
            </a:r>
          </a:p>
          <a:p>
            <a:r>
              <a:rPr lang="en-GB" noProof="0" dirty="0"/>
              <a:t>Regular class with a [</a:t>
            </a:r>
            <a:r>
              <a:rPr lang="en-GB" noProof="0" dirty="0" err="1"/>
              <a:t>WebMehod</a:t>
            </a:r>
            <a:r>
              <a:rPr lang="en-GB" noProof="0" dirty="0"/>
              <a:t>] attribute.</a:t>
            </a:r>
          </a:p>
          <a:p>
            <a:r>
              <a:rPr lang="en-GB" noProof="0" dirty="0"/>
              <a:t>.NET uses IIS server.</a:t>
            </a:r>
          </a:p>
          <a:p>
            <a:endParaRPr lang="en-GB" noProof="0" dirty="0"/>
          </a:p>
          <a:p>
            <a:r>
              <a:rPr lang="en-GB" noProof="0" dirty="0"/>
              <a:t>REST Services are also available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151CD55-2854-4457-86D6-CFAA8F85E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0" t="47340" b="10069"/>
          <a:stretch/>
        </p:blipFill>
        <p:spPr>
          <a:xfrm>
            <a:off x="3995936" y="4797152"/>
            <a:ext cx="5056398" cy="201622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r>
              <a:rPr lang="en-GB" noProof="0" dirty="0"/>
              <a:t>Relation to other platforms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GB" i="1" noProof="0" dirty="0"/>
              <a:t>XML</a:t>
            </a:r>
            <a:r>
              <a:rPr lang="en-GB" noProof="0" dirty="0"/>
              <a:t> web services/ REST services</a:t>
            </a:r>
          </a:p>
          <a:p>
            <a:pPr lvl="1"/>
            <a:r>
              <a:rPr lang="en-GB" noProof="0" dirty="0"/>
              <a:t>Standard based. (open standards).</a:t>
            </a:r>
          </a:p>
          <a:p>
            <a:pPr lvl="1"/>
            <a:r>
              <a:rPr lang="en-GB" noProof="0" dirty="0"/>
              <a:t>Interoperability between Java, PHP, etc..</a:t>
            </a:r>
          </a:p>
          <a:p>
            <a:r>
              <a:rPr lang="en-GB" i="1" noProof="0" dirty="0"/>
              <a:t>COM</a:t>
            </a:r>
          </a:p>
          <a:p>
            <a:pPr lvl="1"/>
            <a:r>
              <a:rPr lang="en-GB" noProof="0" dirty="0"/>
              <a:t>[assembly: </a:t>
            </a:r>
            <a:r>
              <a:rPr lang="en-GB" noProof="0" dirty="0" err="1"/>
              <a:t>ComVisible</a:t>
            </a:r>
            <a:r>
              <a:rPr lang="en-GB" noProof="0" dirty="0"/>
              <a:t>(true)] - .NET component exposed to COM components.</a:t>
            </a:r>
          </a:p>
          <a:p>
            <a:pPr lvl="1"/>
            <a:r>
              <a:rPr lang="en-GB" noProof="0" dirty="0"/>
              <a:t>COM components get .NET wrappers.</a:t>
            </a:r>
          </a:p>
          <a:p>
            <a:r>
              <a:rPr lang="en-GB" i="1" noProof="0" dirty="0" err="1"/>
              <a:t>PInvoke</a:t>
            </a:r>
            <a:endParaRPr lang="en-GB" i="1" noProof="0" dirty="0"/>
          </a:p>
          <a:p>
            <a:pPr lvl="1"/>
            <a:r>
              <a:rPr lang="en-GB" noProof="0" dirty="0"/>
              <a:t>C functions can be accessed from .</a:t>
            </a:r>
            <a:r>
              <a:rPr lang="en-GB" noProof="0" dirty="0" err="1"/>
              <a:t>dll</a:t>
            </a:r>
            <a:r>
              <a:rPr lang="en-GB" noProof="0" dirty="0"/>
              <a:t> libraries.</a:t>
            </a:r>
          </a:p>
          <a:p>
            <a:r>
              <a:rPr lang="en-GB" i="1" noProof="0" dirty="0"/>
              <a:t>Managed C++</a:t>
            </a:r>
          </a:p>
          <a:p>
            <a:pPr lvl="1"/>
            <a:r>
              <a:rPr lang="en-GB" noProof="0" dirty="0"/>
              <a:t>Mix of native and managed </a:t>
            </a:r>
            <a:r>
              <a:rPr lang="en-GB" noProof="0" dirty="0" err="1"/>
              <a:t>c++</a:t>
            </a:r>
            <a:r>
              <a:rPr lang="en-GB" noProof="0" dirty="0"/>
              <a:t> code.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839A29-ECE7-472B-A450-40A2EAFDF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363377"/>
            <a:ext cx="8316416" cy="4240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4AED7B-5FFD-4E14-9BD3-C292CE7E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41ADE07-825B-4E61-9AAB-5765415E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Package Manager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DA10F-D2FC-4E41-A861-96437F2364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224" y="1298448"/>
            <a:ext cx="8616255" cy="2202560"/>
          </a:xfrm>
        </p:spPr>
        <p:txBody>
          <a:bodyPr/>
          <a:lstStyle/>
          <a:p>
            <a:r>
              <a:rPr lang="en-GB" noProof="0" dirty="0">
                <a:hlinkClick r:id="rId2"/>
              </a:rPr>
              <a:t>https://www.nuget.org/</a:t>
            </a:r>
            <a:endParaRPr lang="en-GB" noProof="0" dirty="0"/>
          </a:p>
          <a:p>
            <a:r>
              <a:rPr lang="en-GB" noProof="0" dirty="0"/>
              <a:t>Component packed in .</a:t>
            </a:r>
            <a:r>
              <a:rPr lang="en-GB" noProof="0" dirty="0" err="1"/>
              <a:t>npkg</a:t>
            </a:r>
            <a:r>
              <a:rPr lang="en-GB" noProof="0" dirty="0"/>
              <a:t> file (zip)</a:t>
            </a:r>
          </a:p>
          <a:p>
            <a:r>
              <a:rPr lang="en-GB" noProof="0" dirty="0"/>
              <a:t>+ Component description</a:t>
            </a:r>
          </a:p>
          <a:p>
            <a:r>
              <a:rPr lang="en-GB" noProof="0" dirty="0"/>
              <a:t>Actual component has more information in its meta-data.</a:t>
            </a:r>
          </a:p>
          <a:p>
            <a:endParaRPr lang="en-GB" noProof="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D13C50D-103B-4A65-ABEF-FFE99011E85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2571844" y="2852936"/>
            <a:ext cx="6477554" cy="386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74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noProof="0" dirty="0"/>
              <a:t>Virtual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Assemblies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COM+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Threads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Platform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XML Web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Garbage Collector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Reflection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Interaction with other Component Platforms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GB" noProof="0" dirty="0"/>
              <a:t>.NET is based on Virtual Machine and intermediate language code.</a:t>
            </a:r>
          </a:p>
          <a:p>
            <a:pPr algn="just"/>
            <a:r>
              <a:rPr lang="en-GB" noProof="0" dirty="0"/>
              <a:t>Provides components version management, digital signatures.</a:t>
            </a:r>
          </a:p>
          <a:p>
            <a:pPr algn="just"/>
            <a:r>
              <a:rPr lang="en-GB" noProof="0" dirty="0"/>
              <a:t>Interfaces are defined using common type system.</a:t>
            </a:r>
          </a:p>
          <a:p>
            <a:pPr algn="just"/>
            <a:r>
              <a:rPr lang="en-GB" noProof="0" dirty="0"/>
              <a:t>Provides standardized parallel programming </a:t>
            </a:r>
            <a:r>
              <a:rPr lang="en-GB" noProof="0" dirty="0" err="1"/>
              <a:t>api</a:t>
            </a:r>
            <a:r>
              <a:rPr lang="en-GB" noProof="0" dirty="0"/>
              <a:t>.</a:t>
            </a:r>
          </a:p>
          <a:p>
            <a:pPr algn="just"/>
            <a:r>
              <a:rPr lang="en-GB" noProof="0" dirty="0"/>
              <a:t>Interoperability with other platform can be achieved using web services, </a:t>
            </a:r>
            <a:r>
              <a:rPr lang="en-GB" noProof="0" dirty="0" err="1"/>
              <a:t>pinvoke</a:t>
            </a:r>
            <a:r>
              <a:rPr lang="en-GB" noProof="0" dirty="0"/>
              <a:t>.</a:t>
            </a:r>
          </a:p>
          <a:p>
            <a:pPr algn="just"/>
            <a:endParaRPr lang="en-GB" noProof="0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8059DA-1652-4AEA-8D4A-C61B6AF576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" t="14488" r="5501" b="5012"/>
          <a:stretch/>
        </p:blipFill>
        <p:spPr>
          <a:xfrm>
            <a:off x="2087388" y="4293096"/>
            <a:ext cx="6949108" cy="26026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</a:t>
            </a:r>
            <a:r>
              <a:rPr lang="en-GB" b="1" noProof="0" dirty="0"/>
              <a:t>Component-Based Software Development for Embedded Systems: An Overview of Current Research Trends, </a:t>
            </a:r>
            <a:r>
              <a:rPr lang="en-GB" noProof="0" dirty="0"/>
              <a:t>Springer, </a:t>
            </a:r>
            <a:r>
              <a:rPr lang="en-GB" b="1" noProof="0" dirty="0"/>
              <a:t>ISBN </a:t>
            </a:r>
            <a:r>
              <a:rPr lang="en-GB" noProof="0" dirty="0"/>
              <a:t>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</a:t>
            </a:r>
            <a:r>
              <a:rPr lang="en-GB" b="1" noProof="0" dirty="0"/>
              <a:t>Building Reliable Component-Based Software Systems, </a:t>
            </a:r>
            <a:r>
              <a:rPr lang="en-GB" noProof="0" dirty="0"/>
              <a:t>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</a:t>
            </a:r>
            <a:r>
              <a:rPr lang="en-GB" b="1" noProof="0" dirty="0"/>
              <a:t>Component Software: Beyond Object-Oriented Programming. </a:t>
            </a:r>
            <a:r>
              <a:rPr lang="en-GB" noProof="0" dirty="0"/>
              <a:t>Addison-Wesley Professional, 2002, </a:t>
            </a:r>
            <a:r>
              <a:rPr lang="en-GB" b="1" noProof="0" dirty="0"/>
              <a:t>ISBN</a:t>
            </a:r>
            <a:r>
              <a:rPr lang="en-GB" noProof="0" dirty="0"/>
              <a:t> 978-0201178883, 411p.</a:t>
            </a:r>
          </a:p>
          <a:p>
            <a:r>
              <a:rPr lang="en-GB" noProof="0" dirty="0"/>
              <a:t>Jeffrey Richter. </a:t>
            </a:r>
            <a:r>
              <a:rPr lang="en-GB" b="1" noProof="0" dirty="0"/>
              <a:t>Applied Microsoft .NET Framework Programming.</a:t>
            </a:r>
            <a:r>
              <a:rPr lang="en-GB" noProof="0" dirty="0"/>
              <a:t> </a:t>
            </a:r>
            <a:r>
              <a:rPr lang="en-GB" b="1" noProof="0" dirty="0"/>
              <a:t>Publisher:</a:t>
            </a:r>
            <a:r>
              <a:rPr lang="en-GB" noProof="0" dirty="0"/>
              <a:t> Microsoft Press. </a:t>
            </a:r>
            <a:r>
              <a:rPr lang="en-GB" b="1" noProof="0" dirty="0"/>
              <a:t>ISBN-13:</a:t>
            </a:r>
            <a:r>
              <a:rPr lang="en-GB" noProof="0" dirty="0"/>
              <a:t> 978-0735614222. 2002. 632p.</a:t>
            </a:r>
          </a:p>
          <a:p>
            <a:pPr>
              <a:buNone/>
            </a:pPr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Microsoft .NET</a:t>
            </a:r>
          </a:p>
          <a:p>
            <a:r>
              <a:rPr lang="en-GB" noProof="0" dirty="0"/>
              <a:t>Oracle Java</a:t>
            </a:r>
          </a:p>
          <a:p>
            <a:r>
              <a:rPr lang="en-GB" noProof="0" dirty="0"/>
              <a:t>CORBA</a:t>
            </a:r>
          </a:p>
          <a:p>
            <a:r>
              <a:rPr lang="en-GB" noProof="0" dirty="0"/>
              <a:t>COM/ActiveX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891166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.NET Framework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461926"/>
              </p:ext>
            </p:extLst>
          </p:nvPr>
        </p:nvGraphicFramePr>
        <p:xfrm>
          <a:off x="1043608" y="1340768"/>
          <a:ext cx="6840760" cy="474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59013" imgH="1851660" progId="Visio.Drawing.11">
                  <p:embed/>
                </p:oleObj>
              </mc:Choice>
              <mc:Fallback>
                <p:oleObj name="Visio" r:id="rId2" imgW="2659013" imgH="18516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608" y="1340768"/>
                        <a:ext cx="6840760" cy="474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.NET Framework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platform aspects:</a:t>
            </a:r>
          </a:p>
          <a:p>
            <a:pPr lvl="1"/>
            <a:r>
              <a:rPr lang="en-GB" noProof="0" dirty="0"/>
              <a:t>Common type system,</a:t>
            </a:r>
          </a:p>
          <a:p>
            <a:pPr lvl="1"/>
            <a:r>
              <a:rPr lang="en-GB" noProof="0" dirty="0"/>
              <a:t>Intermediate code,</a:t>
            </a:r>
          </a:p>
          <a:p>
            <a:pPr lvl="1"/>
            <a:r>
              <a:rPr lang="en-GB" noProof="0" dirty="0"/>
              <a:t>Virtual machine,</a:t>
            </a:r>
          </a:p>
          <a:p>
            <a:pPr lvl="1"/>
            <a:r>
              <a:rPr lang="en-GB" noProof="0" dirty="0"/>
              <a:t>Assemblies,</a:t>
            </a:r>
          </a:p>
          <a:p>
            <a:pPr lvl="1"/>
            <a:r>
              <a:rPr lang="en-GB" dirty="0"/>
              <a:t>R</a:t>
            </a:r>
            <a:r>
              <a:rPr lang="en-GB" noProof="0" dirty="0" err="1"/>
              <a:t>eflection</a:t>
            </a:r>
            <a:r>
              <a:rPr lang="en-GB" noProof="0" dirty="0"/>
              <a:t>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Framework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.NET Framework</a:t>
            </a:r>
          </a:p>
          <a:p>
            <a:r>
              <a:rPr lang="en-GB" noProof="0" dirty="0"/>
              <a:t>.NET Client Profile</a:t>
            </a:r>
          </a:p>
          <a:p>
            <a:r>
              <a:rPr lang="en-GB" noProof="0" dirty="0"/>
              <a:t>.NET Compact Framework</a:t>
            </a:r>
          </a:p>
          <a:p>
            <a:r>
              <a:rPr lang="en-GB" noProof="0" dirty="0"/>
              <a:t>.NET Micro Framework</a:t>
            </a:r>
          </a:p>
          <a:p>
            <a:endParaRPr lang="en-GB" noProof="0" dirty="0"/>
          </a:p>
          <a:p>
            <a:r>
              <a:rPr lang="en-GB" noProof="0" dirty="0"/>
              <a:t>.NET Core – new cool stuff..</a:t>
            </a:r>
          </a:p>
          <a:p>
            <a:r>
              <a:rPr lang="en-GB" noProof="0" dirty="0"/>
              <a:t>.NET </a:t>
            </a:r>
            <a:r>
              <a:rPr lang="en-GB" noProof="0"/>
              <a:t>Framework 7 </a:t>
            </a:r>
            <a:r>
              <a:rPr lang="en-GB" noProof="0" dirty="0"/>
              <a:t>– even newer …</a:t>
            </a:r>
          </a:p>
          <a:p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092977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Common Type System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489212"/>
              </p:ext>
            </p:extLst>
          </p:nvPr>
        </p:nvGraphicFramePr>
        <p:xfrm>
          <a:off x="827584" y="1340768"/>
          <a:ext cx="7128792" cy="477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77927" imgH="3872865" progId="Visio.Drawing.11">
                  <p:embed/>
                </p:oleObj>
              </mc:Choice>
              <mc:Fallback>
                <p:oleObj name="Visio" r:id="rId2" imgW="5777927" imgH="387286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1340768"/>
                        <a:ext cx="7128792" cy="4778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1220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Virtual Machine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Common types</a:t>
            </a:r>
          </a:p>
          <a:p>
            <a:r>
              <a:rPr lang="en-GB" noProof="0" dirty="0"/>
              <a:t>Intermediate code</a:t>
            </a:r>
          </a:p>
          <a:p>
            <a:r>
              <a:rPr lang="en-GB" noProof="0" dirty="0"/>
              <a:t>„</a:t>
            </a:r>
            <a:r>
              <a:rPr lang="en-GB" i="1" noProof="0" dirty="0"/>
              <a:t>Just in time</a:t>
            </a:r>
            <a:r>
              <a:rPr lang="en-GB" noProof="0" dirty="0"/>
              <a:t>“ compiling</a:t>
            </a:r>
          </a:p>
          <a:p>
            <a:pPr lvl="1"/>
            <a:r>
              <a:rPr lang="en-GB" noProof="0" dirty="0"/>
              <a:t>Components can run on any platform, CPU architecture</a:t>
            </a:r>
          </a:p>
          <a:p>
            <a:r>
              <a:rPr lang="en-GB" noProof="0" dirty="0"/>
              <a:t>Garbage Collector</a:t>
            </a:r>
          </a:p>
          <a:p>
            <a:pPr lvl="1"/>
            <a:r>
              <a:rPr lang="en-GB" noProof="0" dirty="0"/>
              <a:t>Solves memory management problems.</a:t>
            </a:r>
          </a:p>
          <a:p>
            <a:r>
              <a:rPr lang="en-GB" noProof="0" dirty="0"/>
              <a:t>C#, VB.NET, C++</a:t>
            </a:r>
          </a:p>
          <a:p>
            <a:pPr lvl="1"/>
            <a:r>
              <a:rPr lang="en-GB" noProof="0" dirty="0"/>
              <a:t>Any* language can be used for components development.</a:t>
            </a:r>
          </a:p>
          <a:p>
            <a:pPr lvl="1"/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Exceptions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Instead of result code checking (HREULT)</a:t>
            </a:r>
          </a:p>
          <a:p>
            <a:r>
              <a:rPr lang="en-GB" noProof="0" dirty="0"/>
              <a:t>try</a:t>
            </a:r>
          </a:p>
          <a:p>
            <a:r>
              <a:rPr lang="en-GB" noProof="0" dirty="0"/>
              <a:t>{</a:t>
            </a:r>
          </a:p>
          <a:p>
            <a:r>
              <a:rPr lang="en-GB" noProof="0" dirty="0"/>
              <a:t>   // many lines of code</a:t>
            </a:r>
          </a:p>
          <a:p>
            <a:r>
              <a:rPr lang="en-GB" noProof="0" dirty="0"/>
              <a:t>}</a:t>
            </a:r>
          </a:p>
          <a:p>
            <a:r>
              <a:rPr lang="en-GB" noProof="0" dirty="0"/>
              <a:t>catch (Exception ex)</a:t>
            </a:r>
          </a:p>
          <a:p>
            <a:r>
              <a:rPr lang="en-GB" noProof="0" dirty="0"/>
              <a:t>{</a:t>
            </a:r>
          </a:p>
          <a:p>
            <a:r>
              <a:rPr lang="en-GB" noProof="0" dirty="0"/>
              <a:t>  // error handling code</a:t>
            </a:r>
          </a:p>
          <a:p>
            <a:r>
              <a:rPr lang="en-GB" noProof="0" dirty="0"/>
              <a:t>}</a:t>
            </a:r>
          </a:p>
          <a:p>
            <a:endParaRPr lang="en-GB" noProof="0" dirty="0"/>
          </a:p>
          <a:p>
            <a:r>
              <a:rPr lang="en-GB" noProof="0" dirty="0"/>
              <a:t>Works between components, over network, etc..</a:t>
            </a:r>
          </a:p>
          <a:p>
            <a:pPr lvl="1"/>
            <a:r>
              <a:rPr lang="en-GB" noProof="0" dirty="0"/>
              <a:t>Achieved using </a:t>
            </a:r>
            <a:r>
              <a:rPr lang="en-GB" i="1" noProof="0" dirty="0"/>
              <a:t>Remoting</a:t>
            </a:r>
            <a:r>
              <a:rPr lang="en-GB" noProof="0" dirty="0"/>
              <a:t>, XML web services.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cbse-05</Template>
  <TotalTime>4527</TotalTime>
  <Words>739</Words>
  <Application>Microsoft Office PowerPoint</Application>
  <PresentationFormat>Affichage à l'écran (4:3)</PresentationFormat>
  <Paragraphs>171</Paragraphs>
  <Slides>21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Candara</vt:lpstr>
      <vt:lpstr>Inter Semi Bold</vt:lpstr>
      <vt:lpstr>Soho</vt:lpstr>
      <vt:lpstr>Thème Office</vt:lpstr>
      <vt:lpstr>Visio</vt:lpstr>
      <vt:lpstr>Présentation PowerPoint</vt:lpstr>
      <vt:lpstr>Topics</vt:lpstr>
      <vt:lpstr>Component Technologies</vt:lpstr>
      <vt:lpstr>.NET Framework</vt:lpstr>
      <vt:lpstr>.NET Framework</vt:lpstr>
      <vt:lpstr>Framework Types</vt:lpstr>
      <vt:lpstr>Common Type System</vt:lpstr>
      <vt:lpstr>Virtual Machine</vt:lpstr>
      <vt:lpstr>Exceptions</vt:lpstr>
      <vt:lpstr>Threading</vt:lpstr>
      <vt:lpstr>Threading Async – looks like serial code</vt:lpstr>
      <vt:lpstr>Events</vt:lpstr>
      <vt:lpstr>Assemblies</vt:lpstr>
      <vt:lpstr>Remoting</vt:lpstr>
      <vt:lpstr>Remoting</vt:lpstr>
      <vt:lpstr>Enterprise Services</vt:lpstr>
      <vt:lpstr>XML Web Services</vt:lpstr>
      <vt:lpstr>Relation to other platforms</vt:lpstr>
      <vt:lpstr>Package Manager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161</cp:revision>
  <dcterms:created xsi:type="dcterms:W3CDTF">2011-08-08T21:06:46Z</dcterms:created>
  <dcterms:modified xsi:type="dcterms:W3CDTF">2024-11-12T22:03:34Z</dcterms:modified>
</cp:coreProperties>
</file>